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25"/>
  </p:notesMasterIdLst>
  <p:sldIdLst>
    <p:sldId id="717" r:id="rId2"/>
    <p:sldId id="718" r:id="rId3"/>
    <p:sldId id="719" r:id="rId4"/>
    <p:sldId id="720" r:id="rId5"/>
    <p:sldId id="721" r:id="rId6"/>
    <p:sldId id="722" r:id="rId7"/>
    <p:sldId id="723" r:id="rId8"/>
    <p:sldId id="724" r:id="rId9"/>
    <p:sldId id="725" r:id="rId10"/>
    <p:sldId id="726" r:id="rId11"/>
    <p:sldId id="358" r:id="rId12"/>
    <p:sldId id="367" r:id="rId13"/>
    <p:sldId id="369" r:id="rId14"/>
    <p:sldId id="708" r:id="rId15"/>
    <p:sldId id="709" r:id="rId16"/>
    <p:sldId id="710" r:id="rId17"/>
    <p:sldId id="711" r:id="rId18"/>
    <p:sldId id="713" r:id="rId19"/>
    <p:sldId id="712" r:id="rId20"/>
    <p:sldId id="714" r:id="rId21"/>
    <p:sldId id="715" r:id="rId22"/>
    <p:sldId id="716" r:id="rId23"/>
    <p:sldId id="707"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FF0000"/>
    <a:srgbClr val="0000FF"/>
    <a:srgbClr val="800000"/>
    <a:srgbClr val="FFFF00"/>
    <a:srgbClr val="FFC000"/>
    <a:srgbClr val="7030A0"/>
    <a:srgbClr val="00B05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3492" autoAdjust="0"/>
  </p:normalViewPr>
  <p:slideViewPr>
    <p:cSldViewPr snapToGrid="0" snapToObjects="1">
      <p:cViewPr varScale="1">
        <p:scale>
          <a:sx n="61" d="100"/>
          <a:sy n="61" d="100"/>
        </p:scale>
        <p:origin x="1445" y="4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E4BA8-6E48-4924-B298-333B1ADEE81B}"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zh-TW" altLang="en-US"/>
        </a:p>
      </dgm:t>
    </dgm:pt>
    <dgm:pt modelId="{0833353E-719A-4548-89AA-6024A01A02EA}">
      <dgm:prSet phldrT="[文字]" custT="1"/>
      <dgm:spPr>
        <a:solidFill>
          <a:srgbClr val="00B050"/>
        </a:solidFill>
      </dgm:spPr>
      <dgm:t>
        <a:bodyPr/>
        <a:lstStyle/>
        <a:p>
          <a:r>
            <a:rPr lang="zh-TW" altLang="en-US" sz="2800" b="1" dirty="0" smtClean="0"/>
            <a:t>新增</a:t>
          </a:r>
          <a:r>
            <a:rPr lang="zh-TW" altLang="en-US" sz="2400" dirty="0" smtClean="0"/>
            <a:t>該做的事</a:t>
          </a:r>
          <a:endParaRPr lang="zh-TW" altLang="en-US" sz="2400" dirty="0"/>
        </a:p>
      </dgm:t>
    </dgm:pt>
    <dgm:pt modelId="{A3D141FD-9D87-4E3C-BF9B-E2AA353B1CA5}" type="parTrans" cxnId="{2E3E502A-CC44-4B56-A638-9044CFA9BEC1}">
      <dgm:prSet/>
      <dgm:spPr/>
      <dgm:t>
        <a:bodyPr/>
        <a:lstStyle/>
        <a:p>
          <a:endParaRPr lang="zh-TW" altLang="en-US"/>
        </a:p>
      </dgm:t>
    </dgm:pt>
    <dgm:pt modelId="{2BD81566-F40D-4EA8-B318-98CD8E0A938E}" type="sibTrans" cxnId="{2E3E502A-CC44-4B56-A638-9044CFA9BEC1}">
      <dgm:prSet/>
      <dgm:spPr/>
      <dgm:t>
        <a:bodyPr/>
        <a:lstStyle/>
        <a:p>
          <a:endParaRPr lang="zh-TW" altLang="en-US"/>
        </a:p>
      </dgm:t>
    </dgm:pt>
    <dgm:pt modelId="{27BF1B3D-39C5-4008-9DC5-13B2831B12D9}">
      <dgm:prSet phldrT="[文字]" custT="1"/>
      <dgm:spPr>
        <a:solidFill>
          <a:srgbClr val="FF00FF"/>
        </a:solidFill>
      </dgm:spPr>
      <dgm:t>
        <a:bodyPr/>
        <a:lstStyle/>
        <a:p>
          <a:r>
            <a:rPr lang="zh-TW" altLang="en-US" sz="2800" b="1" dirty="0" smtClean="0"/>
            <a:t>克制</a:t>
          </a:r>
          <a:r>
            <a:rPr lang="zh-TW" altLang="en-US" sz="2400" dirty="0" smtClean="0"/>
            <a:t>原來喜歡的事</a:t>
          </a:r>
          <a:endParaRPr lang="zh-TW" altLang="en-US" sz="2400" dirty="0"/>
        </a:p>
      </dgm:t>
    </dgm:pt>
    <dgm:pt modelId="{48097FF5-765A-443E-8C47-436F7A85BE47}" type="parTrans" cxnId="{33EB567A-A5A1-4018-8362-85CBA24DF3B5}">
      <dgm:prSet/>
      <dgm:spPr/>
      <dgm:t>
        <a:bodyPr/>
        <a:lstStyle/>
        <a:p>
          <a:endParaRPr lang="zh-TW" altLang="en-US"/>
        </a:p>
      </dgm:t>
    </dgm:pt>
    <dgm:pt modelId="{894E8A38-0045-4F38-B85E-804A22971AE3}" type="sibTrans" cxnId="{33EB567A-A5A1-4018-8362-85CBA24DF3B5}">
      <dgm:prSet/>
      <dgm:spPr/>
      <dgm:t>
        <a:bodyPr/>
        <a:lstStyle/>
        <a:p>
          <a:endParaRPr lang="zh-TW" altLang="en-US"/>
        </a:p>
      </dgm:t>
    </dgm:pt>
    <dgm:pt modelId="{AEF9BF44-5882-417B-B29A-057454CDC593}">
      <dgm:prSet phldrT="[文字]" custT="1"/>
      <dgm:spPr>
        <a:solidFill>
          <a:srgbClr val="0070C0"/>
        </a:solidFill>
      </dgm:spPr>
      <dgm:t>
        <a:bodyPr/>
        <a:lstStyle/>
        <a:p>
          <a:r>
            <a:rPr lang="zh-TW" altLang="en-US" sz="2400" b="1" dirty="0" smtClean="0"/>
            <a:t>缺乏適當的壓力管理方式</a:t>
          </a:r>
          <a:endParaRPr lang="zh-TW" altLang="en-US" sz="2400" b="1" dirty="0"/>
        </a:p>
      </dgm:t>
    </dgm:pt>
    <dgm:pt modelId="{234923B3-B082-4FD9-9B22-29C52878FE68}" type="parTrans" cxnId="{B6035BF6-98F0-446B-BC63-04E143A64E9F}">
      <dgm:prSet/>
      <dgm:spPr/>
      <dgm:t>
        <a:bodyPr/>
        <a:lstStyle/>
        <a:p>
          <a:endParaRPr lang="zh-TW" altLang="en-US"/>
        </a:p>
      </dgm:t>
    </dgm:pt>
    <dgm:pt modelId="{16427321-2889-4A23-B6A0-A0B248F62520}" type="sibTrans" cxnId="{B6035BF6-98F0-446B-BC63-04E143A64E9F}">
      <dgm:prSet/>
      <dgm:spPr/>
      <dgm:t>
        <a:bodyPr/>
        <a:lstStyle/>
        <a:p>
          <a:endParaRPr lang="zh-TW" altLang="en-US"/>
        </a:p>
      </dgm:t>
    </dgm:pt>
    <dgm:pt modelId="{A6C31EED-8637-4DD2-A1B0-648FC2F46B62}">
      <dgm:prSet phldrT="[文字]" custT="1"/>
      <dgm:spPr/>
      <dgm:t>
        <a:bodyPr/>
        <a:lstStyle/>
        <a:p>
          <a:r>
            <a:rPr lang="zh-TW" altLang="en-US" sz="3200" dirty="0" smtClean="0"/>
            <a:t>知道但做不到、功虧一簣、不自由、不快樂、不想繼續</a:t>
          </a:r>
          <a:endParaRPr lang="zh-TW" altLang="en-US" sz="3200" dirty="0"/>
        </a:p>
      </dgm:t>
    </dgm:pt>
    <dgm:pt modelId="{60B80C13-A92F-411E-9F4F-27332102E198}" type="parTrans" cxnId="{CA116842-BC06-44E9-B049-560378F9B5F8}">
      <dgm:prSet/>
      <dgm:spPr/>
      <dgm:t>
        <a:bodyPr/>
        <a:lstStyle/>
        <a:p>
          <a:endParaRPr lang="zh-TW" altLang="en-US"/>
        </a:p>
      </dgm:t>
    </dgm:pt>
    <dgm:pt modelId="{E54CEDBF-2341-4FE5-A8A5-B983CAE14833}" type="sibTrans" cxnId="{CA116842-BC06-44E9-B049-560378F9B5F8}">
      <dgm:prSet/>
      <dgm:spPr/>
      <dgm:t>
        <a:bodyPr/>
        <a:lstStyle/>
        <a:p>
          <a:endParaRPr lang="zh-TW" altLang="en-US"/>
        </a:p>
      </dgm:t>
    </dgm:pt>
    <dgm:pt modelId="{E53B7483-29E9-4713-B108-4B5D3F72BBF1}" type="pres">
      <dgm:prSet presAssocID="{3BCE4BA8-6E48-4924-B298-333B1ADEE81B}" presName="Name0" presStyleCnt="0">
        <dgm:presLayoutVars>
          <dgm:chMax val="4"/>
          <dgm:resizeHandles val="exact"/>
        </dgm:presLayoutVars>
      </dgm:prSet>
      <dgm:spPr/>
      <dgm:t>
        <a:bodyPr/>
        <a:lstStyle/>
        <a:p>
          <a:endParaRPr lang="zh-TW" altLang="en-US"/>
        </a:p>
      </dgm:t>
    </dgm:pt>
    <dgm:pt modelId="{74AEF920-EE17-4975-BA20-DEAFAB6EE070}" type="pres">
      <dgm:prSet presAssocID="{3BCE4BA8-6E48-4924-B298-333B1ADEE81B}" presName="ellipse" presStyleLbl="trBgShp" presStyleIdx="0" presStyleCnt="1"/>
      <dgm:spPr/>
    </dgm:pt>
    <dgm:pt modelId="{5C534E74-482C-47C6-BDD3-FFC3F3FEC1C1}" type="pres">
      <dgm:prSet presAssocID="{3BCE4BA8-6E48-4924-B298-333B1ADEE81B}" presName="arrow1" presStyleLbl="fgShp" presStyleIdx="0" presStyleCnt="1" custScaleX="207887" custScaleY="205025" custLinFactNeighborX="-11579" custLinFactNeighborY="3096"/>
      <dgm:spPr>
        <a:solidFill>
          <a:schemeClr val="accent1">
            <a:lumMod val="60000"/>
            <a:lumOff val="40000"/>
          </a:schemeClr>
        </a:solidFill>
        <a:ln>
          <a:solidFill>
            <a:schemeClr val="accent1">
              <a:lumMod val="60000"/>
              <a:lumOff val="40000"/>
            </a:schemeClr>
          </a:solidFill>
        </a:ln>
      </dgm:spPr>
    </dgm:pt>
    <dgm:pt modelId="{0B8329A1-38EC-4977-9E01-44A2905566C1}" type="pres">
      <dgm:prSet presAssocID="{3BCE4BA8-6E48-4924-B298-333B1ADEE81B}" presName="rectangle" presStyleLbl="revTx" presStyleIdx="0" presStyleCnt="1" custScaleX="241486" custLinFactNeighborY="12150">
        <dgm:presLayoutVars>
          <dgm:bulletEnabled val="1"/>
        </dgm:presLayoutVars>
      </dgm:prSet>
      <dgm:spPr/>
      <dgm:t>
        <a:bodyPr/>
        <a:lstStyle/>
        <a:p>
          <a:endParaRPr lang="zh-TW" altLang="en-US"/>
        </a:p>
      </dgm:t>
    </dgm:pt>
    <dgm:pt modelId="{6171F8A5-8A92-45B4-979E-F13C38CD8128}" type="pres">
      <dgm:prSet presAssocID="{27BF1B3D-39C5-4008-9DC5-13B2831B12D9}" presName="item1" presStyleLbl="node1" presStyleIdx="0" presStyleCnt="3" custScaleX="134971" custScaleY="113907" custLinFactNeighborX="-9936" custLinFactNeighborY="7853">
        <dgm:presLayoutVars>
          <dgm:bulletEnabled val="1"/>
        </dgm:presLayoutVars>
      </dgm:prSet>
      <dgm:spPr/>
      <dgm:t>
        <a:bodyPr/>
        <a:lstStyle/>
        <a:p>
          <a:endParaRPr lang="zh-TW" altLang="en-US"/>
        </a:p>
      </dgm:t>
    </dgm:pt>
    <dgm:pt modelId="{395405AB-C461-4AFE-A06D-2723A8E2FF1A}" type="pres">
      <dgm:prSet presAssocID="{AEF9BF44-5882-417B-B29A-057454CDC593}" presName="item2" presStyleLbl="node1" presStyleIdx="1" presStyleCnt="3" custScaleX="148036" custScaleY="104977" custLinFactNeighborX="-30520" custLinFactNeighborY="-5753">
        <dgm:presLayoutVars>
          <dgm:bulletEnabled val="1"/>
        </dgm:presLayoutVars>
      </dgm:prSet>
      <dgm:spPr/>
      <dgm:t>
        <a:bodyPr/>
        <a:lstStyle/>
        <a:p>
          <a:endParaRPr lang="zh-TW" altLang="en-US"/>
        </a:p>
      </dgm:t>
    </dgm:pt>
    <dgm:pt modelId="{5EF839CD-C048-4356-9239-8EF93F04518C}" type="pres">
      <dgm:prSet presAssocID="{A6C31EED-8637-4DD2-A1B0-648FC2F46B62}" presName="item3" presStyleLbl="node1" presStyleIdx="2" presStyleCnt="3" custScaleX="154459" custScaleY="103205" custLinFactNeighborX="39016" custLinFactNeighborY="4244">
        <dgm:presLayoutVars>
          <dgm:bulletEnabled val="1"/>
        </dgm:presLayoutVars>
      </dgm:prSet>
      <dgm:spPr/>
      <dgm:t>
        <a:bodyPr/>
        <a:lstStyle/>
        <a:p>
          <a:endParaRPr lang="zh-TW" altLang="en-US"/>
        </a:p>
      </dgm:t>
    </dgm:pt>
    <dgm:pt modelId="{FF145E32-96D1-4F8D-8FAD-0A34BD9D5E4B}" type="pres">
      <dgm:prSet presAssocID="{3BCE4BA8-6E48-4924-B298-333B1ADEE81B}" presName="funnel" presStyleLbl="trAlignAcc1" presStyleIdx="0" presStyleCnt="1" custScaleX="140000" custScaleY="91794" custLinFactNeighborX="-2171" custLinFactNeighborY="-893"/>
      <dgm:spPr/>
    </dgm:pt>
  </dgm:ptLst>
  <dgm:cxnLst>
    <dgm:cxn modelId="{161909E4-D1CA-47C1-A4FE-5C16F03D1F7B}" type="presOf" srcId="{A6C31EED-8637-4DD2-A1B0-648FC2F46B62}" destId="{0B8329A1-38EC-4977-9E01-44A2905566C1}" srcOrd="0" destOrd="0" presId="urn:microsoft.com/office/officeart/2005/8/layout/funnel1"/>
    <dgm:cxn modelId="{A6029428-3D57-43D1-9F14-CF41C46A1D33}" type="presOf" srcId="{AEF9BF44-5882-417B-B29A-057454CDC593}" destId="{6171F8A5-8A92-45B4-979E-F13C38CD8128}" srcOrd="0" destOrd="0" presId="urn:microsoft.com/office/officeart/2005/8/layout/funnel1"/>
    <dgm:cxn modelId="{33EB567A-A5A1-4018-8362-85CBA24DF3B5}" srcId="{3BCE4BA8-6E48-4924-B298-333B1ADEE81B}" destId="{27BF1B3D-39C5-4008-9DC5-13B2831B12D9}" srcOrd="1" destOrd="0" parTransId="{48097FF5-765A-443E-8C47-436F7A85BE47}" sibTransId="{894E8A38-0045-4F38-B85E-804A22971AE3}"/>
    <dgm:cxn modelId="{12F62DBA-87A0-4B45-A11C-59D5D737391C}" type="presOf" srcId="{0833353E-719A-4548-89AA-6024A01A02EA}" destId="{5EF839CD-C048-4356-9239-8EF93F04518C}" srcOrd="0" destOrd="0" presId="urn:microsoft.com/office/officeart/2005/8/layout/funnel1"/>
    <dgm:cxn modelId="{CA116842-BC06-44E9-B049-560378F9B5F8}" srcId="{3BCE4BA8-6E48-4924-B298-333B1ADEE81B}" destId="{A6C31EED-8637-4DD2-A1B0-648FC2F46B62}" srcOrd="3" destOrd="0" parTransId="{60B80C13-A92F-411E-9F4F-27332102E198}" sibTransId="{E54CEDBF-2341-4FE5-A8A5-B983CAE14833}"/>
    <dgm:cxn modelId="{BA2916C3-A37D-428B-8253-74C5EDB79BE1}" type="presOf" srcId="{3BCE4BA8-6E48-4924-B298-333B1ADEE81B}" destId="{E53B7483-29E9-4713-B108-4B5D3F72BBF1}" srcOrd="0" destOrd="0" presId="urn:microsoft.com/office/officeart/2005/8/layout/funnel1"/>
    <dgm:cxn modelId="{2E3E502A-CC44-4B56-A638-9044CFA9BEC1}" srcId="{3BCE4BA8-6E48-4924-B298-333B1ADEE81B}" destId="{0833353E-719A-4548-89AA-6024A01A02EA}" srcOrd="0" destOrd="0" parTransId="{A3D141FD-9D87-4E3C-BF9B-E2AA353B1CA5}" sibTransId="{2BD81566-F40D-4EA8-B318-98CD8E0A938E}"/>
    <dgm:cxn modelId="{B6035BF6-98F0-446B-BC63-04E143A64E9F}" srcId="{3BCE4BA8-6E48-4924-B298-333B1ADEE81B}" destId="{AEF9BF44-5882-417B-B29A-057454CDC593}" srcOrd="2" destOrd="0" parTransId="{234923B3-B082-4FD9-9B22-29C52878FE68}" sibTransId="{16427321-2889-4A23-B6A0-A0B248F62520}"/>
    <dgm:cxn modelId="{BED7DBF1-1533-4E87-846E-C3C0FC3B4200}" type="presOf" srcId="{27BF1B3D-39C5-4008-9DC5-13B2831B12D9}" destId="{395405AB-C461-4AFE-A06D-2723A8E2FF1A}" srcOrd="0" destOrd="0" presId="urn:microsoft.com/office/officeart/2005/8/layout/funnel1"/>
    <dgm:cxn modelId="{41D21389-F628-47D6-838C-7206138E187B}" type="presParOf" srcId="{E53B7483-29E9-4713-B108-4B5D3F72BBF1}" destId="{74AEF920-EE17-4975-BA20-DEAFAB6EE070}" srcOrd="0" destOrd="0" presId="urn:microsoft.com/office/officeart/2005/8/layout/funnel1"/>
    <dgm:cxn modelId="{03F63B9C-C3FC-4C47-B124-2032D241D2AF}" type="presParOf" srcId="{E53B7483-29E9-4713-B108-4B5D3F72BBF1}" destId="{5C534E74-482C-47C6-BDD3-FFC3F3FEC1C1}" srcOrd="1" destOrd="0" presId="urn:microsoft.com/office/officeart/2005/8/layout/funnel1"/>
    <dgm:cxn modelId="{8E64A644-1138-4EA5-945B-051C32FC0273}" type="presParOf" srcId="{E53B7483-29E9-4713-B108-4B5D3F72BBF1}" destId="{0B8329A1-38EC-4977-9E01-44A2905566C1}" srcOrd="2" destOrd="0" presId="urn:microsoft.com/office/officeart/2005/8/layout/funnel1"/>
    <dgm:cxn modelId="{790D3E75-37EA-4072-BDD0-E2C99D31EF3C}" type="presParOf" srcId="{E53B7483-29E9-4713-B108-4B5D3F72BBF1}" destId="{6171F8A5-8A92-45B4-979E-F13C38CD8128}" srcOrd="3" destOrd="0" presId="urn:microsoft.com/office/officeart/2005/8/layout/funnel1"/>
    <dgm:cxn modelId="{F2DCA8CE-0DAF-4BEB-A8CC-4A70CF89E3DB}" type="presParOf" srcId="{E53B7483-29E9-4713-B108-4B5D3F72BBF1}" destId="{395405AB-C461-4AFE-A06D-2723A8E2FF1A}" srcOrd="4" destOrd="0" presId="urn:microsoft.com/office/officeart/2005/8/layout/funnel1"/>
    <dgm:cxn modelId="{AA674ABC-7172-49B5-92C3-546E213A33A3}" type="presParOf" srcId="{E53B7483-29E9-4713-B108-4B5D3F72BBF1}" destId="{5EF839CD-C048-4356-9239-8EF93F04518C}" srcOrd="5" destOrd="0" presId="urn:microsoft.com/office/officeart/2005/8/layout/funnel1"/>
    <dgm:cxn modelId="{30476C38-85AD-440F-BF4A-A3CA3CE4CABE}" type="presParOf" srcId="{E53B7483-29E9-4713-B108-4B5D3F72BBF1}" destId="{FF145E32-96D1-4F8D-8FAD-0A34BD9D5E4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F920-EE17-4975-BA20-DEAFAB6EE070}">
      <dsp:nvSpPr>
        <dsp:cNvPr id="0" name=""/>
        <dsp:cNvSpPr/>
      </dsp:nvSpPr>
      <dsp:spPr>
        <a:xfrm>
          <a:off x="2619994" y="151530"/>
          <a:ext cx="4651587" cy="161543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34E74-482C-47C6-BDD3-FFC3F3FEC1C1}">
      <dsp:nvSpPr>
        <dsp:cNvPr id="0" name=""/>
        <dsp:cNvSpPr/>
      </dsp:nvSpPr>
      <dsp:spPr>
        <a:xfrm>
          <a:off x="3911598" y="3822079"/>
          <a:ext cx="1874039" cy="1182873"/>
        </a:xfrm>
        <a:prstGeom prst="downArrow">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0B8329A1-38EC-4977-9E01-44A2905566C1}">
      <dsp:nvSpPr>
        <dsp:cNvPr id="0" name=""/>
        <dsp:cNvSpPr/>
      </dsp:nvSpPr>
      <dsp:spPr>
        <a:xfrm>
          <a:off x="-271619" y="4687646"/>
          <a:ext cx="10449239" cy="1081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kern="1200" dirty="0" smtClean="0"/>
            <a:t>知道但做不到、功虧一簣、不自由、不快樂、不想繼續</a:t>
          </a:r>
          <a:endParaRPr lang="zh-TW" altLang="en-US" sz="3200" kern="1200" dirty="0"/>
        </a:p>
      </dsp:txBody>
      <dsp:txXfrm>
        <a:off x="-271619" y="4687646"/>
        <a:ext cx="10449239" cy="1081764"/>
      </dsp:txXfrm>
    </dsp:sp>
    <dsp:sp modelId="{6171F8A5-8A92-45B4-979E-F13C38CD8128}">
      <dsp:nvSpPr>
        <dsp:cNvPr id="0" name=""/>
        <dsp:cNvSpPr/>
      </dsp:nvSpPr>
      <dsp:spPr>
        <a:xfrm>
          <a:off x="3866198" y="1906324"/>
          <a:ext cx="2190102" cy="1848308"/>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smtClean="0"/>
            <a:t>缺乏適當的壓力管理方式</a:t>
          </a:r>
          <a:endParaRPr lang="zh-TW" altLang="en-US" sz="2400" b="1" kern="1200" dirty="0"/>
        </a:p>
      </dsp:txBody>
      <dsp:txXfrm>
        <a:off x="4186931" y="2177002"/>
        <a:ext cx="1548636" cy="1306952"/>
      </dsp:txXfrm>
    </dsp:sp>
    <dsp:sp modelId="{395405AB-C461-4AFE-A06D-2723A8E2FF1A}">
      <dsp:nvSpPr>
        <dsp:cNvPr id="0" name=""/>
        <dsp:cNvSpPr/>
      </dsp:nvSpPr>
      <dsp:spPr>
        <a:xfrm>
          <a:off x="2265099" y="540653"/>
          <a:ext cx="2402101" cy="1703405"/>
        </a:xfrm>
        <a:prstGeom prst="ellipse">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t>克制</a:t>
          </a:r>
          <a:r>
            <a:rPr lang="zh-TW" altLang="en-US" sz="2400" kern="1200" dirty="0" smtClean="0"/>
            <a:t>原來喜歡的事</a:t>
          </a:r>
          <a:endParaRPr lang="zh-TW" altLang="en-US" sz="2400" kern="1200" dirty="0"/>
        </a:p>
      </dsp:txBody>
      <dsp:txXfrm>
        <a:off x="2616879" y="790111"/>
        <a:ext cx="1698541" cy="1204489"/>
      </dsp:txXfrm>
    </dsp:sp>
    <dsp:sp modelId="{5EF839CD-C048-4356-9239-8EF93F04518C}">
      <dsp:nvSpPr>
        <dsp:cNvPr id="0" name=""/>
        <dsp:cNvSpPr/>
      </dsp:nvSpPr>
      <dsp:spPr>
        <a:xfrm>
          <a:off x="5000017" y="324925"/>
          <a:ext cx="2506324" cy="1674652"/>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t>新增</a:t>
          </a:r>
          <a:r>
            <a:rPr lang="zh-TW" altLang="en-US" sz="2400" kern="1200" dirty="0" smtClean="0"/>
            <a:t>該做的事</a:t>
          </a:r>
          <a:endParaRPr lang="zh-TW" altLang="en-US" sz="2400" kern="1200" dirty="0"/>
        </a:p>
      </dsp:txBody>
      <dsp:txXfrm>
        <a:off x="5367060" y="570172"/>
        <a:ext cx="1772238" cy="1184158"/>
      </dsp:txXfrm>
    </dsp:sp>
    <dsp:sp modelId="{FF145E32-96D1-4F8D-8FAD-0A34BD9D5E4B}">
      <dsp:nvSpPr>
        <dsp:cNvPr id="0" name=""/>
        <dsp:cNvSpPr/>
      </dsp:nvSpPr>
      <dsp:spPr>
        <a:xfrm>
          <a:off x="1309638" y="82845"/>
          <a:ext cx="7067528" cy="3707181"/>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FEE74-8E88-144D-BC59-C609AEE10182}" type="datetimeFigureOut">
              <a:rPr kumimoji="1" lang="zh-TW" altLang="en-US" smtClean="0"/>
              <a:pPr/>
              <a:t>2019/4/9</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232B6-6503-0444-B1BA-508B28F40B21}" type="slidenum">
              <a:rPr kumimoji="1" lang="zh-TW" altLang="en-US" smtClean="0"/>
              <a:pPr/>
              <a:t>‹#›</a:t>
            </a:fld>
            <a:endParaRPr kumimoji="1" lang="zh-TW" altLang="en-US"/>
          </a:p>
        </p:txBody>
      </p:sp>
    </p:spTree>
    <p:extLst>
      <p:ext uri="{BB962C8B-B14F-4D97-AF65-F5344CB8AC3E}">
        <p14:creationId xmlns:p14="http://schemas.microsoft.com/office/powerpoint/2010/main" val="178648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肥胖的防治需要心理行為的介入</a:t>
            </a:r>
            <a:r>
              <a:rPr lang="zh-TW" altLang="zh-TW" sz="1200" kern="1200" dirty="0" smtClean="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很高興今天能</a:t>
            </a:r>
            <a:r>
              <a:rPr lang="zh-TW" altLang="zh-TW" sz="1200" kern="1200" dirty="0">
                <a:solidFill>
                  <a:schemeClr val="tx1"/>
                </a:solidFill>
                <a:effectLst/>
                <a:latin typeface="+mn-lt"/>
                <a:ea typeface="+mn-ea"/>
                <a:cs typeface="+mn-cs"/>
              </a:rPr>
              <a:t>跟大家</a:t>
            </a:r>
            <a:r>
              <a:rPr lang="zh-TW" altLang="zh-TW" sz="1200" kern="1200" dirty="0" smtClean="0">
                <a:solidFill>
                  <a:schemeClr val="tx1"/>
                </a:solidFill>
                <a:effectLst/>
                <a:latin typeface="+mn-lt"/>
                <a:ea typeface="+mn-ea"/>
                <a:cs typeface="+mn-cs"/>
              </a:rPr>
              <a:t>分享</a:t>
            </a:r>
            <a:r>
              <a:rPr lang="zh-TW" altLang="en-US" sz="1200" kern="1200" dirty="0" smtClean="0">
                <a:solidFill>
                  <a:schemeClr val="tx1"/>
                </a:solidFill>
                <a:effectLst/>
                <a:latin typeface="+mn-lt"/>
                <a:ea typeface="+mn-ea"/>
                <a:cs typeface="+mn-cs"/>
              </a:rPr>
              <a:t>專業心理介入與壓力管理的</a:t>
            </a:r>
            <a:r>
              <a:rPr lang="zh-TW" altLang="en-US" sz="1200" kern="1200" dirty="0">
                <a:solidFill>
                  <a:schemeClr val="tx1"/>
                </a:solidFill>
                <a:effectLst/>
                <a:latin typeface="+mn-lt"/>
                <a:ea typeface="+mn-ea"/>
                <a:cs typeface="+mn-cs"/>
              </a:rPr>
              <a:t>第一部分</a:t>
            </a:r>
            <a:r>
              <a:rPr lang="zh-TW" altLang="en-US" sz="1200" kern="1200" dirty="0" smtClean="0">
                <a:solidFill>
                  <a:schemeClr val="tx1"/>
                </a:solidFill>
                <a:effectLst/>
                <a:latin typeface="+mn-lt"/>
                <a:ea typeface="+mn-ea"/>
                <a:cs typeface="+mn-cs"/>
              </a:rPr>
              <a:t>，專業心理介入於肥胖防治的應用，</a:t>
            </a:r>
            <a:r>
              <a:rPr lang="zh-TW" altLang="en-US" sz="1200" kern="1200" dirty="0">
                <a:solidFill>
                  <a:schemeClr val="tx1"/>
                </a:solidFill>
                <a:effectLst/>
                <a:latin typeface="+mn-lt"/>
                <a:ea typeface="+mn-ea"/>
                <a:cs typeface="+mn-cs"/>
              </a:rPr>
              <a:t>我</a:t>
            </a:r>
            <a:r>
              <a:rPr lang="zh-TW" altLang="en-US" sz="1200" kern="1200" dirty="0" smtClean="0">
                <a:solidFill>
                  <a:schemeClr val="tx1"/>
                </a:solidFill>
                <a:effectLst/>
                <a:latin typeface="+mn-lt"/>
                <a:ea typeface="+mn-ea"/>
                <a:cs typeface="+mn-cs"/>
              </a:rPr>
              <a:t>是</a:t>
            </a:r>
            <a:r>
              <a:rPr lang="en-US" altLang="zh-TW" sz="1200" kern="1200" dirty="0" smtClean="0">
                <a:solidFill>
                  <a:schemeClr val="tx1"/>
                </a:solidFill>
                <a:effectLst/>
                <a:latin typeface="+mn-lt"/>
                <a:ea typeface="+mn-ea"/>
                <a:cs typeface="+mn-cs"/>
              </a:rPr>
              <a:t>XXX</a:t>
            </a:r>
            <a:r>
              <a:rPr lang="zh-TW" altLang="en-US" sz="1200" kern="1200" dirty="0" smtClean="0">
                <a:solidFill>
                  <a:schemeClr val="tx1"/>
                </a:solidFill>
                <a:effectLst/>
                <a:latin typeface="+mn-lt"/>
                <a:ea typeface="+mn-ea"/>
                <a:cs typeface="+mn-cs"/>
              </a:rPr>
              <a:t>臨床心理師。  </a:t>
            </a:r>
            <a:r>
              <a:rPr lang="en-US" altLang="zh-TW" sz="1200" kern="1200" dirty="0">
                <a:solidFill>
                  <a:schemeClr val="tx1"/>
                </a:solidFill>
                <a:effectLst/>
                <a:latin typeface="+mn-lt"/>
                <a:ea typeface="+mn-ea"/>
                <a:cs typeface="+mn-cs"/>
              </a:rPr>
              <a:t>#16</a:t>
            </a:r>
            <a:r>
              <a:rPr lang="zh-TW" altLang="en-US" sz="1200" kern="1200" dirty="0">
                <a:solidFill>
                  <a:schemeClr val="tx1"/>
                </a:solidFill>
                <a:effectLst/>
                <a:latin typeface="+mn-lt"/>
                <a:ea typeface="+mn-ea"/>
                <a:cs typeface="+mn-cs"/>
              </a:rPr>
              <a:t>秒</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41232B6-6503-0444-B1BA-508B28F40B21}" type="slidenum">
              <a:rPr kumimoji="1" lang="zh-TW" altLang="en-US" smtClean="0"/>
              <a:pPr/>
              <a:t>1</a:t>
            </a:fld>
            <a:endParaRPr kumimoji="1" lang="zh-TW" altLang="en-US"/>
          </a:p>
        </p:txBody>
      </p:sp>
    </p:spTree>
    <p:extLst>
      <p:ext uri="{BB962C8B-B14F-4D97-AF65-F5344CB8AC3E}">
        <p14:creationId xmlns:p14="http://schemas.microsoft.com/office/powerpoint/2010/main" val="144604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latin typeface="+mn-lt"/>
                <a:ea typeface="+mn-ea"/>
                <a:cs typeface="+mn-cs"/>
              </a:rPr>
              <a:t>有些飲食行為問題</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例如</a:t>
            </a:r>
            <a:r>
              <a:rPr lang="zh-TW" altLang="en-US" sz="1200" kern="1200" dirty="0" smtClean="0">
                <a:solidFill>
                  <a:schemeClr val="tx1"/>
                </a:solidFill>
                <a:latin typeface="+mn-lt"/>
                <a:ea typeface="+mn-ea"/>
                <a:cs typeface="+mn-cs"/>
              </a:rPr>
              <a:t>：</a:t>
            </a:r>
            <a:r>
              <a:rPr lang="zh-TW" altLang="en-US" sz="1200" u="none" kern="1200" dirty="0" smtClean="0">
                <a:solidFill>
                  <a:schemeClr val="tx1"/>
                </a:solidFill>
                <a:latin typeface="+mn-lt"/>
                <a:ea typeface="+mn-ea"/>
                <a:cs typeface="+mn-cs"/>
              </a:rPr>
              <a:t>對</a:t>
            </a:r>
            <a:r>
              <a:rPr lang="zh-TW" altLang="zh-TW" sz="1200" u="none" kern="1200" dirty="0" smtClean="0">
                <a:solidFill>
                  <a:schemeClr val="tx1"/>
                </a:solidFill>
                <a:latin typeface="+mn-lt"/>
                <a:ea typeface="+mn-ea"/>
                <a:cs typeface="+mn-cs"/>
              </a:rPr>
              <a:t>食物</a:t>
            </a:r>
            <a:r>
              <a:rPr lang="zh-TW" altLang="en-US" sz="1200" u="none" kern="1200" dirty="0" smtClean="0">
                <a:solidFill>
                  <a:schemeClr val="tx1"/>
                </a:solidFill>
                <a:latin typeface="+mn-lt"/>
                <a:ea typeface="+mn-ea"/>
                <a:cs typeface="+mn-cs"/>
              </a:rPr>
              <a:t>的「</a:t>
            </a:r>
            <a:r>
              <a:rPr lang="zh-TW" altLang="zh-TW" sz="1200" u="none" kern="1200" dirty="0" smtClean="0">
                <a:solidFill>
                  <a:schemeClr val="tx1"/>
                </a:solidFill>
                <a:latin typeface="+mn-lt"/>
                <a:ea typeface="+mn-ea"/>
                <a:cs typeface="+mn-cs"/>
              </a:rPr>
              <a:t>渴求</a:t>
            </a:r>
            <a:r>
              <a:rPr lang="zh-TW" altLang="en-US" sz="1200" u="none"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被認為與對食物或食物線索的生理反應有關，</a:t>
            </a:r>
            <a:r>
              <a:rPr lang="zh-TW" altLang="en-US" sz="1200" kern="1200" dirty="0" smtClean="0">
                <a:solidFill>
                  <a:schemeClr val="tx1"/>
                </a:solidFill>
                <a:latin typeface="+mn-lt"/>
                <a:ea typeface="+mn-ea"/>
                <a:cs typeface="+mn-cs"/>
              </a:rPr>
              <a:t>因此逐漸開始有以生理回饋或神經回饋介入的研究，目前發表的論文有限，尚待更多研究來評估介入成效。 </a:t>
            </a:r>
            <a:r>
              <a:rPr lang="en-US" altLang="zh-TW" sz="1200" kern="1200" dirty="0" smtClean="0">
                <a:solidFill>
                  <a:schemeClr val="tx1"/>
                </a:solidFill>
                <a:effectLst/>
                <a:latin typeface="+mn-lt"/>
                <a:ea typeface="+mn-ea"/>
                <a:cs typeface="+mn-cs"/>
              </a:rPr>
              <a:t>#17</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在減肥的過程勢必需要改變許多想法與行為</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如果這些改變造成高度的壓力而又缺乏適當的壓力管理方式，減肥往往容易失敗。接下來</a:t>
            </a:r>
            <a:r>
              <a:rPr lang="zh-TW" altLang="zh-TW" sz="1200" kern="1200" dirty="0" smtClean="0">
                <a:solidFill>
                  <a:schemeClr val="tx1"/>
                </a:solidFill>
                <a:effectLst/>
                <a:latin typeface="+mn-lt"/>
                <a:ea typeface="+mn-ea"/>
                <a:cs typeface="+mn-cs"/>
              </a:rPr>
              <a:t>跟</a:t>
            </a:r>
            <a:r>
              <a:rPr lang="zh-TW" altLang="zh-TW" sz="1200" kern="1200" dirty="0">
                <a:solidFill>
                  <a:schemeClr val="tx1"/>
                </a:solidFill>
                <a:effectLst/>
                <a:latin typeface="+mn-lt"/>
                <a:ea typeface="+mn-ea"/>
                <a:cs typeface="+mn-cs"/>
              </a:rPr>
              <a:t>大家</a:t>
            </a:r>
            <a:r>
              <a:rPr lang="zh-TW" altLang="zh-TW" sz="1200" kern="1200" dirty="0" smtClean="0">
                <a:solidFill>
                  <a:schemeClr val="tx1"/>
                </a:solidFill>
                <a:effectLst/>
                <a:latin typeface="+mn-lt"/>
                <a:ea typeface="+mn-ea"/>
                <a:cs typeface="+mn-cs"/>
              </a:rPr>
              <a:t>分享</a:t>
            </a:r>
            <a:r>
              <a:rPr lang="zh-TW" altLang="en-US" sz="1200" kern="1200" dirty="0" smtClean="0">
                <a:solidFill>
                  <a:schemeClr val="tx1"/>
                </a:solidFill>
                <a:effectLst/>
                <a:latin typeface="+mn-lt"/>
                <a:ea typeface="+mn-ea"/>
                <a:cs typeface="+mn-cs"/>
              </a:rPr>
              <a:t>減肥與壓力管理的部份。  </a:t>
            </a:r>
            <a:r>
              <a:rPr lang="en-US" altLang="zh-TW" sz="1200" kern="1200" dirty="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18</a:t>
            </a:r>
            <a:r>
              <a:rPr lang="zh-TW" altLang="en-US" sz="1200" kern="1200" dirty="0" smtClean="0">
                <a:solidFill>
                  <a:schemeClr val="tx1"/>
                </a:solidFill>
                <a:effectLst/>
                <a:latin typeface="+mn-lt"/>
                <a:ea typeface="+mn-ea"/>
                <a:cs typeface="+mn-cs"/>
              </a:rPr>
              <a:t>秒</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41232B6-6503-0444-B1BA-508B28F40B21}" type="slidenum">
              <a:rPr kumimoji="1" lang="zh-TW" altLang="en-US" smtClean="0"/>
              <a:pPr/>
              <a:t>11</a:t>
            </a:fld>
            <a:endParaRPr kumimoji="1" lang="zh-TW" altLang="en-US"/>
          </a:p>
        </p:txBody>
      </p:sp>
    </p:spTree>
    <p:extLst>
      <p:ext uri="{BB962C8B-B14F-4D97-AF65-F5344CB8AC3E}">
        <p14:creationId xmlns:p14="http://schemas.microsoft.com/office/powerpoint/2010/main" val="144604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latin typeface="+mn-lt"/>
                <a:ea typeface="+mn-ea"/>
                <a:cs typeface="+mn-cs"/>
              </a:rPr>
              <a:t>什麼是壓力管理呢？</a:t>
            </a:r>
            <a:r>
              <a:rPr lang="zh-TW" altLang="zh-TW" sz="1200" kern="1200" dirty="0" smtClean="0">
                <a:solidFill>
                  <a:schemeClr val="tx1"/>
                </a:solidFill>
                <a:latin typeface="+mn-lt"/>
                <a:ea typeface="+mn-ea"/>
                <a:cs typeface="+mn-cs"/>
              </a:rPr>
              <a:t>壓力管理是一套用來降低壓力和幫助達成目標的方法。當做不到該做的、或很難克制喜歡做的事，或覺得該做的與需要克制不做的難以持之以恆，就需要靠壓力管理來協助</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#18</a:t>
            </a:r>
            <a:r>
              <a:rPr lang="zh-TW" altLang="en-US" sz="1200" kern="1200" dirty="0" smtClean="0">
                <a:solidFill>
                  <a:schemeClr val="tx1"/>
                </a:solidFill>
                <a:effectLst/>
                <a:latin typeface="+mn-lt"/>
                <a:ea typeface="+mn-ea"/>
                <a:cs typeface="+mn-cs"/>
              </a:rPr>
              <a:t>秒</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41232B6-6503-0444-B1BA-508B28F40B21}" type="slidenum">
              <a:rPr kumimoji="1" lang="zh-TW" altLang="en-US" smtClean="0"/>
              <a:pPr/>
              <a:t>12</a:t>
            </a:fld>
            <a:endParaRPr kumimoji="1" lang="zh-TW" altLang="en-US"/>
          </a:p>
        </p:txBody>
      </p:sp>
    </p:spTree>
    <p:extLst>
      <p:ext uri="{BB962C8B-B14F-4D97-AF65-F5344CB8AC3E}">
        <p14:creationId xmlns:p14="http://schemas.microsoft.com/office/powerpoint/2010/main" val="22890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latin typeface="+mn-lt"/>
                <a:ea typeface="+mn-ea"/>
                <a:cs typeface="+mn-cs"/>
              </a:rPr>
              <a:t>那減肥為什麼需要壓力管理呢？</a:t>
            </a:r>
            <a:r>
              <a:rPr lang="zh-TW" altLang="zh-TW" sz="1200" kern="1200" dirty="0" smtClean="0">
                <a:solidFill>
                  <a:schemeClr val="tx1"/>
                </a:solidFill>
                <a:latin typeface="+mn-lt"/>
                <a:ea typeface="+mn-ea"/>
                <a:cs typeface="+mn-cs"/>
              </a:rPr>
              <a:t>減肥過程中，需要建立新的飲食、行為與生活習慣，用來取代原來造成肥胖的習慣，因此常會新增該做的事（例如運動），以及克制不做原來喜歡的事（例如減少或不吃零食），這些改變造成壓力</a:t>
            </a:r>
            <a:r>
              <a:rPr lang="zh-TW" altLang="en-US" sz="1200" kern="1200" dirty="0" smtClean="0">
                <a:solidFill>
                  <a:schemeClr val="tx1"/>
                </a:solidFill>
                <a:latin typeface="+mn-lt"/>
                <a:ea typeface="+mn-ea"/>
                <a:cs typeface="+mn-cs"/>
              </a:rPr>
              <a:t>若又缺乏適當的壓力管理方式，就容易</a:t>
            </a:r>
            <a:r>
              <a:rPr lang="zh-TW" altLang="zh-TW" sz="1200" kern="1200" dirty="0" smtClean="0">
                <a:solidFill>
                  <a:schemeClr val="tx1"/>
                </a:solidFill>
                <a:latin typeface="+mn-lt"/>
                <a:ea typeface="+mn-ea"/>
                <a:cs typeface="+mn-cs"/>
              </a:rPr>
              <a:t>導致理智上知道但實際上做不到或半途而廢，使減肥功虧一簣；或是雖然減肥了，但覺得不自由、不快樂，不想繼續。壓力管理有助於改善這些狀況，促進減肥成功並維持</a:t>
            </a:r>
            <a:r>
              <a:rPr lang="zh-TW" altLang="en-US" sz="1200" kern="1200" dirty="0" smtClean="0">
                <a:solidFill>
                  <a:schemeClr val="tx1"/>
                </a:solidFill>
                <a:latin typeface="+mn-lt"/>
                <a:ea typeface="+mn-ea"/>
                <a:cs typeface="+mn-cs"/>
              </a:rPr>
              <a:t>下去</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#45</a:t>
            </a:r>
            <a:r>
              <a:rPr lang="zh-TW" altLang="en-US" sz="1200" kern="1200" dirty="0" smtClean="0">
                <a:solidFill>
                  <a:schemeClr val="tx1"/>
                </a:solidFill>
                <a:effectLst/>
                <a:latin typeface="+mn-lt"/>
                <a:ea typeface="+mn-ea"/>
                <a:cs typeface="+mn-cs"/>
              </a:rPr>
              <a:t>秒</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41232B6-6503-0444-B1BA-508B28F40B21}" type="slidenum">
              <a:rPr kumimoji="1" lang="zh-TW" altLang="en-US" smtClean="0"/>
              <a:pPr/>
              <a:t>13</a:t>
            </a:fld>
            <a:endParaRPr kumimoji="1" lang="zh-TW" altLang="en-US"/>
          </a:p>
        </p:txBody>
      </p:sp>
    </p:spTree>
    <p:extLst>
      <p:ext uri="{BB962C8B-B14F-4D97-AF65-F5344CB8AC3E}">
        <p14:creationId xmlns:p14="http://schemas.microsoft.com/office/powerpoint/2010/main" val="145282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zh-TW" sz="1200" kern="1200" dirty="0" smtClean="0">
                <a:solidFill>
                  <a:schemeClr val="tx1"/>
                </a:solidFill>
                <a:latin typeface="+mn-lt"/>
                <a:ea typeface="+mn-ea"/>
                <a:cs typeface="+mn-cs"/>
              </a:rPr>
              <a:t>減肥的壓力管理分成三個層次，從七種心理能力來做。</a:t>
            </a:r>
            <a:r>
              <a:rPr lang="zh-TW" altLang="zh-TW" sz="1200" b="0" kern="1200" dirty="0" smtClean="0">
                <a:solidFill>
                  <a:schemeClr val="tx1"/>
                </a:solidFill>
                <a:latin typeface="+mn-lt"/>
                <a:ea typeface="+mn-ea"/>
                <a:cs typeface="+mn-cs"/>
              </a:rPr>
              <a:t>第一個層次是腦力、心力、精力、行動力，比較與個人本身有關。第二個層次是資源力與環境力，比較與外在因素有關。第三層次是管理能力，為減肥做監督與管理</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#24</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首先，為各位介紹的第一種心理能力是腦力。腦力</a:t>
            </a:r>
            <a:r>
              <a:rPr lang="zh-TW" altLang="zh-TW" sz="1200" kern="1200" dirty="0" smtClean="0">
                <a:solidFill>
                  <a:schemeClr val="tx1"/>
                </a:solidFill>
                <a:latin typeface="+mn-lt"/>
                <a:ea typeface="+mn-ea"/>
                <a:cs typeface="+mn-cs"/>
              </a:rPr>
              <a:t>是運用思考做計畫或修改計畫、下決心、</a:t>
            </a:r>
            <a:r>
              <a:rPr lang="zh-TW" altLang="en-US" sz="1200" kern="1200" dirty="0" smtClean="0">
                <a:solidFill>
                  <a:schemeClr val="tx1"/>
                </a:solidFill>
                <a:latin typeface="+mn-lt"/>
                <a:ea typeface="+mn-ea"/>
                <a:cs typeface="+mn-cs"/>
              </a:rPr>
              <a:t>作</a:t>
            </a:r>
            <a:r>
              <a:rPr lang="zh-TW" altLang="zh-TW" sz="1200" kern="1200" dirty="0" smtClean="0">
                <a:solidFill>
                  <a:schemeClr val="tx1"/>
                </a:solidFill>
                <a:latin typeface="+mn-lt"/>
                <a:ea typeface="+mn-ea"/>
                <a:cs typeface="+mn-cs"/>
              </a:rPr>
              <a:t>決定的能力</a:t>
            </a:r>
            <a:r>
              <a:rPr lang="zh-TW" altLang="en-US" sz="1200" kern="1200" dirty="0" smtClean="0">
                <a:solidFill>
                  <a:schemeClr val="tx1"/>
                </a:solidFill>
                <a:latin typeface="+mn-lt"/>
                <a:ea typeface="+mn-ea"/>
                <a:cs typeface="+mn-cs"/>
              </a:rPr>
              <a:t>，並且</a:t>
            </a:r>
            <a:r>
              <a:rPr lang="zh-TW" altLang="zh-TW" sz="1200" kern="1200" dirty="0" smtClean="0">
                <a:solidFill>
                  <a:schemeClr val="tx1"/>
                </a:solidFill>
                <a:latin typeface="+mn-lt"/>
                <a:ea typeface="+mn-ea"/>
                <a:cs typeface="+mn-cs"/>
              </a:rPr>
              <a:t>帶動</a:t>
            </a:r>
            <a:r>
              <a:rPr lang="zh-TW" altLang="en-US" sz="1200" kern="1200" dirty="0" smtClean="0">
                <a:solidFill>
                  <a:schemeClr val="tx1"/>
                </a:solidFill>
                <a:latin typeface="+mn-lt"/>
                <a:ea typeface="+mn-ea"/>
                <a:cs typeface="+mn-cs"/>
              </a:rPr>
              <a:t>及</a:t>
            </a:r>
            <a:r>
              <a:rPr lang="zh-TW" altLang="zh-TW" sz="1200" kern="1200" dirty="0" smtClean="0">
                <a:solidFill>
                  <a:schemeClr val="tx1"/>
                </a:solidFill>
                <a:latin typeface="+mn-lt"/>
                <a:ea typeface="+mn-ea"/>
                <a:cs typeface="+mn-cs"/>
              </a:rPr>
              <a:t>指揮各項行動，所以需要有「正向思考」與「有意識的行動」</a:t>
            </a:r>
            <a:r>
              <a:rPr lang="zh-TW" altLang="en-US" sz="1200" kern="1200" dirty="0" smtClean="0">
                <a:solidFill>
                  <a:schemeClr val="tx1"/>
                </a:solidFill>
                <a:latin typeface="+mn-lt"/>
                <a:ea typeface="+mn-ea"/>
                <a:cs typeface="+mn-cs"/>
              </a:rPr>
              <a:t>；前者，如賦予</a:t>
            </a:r>
            <a:r>
              <a:rPr lang="zh-TW" altLang="zh-TW" sz="1200" kern="1200" dirty="0" smtClean="0">
                <a:solidFill>
                  <a:schemeClr val="tx1"/>
                </a:solidFill>
                <a:latin typeface="+mn-lt"/>
                <a:ea typeface="+mn-ea"/>
                <a:cs typeface="+mn-cs"/>
              </a:rPr>
              <a:t>減肥</a:t>
            </a:r>
            <a:r>
              <a:rPr lang="zh-TW" altLang="en-US" sz="1200" kern="1200" dirty="0" smtClean="0">
                <a:solidFill>
                  <a:schemeClr val="tx1"/>
                </a:solidFill>
                <a:latin typeface="+mn-lt"/>
                <a:ea typeface="+mn-ea"/>
                <a:cs typeface="+mn-cs"/>
              </a:rPr>
              <a:t>正向的意義，將它視為</a:t>
            </a:r>
            <a:r>
              <a:rPr lang="zh-TW" altLang="zh-TW" sz="1200" kern="1200" dirty="0" smtClean="0">
                <a:solidFill>
                  <a:schemeClr val="tx1"/>
                </a:solidFill>
                <a:latin typeface="+mn-lt"/>
                <a:ea typeface="+mn-ea"/>
                <a:cs typeface="+mn-cs"/>
              </a:rPr>
              <a:t>是一種對健康與自信的投資，也是一種品味，像是生活型態的新時尚</a:t>
            </a:r>
            <a:r>
              <a:rPr lang="zh-TW" altLang="en-US" sz="1200" kern="1200" dirty="0" smtClean="0">
                <a:solidFill>
                  <a:schemeClr val="tx1"/>
                </a:solidFill>
                <a:latin typeface="+mn-lt"/>
                <a:ea typeface="+mn-ea"/>
                <a:cs typeface="+mn-cs"/>
              </a:rPr>
              <a:t>；後者，如不論在飲食或運動，「刻意專注」於當下的行為及伴隨而來的身心感受，可以幫助大腦增加控制飲食及享受運動的能力</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#40</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第二種心理能力是心力，這是指注意情緒帶來的力量；</a:t>
            </a:r>
            <a:r>
              <a:rPr lang="zh-TW" altLang="zh-TW" sz="1200" kern="1200" dirty="0" smtClean="0">
                <a:solidFill>
                  <a:schemeClr val="tx1"/>
                </a:solidFill>
                <a:latin typeface="+mn-lt"/>
                <a:ea typeface="+mn-ea"/>
                <a:cs typeface="+mn-cs"/>
              </a:rPr>
              <a:t>愉悅樂觀的正向情緒會是面對減肥、執行減肥、完成減肥的動力來源</a:t>
            </a:r>
            <a:r>
              <a:rPr lang="zh-TW" altLang="en-US" sz="1200" kern="1200" dirty="0" smtClean="0">
                <a:solidFill>
                  <a:schemeClr val="tx1"/>
                </a:solidFill>
                <a:latin typeface="+mn-lt"/>
                <a:ea typeface="+mn-ea"/>
                <a:cs typeface="+mn-cs"/>
              </a:rPr>
              <a:t>；紓解與改善負向情緒可以避免降低減肥的動力；而</a:t>
            </a:r>
            <a:r>
              <a:rPr lang="zh-TW" altLang="zh-TW" sz="1200" kern="1200" dirty="0" smtClean="0">
                <a:solidFill>
                  <a:schemeClr val="tx1"/>
                </a:solidFill>
                <a:latin typeface="+mn-lt"/>
                <a:ea typeface="+mn-ea"/>
                <a:cs typeface="+mn-cs"/>
              </a:rPr>
              <a:t>情緒就像我們的身體一樣，有時可能會生病而無法解決負向情緒的作用力，生病的情緒很可能影響減肥的進行，這時可以尋求專業的心理精神醫療協助，可讓生病的情緒有效地復原，並產生有利於完成減肥計畫的心力</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#39</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第三種心理能力是精力。精力</a:t>
            </a:r>
            <a:r>
              <a:rPr lang="zh-TW" altLang="zh-TW" sz="1200" kern="1200" dirty="0" smtClean="0">
                <a:solidFill>
                  <a:schemeClr val="tx1"/>
                </a:solidFill>
                <a:latin typeface="+mn-lt"/>
                <a:ea typeface="+mn-ea"/>
                <a:cs typeface="+mn-cs"/>
              </a:rPr>
              <a:t>是精神與體力的簡稱。維持好的精神與體力，是有效執行減肥計畫的重要條件，所以需要穩定作息的規律，保持好的精神與體力</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如果有肥胖以外的</a:t>
            </a:r>
            <a:r>
              <a:rPr lang="zh-TW" altLang="en-US" sz="1200" kern="1200" dirty="0" smtClean="0">
                <a:solidFill>
                  <a:schemeClr val="tx1"/>
                </a:solidFill>
                <a:latin typeface="+mn-lt"/>
                <a:ea typeface="+mn-ea"/>
                <a:cs typeface="+mn-cs"/>
              </a:rPr>
              <a:t>疾</a:t>
            </a:r>
            <a:r>
              <a:rPr lang="zh-TW" altLang="zh-TW" sz="1200" kern="1200" dirty="0" smtClean="0">
                <a:solidFill>
                  <a:schemeClr val="tx1"/>
                </a:solidFill>
                <a:latin typeface="+mn-lt"/>
                <a:ea typeface="+mn-ea"/>
                <a:cs typeface="+mn-cs"/>
              </a:rPr>
              <a:t>病，儘量</a:t>
            </a:r>
            <a:r>
              <a:rPr lang="zh-TW" altLang="en-US" sz="1200" kern="1200" dirty="0" smtClean="0">
                <a:solidFill>
                  <a:schemeClr val="tx1"/>
                </a:solidFill>
                <a:latin typeface="+mn-lt"/>
                <a:ea typeface="+mn-ea"/>
                <a:cs typeface="+mn-cs"/>
              </a:rPr>
              <a:t>進行</a:t>
            </a:r>
            <a:r>
              <a:rPr lang="zh-TW" altLang="zh-TW" sz="1200" kern="1200" dirty="0" smtClean="0">
                <a:solidFill>
                  <a:schemeClr val="tx1"/>
                </a:solidFill>
                <a:latin typeface="+mn-lt"/>
                <a:ea typeface="+mn-ea"/>
                <a:cs typeface="+mn-cs"/>
              </a:rPr>
              <a:t>良好</a:t>
            </a:r>
            <a:r>
              <a:rPr lang="zh-TW" altLang="en-US" sz="1200" kern="1200" dirty="0" smtClean="0">
                <a:solidFill>
                  <a:schemeClr val="tx1"/>
                </a:solidFill>
                <a:latin typeface="+mn-lt"/>
                <a:ea typeface="+mn-ea"/>
                <a:cs typeface="+mn-cs"/>
              </a:rPr>
              <a:t>治療或</a:t>
            </a:r>
            <a:r>
              <a:rPr lang="zh-TW" altLang="zh-TW" sz="1200" kern="1200" dirty="0" smtClean="0">
                <a:solidFill>
                  <a:schemeClr val="tx1"/>
                </a:solidFill>
                <a:latin typeface="+mn-lt"/>
                <a:ea typeface="+mn-ea"/>
                <a:cs typeface="+mn-cs"/>
              </a:rPr>
              <a:t>控制，減少對減肥的阻礙。</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#22</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第四種心理能力是行動力，也就是實際執行減肥計畫的能力</a:t>
            </a:r>
            <a:r>
              <a:rPr lang="zh-TW" altLang="zh-TW" sz="1200" kern="1200" dirty="0" smtClean="0">
                <a:solidFill>
                  <a:schemeClr val="tx1"/>
                </a:solidFill>
                <a:latin typeface="+mn-lt"/>
                <a:ea typeface="+mn-ea"/>
                <a:cs typeface="+mn-cs"/>
              </a:rPr>
              <a:t>，包括是否「</a:t>
            </a:r>
            <a:r>
              <a:rPr lang="zh-TW" altLang="zh-TW" sz="1200" u="none" kern="1200" dirty="0" smtClean="0">
                <a:solidFill>
                  <a:schemeClr val="tx1"/>
                </a:solidFill>
                <a:latin typeface="+mn-lt"/>
                <a:ea typeface="+mn-ea"/>
                <a:cs typeface="+mn-cs"/>
              </a:rPr>
              <a:t>瞭解」並「做到」某項行為</a:t>
            </a:r>
            <a:r>
              <a:rPr lang="zh-TW" altLang="en-US" sz="1200" u="none" kern="1200" dirty="0" smtClean="0">
                <a:solidFill>
                  <a:schemeClr val="tx1"/>
                </a:solidFill>
                <a:latin typeface="+mn-lt"/>
                <a:ea typeface="+mn-ea"/>
                <a:cs typeface="+mn-cs"/>
              </a:rPr>
              <a:t>。例如：</a:t>
            </a:r>
            <a:r>
              <a:rPr lang="zh-TW" altLang="zh-TW" sz="1200" u="none" kern="1200" dirty="0" smtClean="0">
                <a:solidFill>
                  <a:schemeClr val="tx1"/>
                </a:solidFill>
                <a:latin typeface="+mn-lt"/>
                <a:ea typeface="+mn-ea"/>
                <a:cs typeface="+mn-cs"/>
              </a:rPr>
              <a:t>「瞭解」</a:t>
            </a:r>
            <a:r>
              <a:rPr lang="zh-TW" altLang="en-US" sz="1200" u="none" kern="1200" dirty="0" smtClean="0">
                <a:solidFill>
                  <a:schemeClr val="tx1"/>
                </a:solidFill>
                <a:latin typeface="+mn-lt"/>
                <a:ea typeface="+mn-ea"/>
                <a:cs typeface="+mn-cs"/>
              </a:rPr>
              <a:t>應該運動就</a:t>
            </a:r>
            <a:r>
              <a:rPr lang="zh-TW" altLang="zh-TW" sz="1200" u="none" kern="1200" dirty="0" smtClean="0">
                <a:solidFill>
                  <a:schemeClr val="tx1"/>
                </a:solidFill>
                <a:latin typeface="+mn-lt"/>
                <a:ea typeface="+mn-ea"/>
                <a:cs typeface="+mn-cs"/>
              </a:rPr>
              <a:t>「做到」</a:t>
            </a:r>
            <a:r>
              <a:rPr lang="zh-TW" altLang="en-US" sz="1200" u="none" kern="1200" dirty="0" smtClean="0">
                <a:solidFill>
                  <a:schemeClr val="tx1"/>
                </a:solidFill>
                <a:latin typeface="+mn-lt"/>
                <a:ea typeface="+mn-ea"/>
                <a:cs typeface="+mn-cs"/>
              </a:rPr>
              <a:t>直接付諸行動去運動</a:t>
            </a:r>
            <a:r>
              <a:rPr lang="zh-TW" altLang="en-US" sz="1200" u="none" kern="1200" dirty="0" smtClean="0">
                <a:solidFill>
                  <a:schemeClr val="tx1"/>
                </a:solidFill>
                <a:effectLst/>
                <a:latin typeface="+mn-lt"/>
                <a:ea typeface="+mn-ea"/>
                <a:cs typeface="+mn-cs"/>
              </a:rPr>
              <a:t>；</a:t>
            </a:r>
            <a:r>
              <a:rPr lang="zh-TW" altLang="zh-TW" sz="1200" u="none" kern="1200" dirty="0" smtClean="0">
                <a:solidFill>
                  <a:schemeClr val="tx1"/>
                </a:solidFill>
                <a:latin typeface="+mn-lt"/>
                <a:ea typeface="+mn-ea"/>
                <a:cs typeface="+mn-cs"/>
              </a:rPr>
              <a:t>「瞭解」很想吃東西但不該吃東西時，「做到」先深呼吸三次，暫停一下，改為去做其他會讓自己愉快、有成就感的事</a:t>
            </a:r>
            <a:r>
              <a:rPr lang="zh-TW" altLang="en-US" sz="1200" u="none" kern="1200" dirty="0" smtClean="0">
                <a:solidFill>
                  <a:schemeClr val="tx1"/>
                </a:solidFill>
                <a:latin typeface="+mn-lt"/>
                <a:ea typeface="+mn-ea"/>
                <a:cs typeface="+mn-cs"/>
              </a:rPr>
              <a:t>；</a:t>
            </a:r>
            <a:r>
              <a:rPr lang="zh-TW" altLang="zh-TW" sz="1200" u="none" kern="1200" dirty="0" smtClean="0">
                <a:solidFill>
                  <a:schemeClr val="tx1"/>
                </a:solidFill>
                <a:latin typeface="+mn-lt"/>
                <a:ea typeface="+mn-ea"/>
                <a:cs typeface="+mn-cs"/>
              </a:rPr>
              <a:t>「瞭解」</a:t>
            </a:r>
            <a:r>
              <a:rPr lang="zh-TW" altLang="en-US" sz="1200" u="none" kern="1200" dirty="0" smtClean="0">
                <a:solidFill>
                  <a:schemeClr val="tx1"/>
                </a:solidFill>
                <a:latin typeface="+mn-lt"/>
                <a:ea typeface="+mn-ea"/>
                <a:cs typeface="+mn-cs"/>
              </a:rPr>
              <a:t>壓力會影響減肥，就</a:t>
            </a:r>
            <a:r>
              <a:rPr lang="zh-TW" altLang="zh-TW" sz="1200" u="none" kern="1200" dirty="0" smtClean="0">
                <a:solidFill>
                  <a:schemeClr val="tx1"/>
                </a:solidFill>
                <a:latin typeface="+mn-lt"/>
                <a:ea typeface="+mn-ea"/>
                <a:cs typeface="+mn-cs"/>
              </a:rPr>
              <a:t>「做到」</a:t>
            </a:r>
            <a:r>
              <a:rPr lang="zh-TW" altLang="en-US" sz="1200" u="none" kern="1200" dirty="0" smtClean="0">
                <a:solidFill>
                  <a:schemeClr val="tx1"/>
                </a:solidFill>
                <a:latin typeface="+mn-lt"/>
                <a:ea typeface="+mn-ea"/>
                <a:cs typeface="+mn-cs"/>
              </a:rPr>
              <a:t>當</a:t>
            </a:r>
            <a:r>
              <a:rPr lang="zh-TW" altLang="zh-TW" sz="1200" u="none" kern="1200" dirty="0" smtClean="0">
                <a:solidFill>
                  <a:schemeClr val="tx1"/>
                </a:solidFill>
                <a:latin typeface="+mn-lt"/>
                <a:ea typeface="+mn-ea"/>
                <a:cs typeface="+mn-cs"/>
              </a:rPr>
              <a:t>感受</a:t>
            </a:r>
            <a:r>
              <a:rPr lang="zh-TW" altLang="en-US" sz="1200" u="none" kern="1200" dirty="0" smtClean="0">
                <a:solidFill>
                  <a:schemeClr val="tx1"/>
                </a:solidFill>
                <a:latin typeface="+mn-lt"/>
                <a:ea typeface="+mn-ea"/>
                <a:cs typeface="+mn-cs"/>
              </a:rPr>
              <a:t>或</a:t>
            </a:r>
            <a:r>
              <a:rPr lang="zh-TW" altLang="zh-TW" sz="1200" u="none" kern="1200" dirty="0" smtClean="0">
                <a:solidFill>
                  <a:schemeClr val="tx1"/>
                </a:solidFill>
                <a:latin typeface="+mn-lt"/>
                <a:ea typeface="+mn-ea"/>
                <a:cs typeface="+mn-cs"/>
              </a:rPr>
              <a:t>覺察到</a:t>
            </a:r>
            <a:r>
              <a:rPr lang="zh-TW" altLang="zh-TW" sz="1200" kern="1200" dirty="0" smtClean="0">
                <a:solidFill>
                  <a:schemeClr val="tx1"/>
                </a:solidFill>
                <a:latin typeface="+mn-lt"/>
                <a:ea typeface="+mn-ea"/>
                <a:cs typeface="+mn-cs"/>
              </a:rPr>
              <a:t>生活中有壓力</a:t>
            </a:r>
            <a:r>
              <a:rPr lang="zh-TW" altLang="en-US" sz="1200" kern="1200" dirty="0" smtClean="0">
                <a:solidFill>
                  <a:schemeClr val="tx1"/>
                </a:solidFill>
                <a:latin typeface="+mn-lt"/>
                <a:ea typeface="+mn-ea"/>
                <a:cs typeface="+mn-cs"/>
              </a:rPr>
              <a:t>時</a:t>
            </a:r>
            <a:r>
              <a:rPr lang="zh-TW" altLang="zh-TW" sz="1200" kern="1200" dirty="0" smtClean="0">
                <a:solidFill>
                  <a:schemeClr val="tx1"/>
                </a:solidFill>
                <a:latin typeface="+mn-lt"/>
                <a:ea typeface="+mn-ea"/>
                <a:cs typeface="+mn-cs"/>
              </a:rPr>
              <a:t>，讓自己面對壓力</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找到壓力的來源，採取行動做處理，避免又落入不自覺地吃東西來紓解壓力或釋放情緒，或是坐臥不動，沈陷於情緒中的舊習慣</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#41</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接下來為各位介紹二種與外在因素較有關的心理能力，首先，是資源力。資源力</a:t>
            </a:r>
            <a:r>
              <a:rPr lang="zh-TW" altLang="zh-TW" sz="1200" kern="1200" dirty="0" smtClean="0">
                <a:solidFill>
                  <a:schemeClr val="tx1"/>
                </a:solidFill>
                <a:latin typeface="+mn-lt"/>
                <a:ea typeface="+mn-ea"/>
                <a:cs typeface="+mn-cs"/>
              </a:rPr>
              <a:t>是建立與使用資源的能力，</a:t>
            </a:r>
            <a:r>
              <a:rPr lang="zh-TW" altLang="en-US" sz="1200" kern="1200" dirty="0" smtClean="0">
                <a:solidFill>
                  <a:schemeClr val="tx1"/>
                </a:solidFill>
                <a:latin typeface="+mn-lt"/>
                <a:ea typeface="+mn-ea"/>
                <a:cs typeface="+mn-cs"/>
              </a:rPr>
              <a:t>例如：我們可以</a:t>
            </a:r>
            <a:r>
              <a:rPr lang="zh-TW" altLang="zh-TW" sz="1200" kern="1200" dirty="0" smtClean="0">
                <a:solidFill>
                  <a:schemeClr val="tx1"/>
                </a:solidFill>
                <a:latin typeface="+mn-lt"/>
                <a:ea typeface="+mn-ea"/>
                <a:cs typeface="+mn-cs"/>
              </a:rPr>
              <a:t>與親友同事聊自己的減肥心願，獲得他們的瞭解與</a:t>
            </a:r>
            <a:r>
              <a:rPr lang="zh-TW" altLang="en-US" sz="1200" kern="1200" dirty="0" smtClean="0">
                <a:solidFill>
                  <a:schemeClr val="tx1"/>
                </a:solidFill>
                <a:latin typeface="+mn-lt"/>
                <a:ea typeface="+mn-ea"/>
                <a:cs typeface="+mn-cs"/>
              </a:rPr>
              <a:t>精神</a:t>
            </a:r>
            <a:r>
              <a:rPr lang="zh-TW" altLang="zh-TW" sz="1200" kern="1200" dirty="0" smtClean="0">
                <a:solidFill>
                  <a:schemeClr val="tx1"/>
                </a:solidFill>
                <a:latin typeface="+mn-lt"/>
                <a:ea typeface="+mn-ea"/>
                <a:cs typeface="+mn-cs"/>
              </a:rPr>
              <a:t>支持</a:t>
            </a:r>
            <a:r>
              <a:rPr lang="zh-TW" altLang="en-US" sz="1200" kern="1200" dirty="0" smtClean="0">
                <a:solidFill>
                  <a:schemeClr val="tx1"/>
                </a:solidFill>
                <a:latin typeface="+mn-lt"/>
                <a:ea typeface="+mn-ea"/>
                <a:cs typeface="+mn-cs"/>
              </a:rPr>
              <a:t>，也</a:t>
            </a:r>
            <a:r>
              <a:rPr lang="zh-TW" altLang="zh-TW" sz="1200" kern="1200" dirty="0" smtClean="0">
                <a:solidFill>
                  <a:schemeClr val="tx1"/>
                </a:solidFill>
                <a:latin typeface="+mn-lt"/>
                <a:ea typeface="+mn-ea"/>
                <a:cs typeface="+mn-cs"/>
              </a:rPr>
              <a:t>告訴親友同事自己的減肥具體計畫，並讓他們知道與</a:t>
            </a:r>
            <a:r>
              <a:rPr lang="zh-TW" altLang="en-US" sz="1200" kern="1200" dirty="0" smtClean="0">
                <a:solidFill>
                  <a:schemeClr val="tx1"/>
                </a:solidFill>
                <a:latin typeface="+mn-lt"/>
                <a:ea typeface="+mn-ea"/>
                <a:cs typeface="+mn-cs"/>
              </a:rPr>
              <a:t>能</a:t>
            </a:r>
            <a:r>
              <a:rPr lang="zh-TW" altLang="zh-TW" sz="1200" kern="1200" dirty="0" smtClean="0">
                <a:solidFill>
                  <a:schemeClr val="tx1"/>
                </a:solidFill>
                <a:latin typeface="+mn-lt"/>
                <a:ea typeface="+mn-ea"/>
                <a:cs typeface="+mn-cs"/>
              </a:rPr>
              <a:t>正確幫忙的做法</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#24</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latin typeface="+mn-lt"/>
                <a:ea typeface="+mn-ea"/>
                <a:cs typeface="+mn-cs"/>
              </a:rPr>
              <a:t>心理衡鑑與心理介入於肥胖防治的應用主要是：</a:t>
            </a:r>
            <a:r>
              <a:rPr lang="en-US" altLang="zh-TW" sz="1200" kern="1200" dirty="0" smtClean="0">
                <a:solidFill>
                  <a:schemeClr val="tx1"/>
                </a:solidFill>
                <a:latin typeface="+mn-lt"/>
                <a:ea typeface="+mn-ea"/>
                <a:cs typeface="+mn-cs"/>
              </a:rPr>
              <a:t>(1)</a:t>
            </a:r>
            <a:r>
              <a:rPr lang="zh-TW" altLang="zh-TW" sz="1200" kern="1200" dirty="0" smtClean="0">
                <a:solidFill>
                  <a:schemeClr val="tx1"/>
                </a:solidFill>
                <a:latin typeface="+mn-lt"/>
                <a:ea typeface="+mn-ea"/>
                <a:cs typeface="+mn-cs"/>
              </a:rPr>
              <a:t>心理衡鑑</a:t>
            </a:r>
            <a:r>
              <a:rPr lang="zh-TW" altLang="en-US" sz="1200" u="none" kern="1200" dirty="0" smtClean="0">
                <a:solidFill>
                  <a:schemeClr val="tx1"/>
                </a:solidFill>
                <a:latin typeface="+mn-lt"/>
                <a:ea typeface="+mn-ea"/>
                <a:cs typeface="+mn-cs"/>
              </a:rPr>
              <a:t>功能</a:t>
            </a:r>
            <a:r>
              <a:rPr lang="zh-TW" altLang="zh-TW" sz="1200" kern="1200" dirty="0" smtClean="0">
                <a:solidFill>
                  <a:schemeClr val="tx1"/>
                </a:solidFill>
                <a:latin typeface="+mn-lt"/>
                <a:ea typeface="+mn-ea"/>
                <a:cs typeface="+mn-cs"/>
              </a:rPr>
              <a:t>：評估導致肥胖的心理因素</a:t>
            </a:r>
            <a:r>
              <a:rPr lang="zh-TW" altLang="en-US" sz="1200" kern="1200" dirty="0" smtClean="0">
                <a:solidFill>
                  <a:schemeClr val="tx1"/>
                </a:solidFill>
                <a:latin typeface="+mn-lt"/>
                <a:ea typeface="+mn-ea"/>
                <a:cs typeface="+mn-cs"/>
              </a:rPr>
              <a:t>，例</a:t>
            </a:r>
            <a:r>
              <a:rPr lang="zh-TW" altLang="zh-TW" sz="1200" kern="1200" dirty="0" smtClean="0">
                <a:solidFill>
                  <a:schemeClr val="tx1"/>
                </a:solidFill>
                <a:latin typeface="+mn-lt"/>
                <a:ea typeface="+mn-ea"/>
                <a:cs typeface="+mn-cs"/>
              </a:rPr>
              <a:t>如：生活壓力、以吃東西的方式因應情緒困擾</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與</a:t>
            </a:r>
            <a:r>
              <a:rPr lang="zh-TW" altLang="en-US" sz="1200" kern="1200" dirty="0" smtClean="0">
                <a:solidFill>
                  <a:schemeClr val="tx1"/>
                </a:solidFill>
                <a:latin typeface="+mn-lt"/>
                <a:ea typeface="+mn-ea"/>
                <a:cs typeface="+mn-cs"/>
              </a:rPr>
              <a:t>評估</a:t>
            </a:r>
            <a:r>
              <a:rPr lang="zh-TW" altLang="zh-TW" sz="1200" kern="1200" dirty="0" smtClean="0">
                <a:solidFill>
                  <a:schemeClr val="tx1"/>
                </a:solidFill>
                <a:latin typeface="+mn-lt"/>
                <a:ea typeface="+mn-ea"/>
                <a:cs typeface="+mn-cs"/>
              </a:rPr>
              <a:t>肥胖可能造成的心理障礙</a:t>
            </a:r>
            <a:r>
              <a:rPr lang="zh-TW" altLang="en-US" sz="1200" kern="1200" dirty="0" smtClean="0">
                <a:solidFill>
                  <a:schemeClr val="tx1"/>
                </a:solidFill>
                <a:latin typeface="+mn-lt"/>
                <a:ea typeface="+mn-ea"/>
                <a:cs typeface="+mn-cs"/>
              </a:rPr>
              <a:t>，例</a:t>
            </a:r>
            <a:r>
              <a:rPr lang="zh-TW" altLang="zh-TW" sz="1200" kern="1200" dirty="0" smtClean="0">
                <a:solidFill>
                  <a:schemeClr val="tx1"/>
                </a:solidFill>
                <a:latin typeface="+mn-lt"/>
                <a:ea typeface="+mn-ea"/>
                <a:cs typeface="+mn-cs"/>
              </a:rPr>
              <a:t>如：憂鬱、低自尊；</a:t>
            </a:r>
            <a:r>
              <a:rPr lang="en-US" altLang="zh-TW" sz="1200" kern="1200" dirty="0" smtClean="0">
                <a:solidFill>
                  <a:schemeClr val="tx1"/>
                </a:solidFill>
                <a:latin typeface="+mn-lt"/>
                <a:ea typeface="+mn-ea"/>
                <a:cs typeface="+mn-cs"/>
              </a:rPr>
              <a:t>(2)</a:t>
            </a:r>
            <a:r>
              <a:rPr lang="zh-TW" altLang="zh-TW" sz="1200" kern="1200" dirty="0" smtClean="0">
                <a:solidFill>
                  <a:schemeClr val="tx1"/>
                </a:solidFill>
                <a:latin typeface="+mn-lt"/>
                <a:ea typeface="+mn-ea"/>
                <a:cs typeface="+mn-cs"/>
              </a:rPr>
              <a:t>心理介入</a:t>
            </a:r>
            <a:r>
              <a:rPr lang="zh-TW" altLang="en-US" sz="1200" u="none" kern="1200" dirty="0" smtClean="0">
                <a:solidFill>
                  <a:schemeClr val="tx1"/>
                </a:solidFill>
                <a:latin typeface="+mn-lt"/>
                <a:ea typeface="+mn-ea"/>
                <a:cs typeface="+mn-cs"/>
              </a:rPr>
              <a:t>功能</a:t>
            </a:r>
            <a:r>
              <a:rPr lang="zh-TW" altLang="zh-TW" sz="1200"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主要</a:t>
            </a:r>
            <a:r>
              <a:rPr lang="zh-TW" altLang="zh-TW" sz="1200" kern="1200" dirty="0" smtClean="0">
                <a:solidFill>
                  <a:schemeClr val="tx1"/>
                </a:solidFill>
                <a:latin typeface="+mn-lt"/>
                <a:ea typeface="+mn-ea"/>
                <a:cs typeface="+mn-cs"/>
              </a:rPr>
              <a:t>以心理學的原理與原則執行介入，或協助醫療團隊執行肥胖處置計畫</a:t>
            </a:r>
            <a:r>
              <a:rPr lang="zh-TW" altLang="en-US" sz="1200" kern="1200" dirty="0" smtClean="0">
                <a:solidFill>
                  <a:schemeClr val="tx1"/>
                </a:solidFill>
                <a:latin typeface="+mn-lt"/>
                <a:ea typeface="+mn-ea"/>
                <a:cs typeface="+mn-cs"/>
              </a:rPr>
              <a:t>，例</a:t>
            </a:r>
            <a:r>
              <a:rPr lang="zh-TW" altLang="zh-TW" sz="1200" kern="1200" dirty="0" smtClean="0">
                <a:solidFill>
                  <a:schemeClr val="tx1"/>
                </a:solidFill>
                <a:latin typeface="+mn-lt"/>
                <a:ea typeface="+mn-ea"/>
                <a:cs typeface="+mn-cs"/>
              </a:rPr>
              <a:t>如：促進與維持執行飲食</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運動計畫的動機、減重目標之設定、提升社會支持、修正或控制引發過度飲食的環境刺激等，必要時亦可針對阻礙肥胖處置計劃</a:t>
            </a:r>
            <a:r>
              <a:rPr lang="zh-TW" altLang="en-US" sz="1200" kern="1200" dirty="0" smtClean="0">
                <a:solidFill>
                  <a:schemeClr val="tx1"/>
                </a:solidFill>
                <a:latin typeface="+mn-lt"/>
                <a:ea typeface="+mn-ea"/>
                <a:cs typeface="+mn-cs"/>
              </a:rPr>
              <a:t>的</a:t>
            </a:r>
            <a:r>
              <a:rPr lang="zh-TW" altLang="zh-TW" sz="1200" kern="1200" dirty="0" smtClean="0">
                <a:solidFill>
                  <a:schemeClr val="tx1"/>
                </a:solidFill>
                <a:latin typeface="+mn-lt"/>
                <a:ea typeface="+mn-ea"/>
                <a:cs typeface="+mn-cs"/>
              </a:rPr>
              <a:t>心理因素進行心理治療，以提升肥胖處置計畫的成效</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#55</a:t>
            </a:r>
            <a:r>
              <a:rPr lang="zh-TW" altLang="en-US" sz="1200" kern="1200" dirty="0" smtClean="0">
                <a:solidFill>
                  <a:schemeClr val="tx1"/>
                </a:solidFill>
                <a:effectLst/>
                <a:latin typeface="+mn-lt"/>
                <a:ea typeface="+mn-ea"/>
                <a:cs typeface="+mn-cs"/>
              </a:rPr>
              <a:t>秒</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241232B6-6503-0444-B1BA-508B28F40B21}" type="slidenum">
              <a:rPr kumimoji="1" lang="zh-TW" altLang="en-US" smtClean="0"/>
              <a:pPr/>
              <a:t>2</a:t>
            </a:fld>
            <a:endParaRPr kumimoji="1" lang="zh-TW" altLang="en-US"/>
          </a:p>
        </p:txBody>
      </p:sp>
    </p:spTree>
    <p:extLst>
      <p:ext uri="{BB962C8B-B14F-4D97-AF65-F5344CB8AC3E}">
        <p14:creationId xmlns:p14="http://schemas.microsoft.com/office/powerpoint/2010/main" val="228905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另一種與外在因素較有關的心理能力是環境力，也就是</a:t>
            </a:r>
            <a:r>
              <a:rPr lang="zh-TW" altLang="zh-TW" sz="1200" kern="1200" dirty="0" smtClean="0">
                <a:solidFill>
                  <a:schemeClr val="tx1"/>
                </a:solidFill>
                <a:latin typeface="+mn-lt"/>
                <a:ea typeface="+mn-ea"/>
                <a:cs typeface="+mn-cs"/>
              </a:rPr>
              <a:t>創造有益環境的能力。</a:t>
            </a:r>
            <a:r>
              <a:rPr lang="zh-TW" altLang="en-US" sz="1200" kern="1200" dirty="0" smtClean="0">
                <a:solidFill>
                  <a:schemeClr val="tx1"/>
                </a:solidFill>
                <a:latin typeface="+mn-lt"/>
                <a:ea typeface="+mn-ea"/>
                <a:cs typeface="+mn-cs"/>
              </a:rPr>
              <a:t>例如：我們可以學習</a:t>
            </a:r>
            <a:r>
              <a:rPr lang="zh-TW" altLang="zh-TW" sz="1200" kern="1200" dirty="0" smtClean="0">
                <a:solidFill>
                  <a:schemeClr val="tx1"/>
                </a:solidFill>
                <a:latin typeface="+mn-lt"/>
                <a:ea typeface="+mn-ea"/>
                <a:cs typeface="+mn-cs"/>
              </a:rPr>
              <a:t>預測與預防生活中可能會出現的壓力源，避免減肥時，同時面對過多生活事件、承受過高的壓力，而無法順利執行計畫。</a:t>
            </a:r>
            <a:r>
              <a:rPr lang="zh-TW" altLang="en-US" sz="1200" kern="1200" dirty="0" smtClean="0">
                <a:solidFill>
                  <a:schemeClr val="tx1"/>
                </a:solidFill>
                <a:latin typeface="+mn-lt"/>
                <a:ea typeface="+mn-ea"/>
                <a:cs typeface="+mn-cs"/>
              </a:rPr>
              <a:t>在</a:t>
            </a:r>
            <a:r>
              <a:rPr lang="zh-TW" altLang="zh-TW" sz="1200" kern="1200" dirty="0" smtClean="0">
                <a:solidFill>
                  <a:schemeClr val="tx1"/>
                </a:solidFill>
                <a:latin typeface="+mn-lt"/>
                <a:ea typeface="+mn-ea"/>
                <a:cs typeface="+mn-cs"/>
              </a:rPr>
              <a:t>生活中安排愉快、有收獲的活動，創造正向經驗，提升情緒、信心與能量，</a:t>
            </a:r>
            <a:r>
              <a:rPr lang="zh-TW" altLang="en-US" sz="1200" kern="1200" dirty="0" smtClean="0">
                <a:solidFill>
                  <a:schemeClr val="tx1"/>
                </a:solidFill>
                <a:latin typeface="+mn-lt"/>
                <a:ea typeface="+mn-ea"/>
                <a:cs typeface="+mn-cs"/>
              </a:rPr>
              <a:t>會讓我們</a:t>
            </a:r>
            <a:r>
              <a:rPr lang="zh-TW" altLang="zh-TW" sz="1200" kern="1200" dirty="0" smtClean="0">
                <a:solidFill>
                  <a:schemeClr val="tx1"/>
                </a:solidFill>
                <a:latin typeface="+mn-lt"/>
                <a:ea typeface="+mn-ea"/>
                <a:cs typeface="+mn-cs"/>
              </a:rPr>
              <a:t>更有效的執行減肥計畫</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#30</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最後一種心理能力是管理能力，這</a:t>
            </a:r>
            <a:r>
              <a:rPr lang="zh-TW" altLang="zh-TW" sz="1200" b="0" kern="1200" dirty="0" smtClean="0">
                <a:solidFill>
                  <a:schemeClr val="tx1"/>
                </a:solidFill>
                <a:latin typeface="+mn-lt"/>
                <a:ea typeface="+mn-ea"/>
                <a:cs typeface="+mn-cs"/>
              </a:rPr>
              <a:t>是</a:t>
            </a:r>
            <a:r>
              <a:rPr lang="zh-TW" altLang="en-US" sz="1200" b="0" kern="1200" dirty="0" smtClean="0">
                <a:solidFill>
                  <a:schemeClr val="tx1"/>
                </a:solidFill>
                <a:latin typeface="+mn-lt"/>
                <a:ea typeface="+mn-ea"/>
                <a:cs typeface="+mn-cs"/>
              </a:rPr>
              <a:t>指</a:t>
            </a:r>
            <a:r>
              <a:rPr lang="zh-TW" altLang="zh-TW" sz="1200" b="0" kern="1200" dirty="0" smtClean="0">
                <a:solidFill>
                  <a:schemeClr val="tx1"/>
                </a:solidFill>
                <a:latin typeface="+mn-lt"/>
                <a:ea typeface="+mn-ea"/>
                <a:cs typeface="+mn-cs"/>
              </a:rPr>
              <a:t>監督管理前述六項能力是否朝預定目標發揮應有效能的能力</a:t>
            </a:r>
            <a:r>
              <a:rPr lang="zh-TW" altLang="en-US" sz="1200" b="0" kern="1200" dirty="0" smtClean="0">
                <a:solidFill>
                  <a:schemeClr val="tx1"/>
                </a:solidFill>
                <a:latin typeface="+mn-lt"/>
                <a:ea typeface="+mn-ea"/>
                <a:cs typeface="+mn-cs"/>
              </a:rPr>
              <a:t>，因此需評估哪一力較強或較常使用，哪一力較弱或較少使用，並做平衡與補強，這樣也更能促進減肥的成功與維持</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   #20</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影像版面配置區 1">
            <a:extLst>
              <a:ext uri="{FF2B5EF4-FFF2-40B4-BE49-F238E27FC236}">
                <a16:creationId xmlns:a16="http://schemas.microsoft.com/office/drawing/2014/main" id="{EDF1C97E-DFE8-4C49-92FE-5092C0DD64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a:extLst>
              <a:ext uri="{FF2B5EF4-FFF2-40B4-BE49-F238E27FC236}">
                <a16:creationId xmlns:a16="http://schemas.microsoft.com/office/drawing/2014/main" id="{18ACCDEE-6E59-4CAD-B484-A7DB3BF27C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z="1200" kern="1200" dirty="0" smtClean="0">
                <a:solidFill>
                  <a:schemeClr val="tx1"/>
                </a:solidFill>
                <a:effectLst/>
                <a:latin typeface="+mn-lt"/>
                <a:ea typeface="+mn-ea"/>
                <a:cs typeface="+mn-cs"/>
              </a:rPr>
              <a:t>再以這七種心理能力作總結：鍛鍊腦力、柔韌心力、強壯精力、精準行動力、擴充資源力、強化環境力、提升管理能力，任何一種心理能力的改善都可能帶來全面性的幫助，選擇了首要的心理能力，就立即開始吧！</a:t>
            </a:r>
            <a:r>
              <a:rPr lang="en-US" altLang="zh-TW" sz="1200" kern="1200" dirty="0" smtClean="0">
                <a:solidFill>
                  <a:schemeClr val="tx1"/>
                </a:solidFill>
                <a:effectLst/>
                <a:latin typeface="+mn-lt"/>
                <a:ea typeface="+mn-ea"/>
                <a:cs typeface="+mn-cs"/>
              </a:rPr>
              <a:t> #20</a:t>
            </a:r>
            <a:r>
              <a:rPr lang="zh-TW" altLang="en-US" sz="1200" kern="1200" dirty="0" smtClean="0">
                <a:solidFill>
                  <a:schemeClr val="tx1"/>
                </a:solidFill>
                <a:effectLst/>
                <a:latin typeface="+mn-lt"/>
                <a:ea typeface="+mn-ea"/>
                <a:cs typeface="+mn-cs"/>
              </a:rPr>
              <a:t>秒</a:t>
            </a:r>
            <a:endParaRPr lang="zh-TW" altLang="en-US" dirty="0"/>
          </a:p>
        </p:txBody>
      </p:sp>
      <p:sp>
        <p:nvSpPr>
          <p:cNvPr id="18436" name="投影片編號版面配置區 3">
            <a:extLst>
              <a:ext uri="{FF2B5EF4-FFF2-40B4-BE49-F238E27FC236}">
                <a16:creationId xmlns:a16="http://schemas.microsoft.com/office/drawing/2014/main" id="{CAFBD55F-9536-4543-A501-5CA466889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E6E69CF-6FD0-4D56-A171-DC9D67ED092C}"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心理行為之專業介入與壓力管理，</a:t>
            </a:r>
            <a:r>
              <a:rPr lang="zh-TW" altLang="zh-TW" sz="1200" kern="1200" dirty="0">
                <a:solidFill>
                  <a:schemeClr val="tx1"/>
                </a:solidFill>
                <a:effectLst/>
                <a:latin typeface="+mn-lt"/>
                <a:ea typeface="+mn-ea"/>
                <a:cs typeface="+mn-cs"/>
              </a:rPr>
              <a:t>主要內容是引用自衛生福利部國民健康署委託臺灣</a:t>
            </a:r>
            <a:r>
              <a:rPr lang="zh-TW" altLang="en-US" sz="1200" kern="1200" dirty="0">
                <a:solidFill>
                  <a:schemeClr val="tx1"/>
                </a:solidFill>
                <a:effectLst/>
                <a:latin typeface="+mn-lt"/>
                <a:ea typeface="+mn-ea"/>
                <a:cs typeface="+mn-cs"/>
              </a:rPr>
              <a:t>肥胖</a:t>
            </a:r>
            <a:r>
              <a:rPr lang="zh-TW" altLang="zh-TW" sz="1200" kern="1200" dirty="0">
                <a:solidFill>
                  <a:schemeClr val="tx1"/>
                </a:solidFill>
                <a:effectLst/>
                <a:latin typeface="+mn-lt"/>
                <a:ea typeface="+mn-ea"/>
                <a:cs typeface="+mn-cs"/>
              </a:rPr>
              <a:t>醫學會編撰的「</a:t>
            </a:r>
            <a:r>
              <a:rPr lang="zh-TW" altLang="en-US" sz="1200" kern="1200" dirty="0">
                <a:solidFill>
                  <a:schemeClr val="tx1"/>
                </a:solidFill>
                <a:effectLst/>
                <a:latin typeface="+mn-lt"/>
                <a:ea typeface="+mn-ea"/>
                <a:cs typeface="+mn-cs"/>
              </a:rPr>
              <a:t>成人</a:t>
            </a:r>
            <a:r>
              <a:rPr lang="zh-TW" altLang="zh-TW" sz="1200" kern="1200" dirty="0">
                <a:solidFill>
                  <a:schemeClr val="tx1"/>
                </a:solidFill>
                <a:effectLst/>
                <a:latin typeface="+mn-lt"/>
                <a:ea typeface="+mn-ea"/>
                <a:cs typeface="+mn-cs"/>
              </a:rPr>
              <a:t>肥胖防治實證指引</a:t>
            </a:r>
            <a:r>
              <a:rPr lang="zh-TW" altLang="en-US" sz="1200" kern="1200" dirty="0">
                <a:solidFill>
                  <a:schemeClr val="tx1"/>
                </a:solidFill>
                <a:effectLst/>
                <a:latin typeface="+mn-lt"/>
                <a:ea typeface="+mn-ea"/>
                <a:cs typeface="+mn-cs"/>
              </a:rPr>
              <a:t>手冊</a:t>
            </a:r>
            <a:r>
              <a:rPr lang="zh-TW" altLang="zh-TW" sz="1200" kern="1200" dirty="0">
                <a:solidFill>
                  <a:schemeClr val="tx1"/>
                </a:solidFill>
                <a:effectLst/>
                <a:latin typeface="+mn-lt"/>
                <a:ea typeface="+mn-ea"/>
                <a:cs typeface="+mn-cs"/>
              </a:rPr>
              <a:t>」。國民健康署、臺灣</a:t>
            </a:r>
            <a:r>
              <a:rPr lang="zh-TW" altLang="en-US" sz="1200" kern="1200" dirty="0">
                <a:solidFill>
                  <a:schemeClr val="tx1"/>
                </a:solidFill>
                <a:effectLst/>
                <a:latin typeface="+mn-lt"/>
                <a:ea typeface="+mn-ea"/>
                <a:cs typeface="+mn-cs"/>
              </a:rPr>
              <a:t>肥胖</a:t>
            </a:r>
            <a:r>
              <a:rPr lang="zh-TW" altLang="zh-TW" sz="1200" kern="1200" dirty="0">
                <a:solidFill>
                  <a:schemeClr val="tx1"/>
                </a:solidFill>
                <a:effectLst/>
                <a:latin typeface="+mn-lt"/>
                <a:ea typeface="+mn-ea"/>
                <a:cs typeface="+mn-cs"/>
              </a:rPr>
              <a:t>醫學會關心您的健康，更感謝您的參與。</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#20</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57728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心理因素與肥胖兩者會互相影響，心理因素可以是導致肥胖的原因，而肥胖也可能會造成低自尊、憂鬱、社交、負向生活事件等</a:t>
            </a:r>
            <a:r>
              <a:rPr lang="zh-TW" altLang="en-US" sz="1200" b="0" i="0" u="none" strike="noStrike" kern="1200" baseline="0" dirty="0" smtClean="0">
                <a:solidFill>
                  <a:schemeClr val="tx1"/>
                </a:solidFill>
                <a:latin typeface="+mn-lt"/>
                <a:ea typeface="+mn-ea"/>
                <a:cs typeface="+mn-cs"/>
              </a:rPr>
              <a:t>問題。</a:t>
            </a:r>
            <a:r>
              <a:rPr lang="zh-TW" altLang="zh-TW" sz="1200" kern="1200" dirty="0" smtClean="0">
                <a:solidFill>
                  <a:schemeClr val="tx1"/>
                </a:solidFill>
                <a:latin typeface="+mn-lt"/>
                <a:ea typeface="+mn-ea"/>
                <a:cs typeface="+mn-cs"/>
              </a:rPr>
              <a:t>這些心理因素彼此之間互相影響，且可能會干擾肥胖處置計畫的執行效果，以及病人對計畫的遵從度</a:t>
            </a:r>
            <a:r>
              <a:rPr lang="en-US" altLang="zh-TW" sz="1200" kern="1200" baseline="30000" dirty="0" smtClean="0">
                <a:solidFill>
                  <a:schemeClr val="tx1"/>
                </a:solidFill>
                <a:latin typeface="+mn-lt"/>
                <a:ea typeface="+mn-ea"/>
                <a:cs typeface="+mn-cs"/>
              </a:rPr>
              <a:t> </a:t>
            </a:r>
            <a:r>
              <a:rPr lang="zh-TW" altLang="zh-TW" sz="1200" kern="1200" dirty="0" smtClean="0">
                <a:solidFill>
                  <a:schemeClr val="tx1"/>
                </a:solidFill>
                <a:latin typeface="+mn-lt"/>
                <a:ea typeface="+mn-ea"/>
                <a:cs typeface="+mn-cs"/>
              </a:rPr>
              <a:t>，故建議於進行肥胖處置介入之前，先經由心理衡鑑，了解病人的肥胖與心理狀態兩者之間的可能互動情況，以及是否</a:t>
            </a:r>
            <a:r>
              <a:rPr lang="zh-TW" altLang="en-US" sz="1200" u="none" kern="1200" dirty="0" smtClean="0">
                <a:solidFill>
                  <a:schemeClr val="tx1"/>
                </a:solidFill>
                <a:latin typeface="+mn-lt"/>
                <a:ea typeface="+mn-ea"/>
                <a:cs typeface="+mn-cs"/>
              </a:rPr>
              <a:t>有</a:t>
            </a:r>
            <a:r>
              <a:rPr lang="zh-TW" altLang="zh-TW" sz="1200" kern="1200" dirty="0" smtClean="0">
                <a:solidFill>
                  <a:schemeClr val="tx1"/>
                </a:solidFill>
                <a:latin typeface="+mn-lt"/>
                <a:ea typeface="+mn-ea"/>
                <a:cs typeface="+mn-cs"/>
              </a:rPr>
              <a:t>某些可能影響處置計畫執行的心理社會困擾。</a:t>
            </a:r>
            <a:r>
              <a:rPr lang="zh-TW" altLang="en-US" sz="1200" b="0" i="0" u="none" strike="noStrike" kern="1200" baseline="0" dirty="0" smtClean="0">
                <a:solidFill>
                  <a:schemeClr val="tx1"/>
                </a:solidFill>
                <a:latin typeface="+mn-lt"/>
                <a:ea typeface="+mn-ea"/>
                <a:cs typeface="+mn-cs"/>
              </a:rPr>
              <a:t>   </a:t>
            </a:r>
            <a:r>
              <a:rPr lang="en-US" altLang="zh-TW" sz="1200" kern="1200" dirty="0" smtClean="0">
                <a:solidFill>
                  <a:schemeClr val="tx1"/>
                </a:solidFill>
                <a:effectLst/>
                <a:latin typeface="+mn-lt"/>
                <a:ea typeface="+mn-ea"/>
                <a:cs typeface="+mn-cs"/>
              </a:rPr>
              <a:t>#38</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12542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肥胖常與情緒障礙相關，在情緒障礙中以憂鬱最為常見，所以建議臨床工作者使用貝克憂鬱量表第二版做為測量工具，而肥胖與焦慮症的關連性為中等強度，因此除了以憂鬱相關量表進行篩檢外，焦慮情緒量表、敵意</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生氣量表、華人健康量表也是建議採用的評估工具   </a:t>
            </a:r>
            <a:r>
              <a:rPr lang="en-US" altLang="zh-TW" sz="1200" kern="1200" dirty="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25</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smtClean="0">
                <a:solidFill>
                  <a:schemeClr val="tx1"/>
                </a:solidFill>
                <a:latin typeface="+mn-lt"/>
                <a:ea typeface="+mn-ea"/>
                <a:cs typeface="+mn-cs"/>
              </a:rPr>
              <a:t>手術前心理因素影響手術後減重成效的研究結果並不一致，但因為尋求減重手術的病人合併有精神疾患診斷的比例明顯較高，且術後併發症發生率也較高，所以建議</a:t>
            </a:r>
            <a:r>
              <a:rPr lang="zh-TW" altLang="en-US" dirty="0" smtClean="0"/>
              <a:t>接受減重手術的病人於術前應該接受心理衡鑑。</a:t>
            </a:r>
            <a:r>
              <a:rPr lang="zh-TW" altLang="en-US" sz="1200" kern="1200" dirty="0" smtClean="0">
                <a:solidFill>
                  <a:schemeClr val="tx1"/>
                </a:solidFill>
                <a:latin typeface="+mn-lt"/>
                <a:ea typeface="+mn-ea"/>
                <a:cs typeface="+mn-cs"/>
              </a:rPr>
              <a:t>　</a:t>
            </a:r>
            <a:r>
              <a:rPr lang="en-US" altLang="zh-TW" sz="1200" kern="1200" dirty="0" smtClean="0">
                <a:solidFill>
                  <a:schemeClr val="tx1"/>
                </a:solidFill>
                <a:effectLst/>
                <a:latin typeface="+mn-lt"/>
                <a:ea typeface="+mn-ea"/>
                <a:cs typeface="+mn-cs"/>
              </a:rPr>
              <a:t>#20</a:t>
            </a:r>
            <a:r>
              <a:rPr lang="zh-TW" altLang="en-US" sz="1200" kern="1200" dirty="0" smtClean="0">
                <a:solidFill>
                  <a:schemeClr val="tx1"/>
                </a:solidFill>
                <a:effectLst/>
                <a:latin typeface="+mn-lt"/>
                <a:ea typeface="+mn-ea"/>
                <a:cs typeface="+mn-cs"/>
              </a:rPr>
              <a:t>秒</a:t>
            </a:r>
            <a:endParaRPr lang="zh-TW" altLang="en-US" b="1" dirty="0">
              <a:solidFill>
                <a:srgbClr val="0000FF"/>
              </a:solidFill>
            </a:endParaRPr>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latin typeface="+mn-lt"/>
                <a:ea typeface="+mn-ea"/>
                <a:cs typeface="+mn-cs"/>
              </a:rPr>
              <a:t>接受減重手術</a:t>
            </a:r>
            <a:r>
              <a:rPr lang="zh-TW" altLang="en-US" sz="1200" kern="1200" dirty="0" smtClean="0">
                <a:solidFill>
                  <a:schemeClr val="tx1"/>
                </a:solidFill>
                <a:latin typeface="+mn-lt"/>
                <a:ea typeface="+mn-ea"/>
                <a:cs typeface="+mn-cs"/>
              </a:rPr>
              <a:t>後的</a:t>
            </a:r>
            <a:r>
              <a:rPr lang="zh-TW" altLang="zh-TW" sz="1200" kern="1200" dirty="0" smtClean="0">
                <a:solidFill>
                  <a:schemeClr val="tx1"/>
                </a:solidFill>
                <a:latin typeface="+mn-lt"/>
                <a:ea typeface="+mn-ea"/>
                <a:cs typeface="+mn-cs"/>
              </a:rPr>
              <a:t>病人，可進行心理衡鑑以辨識影響術後併發症及結果</a:t>
            </a:r>
            <a:r>
              <a:rPr lang="zh-TW" altLang="en-US" sz="1200" kern="1200" dirty="0" smtClean="0">
                <a:solidFill>
                  <a:schemeClr val="tx1"/>
                </a:solidFill>
                <a:latin typeface="+mn-lt"/>
                <a:ea typeface="+mn-ea"/>
                <a:cs typeface="+mn-cs"/>
              </a:rPr>
              <a:t>的</a:t>
            </a:r>
            <a:r>
              <a:rPr lang="zh-TW" altLang="zh-TW" sz="1200" kern="1200" dirty="0" smtClean="0">
                <a:solidFill>
                  <a:schemeClr val="tx1"/>
                </a:solidFill>
                <a:latin typeface="+mn-lt"/>
                <a:ea typeface="+mn-ea"/>
                <a:cs typeface="+mn-cs"/>
              </a:rPr>
              <a:t>心理社會因素，並提供術後的精神與心理介入</a:t>
            </a:r>
            <a:r>
              <a:rPr lang="zh-TW" altLang="en-US" sz="1200" b="0" i="0" u="none" strike="noStrike" kern="1200" baseline="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對於尋求減重手術的病人若合併有精神疾患診斷且</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或心理問題，術前及術後的追蹤都應有相對應的特殊照護</a:t>
            </a:r>
            <a:r>
              <a:rPr lang="zh-TW" altLang="en-US" sz="1200" kern="1200" dirty="0" smtClean="0">
                <a:solidFill>
                  <a:schemeClr val="tx1"/>
                </a:solidFill>
                <a:latin typeface="+mn-lt"/>
                <a:ea typeface="+mn-ea"/>
                <a:cs typeface="+mn-cs"/>
              </a:rPr>
              <a:t>。 </a:t>
            </a:r>
            <a:r>
              <a:rPr lang="en-US" altLang="zh-TW" sz="1200" kern="1200" dirty="0" smtClean="0">
                <a:solidFill>
                  <a:schemeClr val="tx1"/>
                </a:solidFill>
                <a:effectLst/>
                <a:latin typeface="+mn-lt"/>
                <a:ea typeface="+mn-ea"/>
                <a:cs typeface="+mn-cs"/>
              </a:rPr>
              <a:t>#22</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動機晤談可以增強病人的改變動機，除了直接做為肥胖處置計畫中的一環外，也可應用於處理導致肥胖的心理社會因素，或阻礙減肥的心理社會困擾，以間接提昇減肥之成效。   </a:t>
            </a:r>
            <a:r>
              <a:rPr lang="en-US" altLang="zh-TW" sz="1200" kern="1200" dirty="0" smtClean="0">
                <a:solidFill>
                  <a:schemeClr val="tx1"/>
                </a:solidFill>
                <a:effectLst/>
                <a:latin typeface="+mn-lt"/>
                <a:ea typeface="+mn-ea"/>
                <a:cs typeface="+mn-cs"/>
              </a:rPr>
              <a:t>#18</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u="none" kern="1200" dirty="0" smtClean="0">
                <a:solidFill>
                  <a:schemeClr val="tx1"/>
                </a:solidFill>
                <a:latin typeface="+mn-lt"/>
                <a:ea typeface="+mn-ea"/>
                <a:cs typeface="+mn-cs"/>
              </a:rPr>
              <a:t>行為治療或行為修正技術被認為是肥胖處置計畫中不可或缺的成分</a:t>
            </a:r>
            <a:r>
              <a:rPr lang="zh-TW" altLang="en-US" sz="1200" u="none" kern="1200" dirty="0" smtClean="0">
                <a:solidFill>
                  <a:schemeClr val="tx1"/>
                </a:solidFill>
                <a:latin typeface="+mn-lt"/>
                <a:ea typeface="+mn-ea"/>
                <a:cs typeface="+mn-cs"/>
              </a:rPr>
              <a:t>。</a:t>
            </a:r>
            <a:r>
              <a:rPr lang="zh-TW" altLang="en-US" sz="1200" kern="1200" dirty="0" smtClean="0">
                <a:solidFill>
                  <a:schemeClr val="tx1"/>
                </a:solidFill>
                <a:latin typeface="+mn-lt"/>
                <a:ea typeface="+mn-ea"/>
                <a:cs typeface="+mn-cs"/>
              </a:rPr>
              <a:t>它</a:t>
            </a:r>
            <a:r>
              <a:rPr lang="zh-TW" altLang="zh-TW" sz="1200" kern="1200" dirty="0" smtClean="0">
                <a:solidFill>
                  <a:schemeClr val="tx1"/>
                </a:solidFill>
                <a:latin typeface="+mn-lt"/>
                <a:ea typeface="+mn-ea"/>
                <a:cs typeface="+mn-cs"/>
              </a:rPr>
              <a:t>將心理學中的學習理論與行為修正技術運用於肥胖防治上，希望藉由</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修正</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和</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監控</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病人的飲食行為和身體活動水平，協助病人在飲食或活動上達到長期的改變</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例如：改變病人的環境、改變行為與增強物之間的連結、形塑健康的飲食行為和身體活動</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等。</a:t>
            </a:r>
            <a:r>
              <a:rPr lang="en-US" altLang="zh-TW" sz="1200" kern="1200" dirty="0" smtClean="0">
                <a:solidFill>
                  <a:schemeClr val="tx1"/>
                </a:solidFill>
                <a:latin typeface="+mn-lt"/>
                <a:ea typeface="+mn-ea"/>
                <a:cs typeface="+mn-cs"/>
              </a:rPr>
              <a:t> </a:t>
            </a:r>
            <a:r>
              <a:rPr lang="zh-TW" altLang="en-US" sz="1200" kern="1200" dirty="0" smtClean="0">
                <a:solidFill>
                  <a:schemeClr val="tx1"/>
                </a:solidFill>
                <a:latin typeface="+mn-lt"/>
                <a:ea typeface="+mn-ea"/>
                <a:cs typeface="+mn-cs"/>
              </a:rPr>
              <a:t> </a:t>
            </a:r>
            <a:r>
              <a:rPr lang="en-US" altLang="zh-TW" sz="1200" kern="1200" dirty="0" smtClean="0">
                <a:solidFill>
                  <a:schemeClr val="tx1"/>
                </a:solidFill>
                <a:effectLst/>
                <a:latin typeface="+mn-lt"/>
                <a:ea typeface="+mn-ea"/>
                <a:cs typeface="+mn-cs"/>
              </a:rPr>
              <a:t>#32</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latin typeface="+mn-lt"/>
                <a:ea typeface="+mn-ea"/>
                <a:cs typeface="+mn-cs"/>
              </a:rPr>
              <a:t>雖然減重手術後剛開始能經由胃容量的限制與荷爾蒙的改變促進行為改變，但</a:t>
            </a:r>
            <a:r>
              <a:rPr lang="zh-TW" altLang="zh-TW" sz="1200" u="none" kern="1200" dirty="0" smtClean="0">
                <a:solidFill>
                  <a:schemeClr val="tx1"/>
                </a:solidFill>
                <a:latin typeface="+mn-lt"/>
                <a:ea typeface="+mn-ea"/>
                <a:cs typeface="+mn-cs"/>
              </a:rPr>
              <a:t>減重手術</a:t>
            </a:r>
            <a:r>
              <a:rPr lang="zh-TW" altLang="en-US" sz="1200" u="none" kern="1200" dirty="0" smtClean="0">
                <a:solidFill>
                  <a:schemeClr val="tx1"/>
                </a:solidFill>
                <a:latin typeface="+mn-lt"/>
                <a:ea typeface="+mn-ea"/>
                <a:cs typeface="+mn-cs"/>
              </a:rPr>
              <a:t>並未能直接影響導致</a:t>
            </a:r>
            <a:r>
              <a:rPr lang="zh-TW" altLang="zh-TW" sz="1200" u="none" kern="1200" dirty="0" smtClean="0">
                <a:solidFill>
                  <a:schemeClr val="tx1"/>
                </a:solidFill>
                <a:latin typeface="+mn-lt"/>
                <a:ea typeface="+mn-ea"/>
                <a:cs typeface="+mn-cs"/>
              </a:rPr>
              <a:t>過量進食的心理因素。再者，</a:t>
            </a:r>
            <a:r>
              <a:rPr lang="zh-TW" altLang="en-US" sz="1200" u="none" kern="1200" dirty="0" smtClean="0">
                <a:solidFill>
                  <a:schemeClr val="tx1"/>
                </a:solidFill>
                <a:latin typeface="+mn-lt"/>
                <a:ea typeface="+mn-ea"/>
                <a:cs typeface="+mn-cs"/>
              </a:rPr>
              <a:t>病人</a:t>
            </a:r>
            <a:r>
              <a:rPr lang="zh-TW" altLang="zh-TW" sz="1200" u="none" kern="1200" dirty="0" smtClean="0">
                <a:solidFill>
                  <a:schemeClr val="tx1"/>
                </a:solidFill>
                <a:latin typeface="+mn-lt"/>
                <a:ea typeface="+mn-ea"/>
                <a:cs typeface="+mn-cs"/>
              </a:rPr>
              <a:t>攝取多量食物的</a:t>
            </a:r>
            <a:r>
              <a:rPr lang="zh-TW" altLang="en-US" sz="1200" u="none" kern="1200" dirty="0" smtClean="0">
                <a:solidFill>
                  <a:schemeClr val="tx1"/>
                </a:solidFill>
                <a:latin typeface="+mn-lt"/>
                <a:ea typeface="+mn-ea"/>
                <a:cs typeface="+mn-cs"/>
              </a:rPr>
              <a:t>習慣</a:t>
            </a:r>
            <a:r>
              <a:rPr lang="zh-TW" altLang="zh-TW" sz="1200" u="none" kern="1200" dirty="0" smtClean="0">
                <a:solidFill>
                  <a:schemeClr val="tx1"/>
                </a:solidFill>
                <a:latin typeface="+mn-lt"/>
                <a:ea typeface="+mn-ea"/>
                <a:cs typeface="+mn-cs"/>
              </a:rPr>
              <a:t>及慾望會隨著時間返回</a:t>
            </a:r>
            <a:r>
              <a:rPr lang="zh-TW" altLang="en-US" sz="1200" u="none" kern="1200" dirty="0" smtClean="0">
                <a:solidFill>
                  <a:schemeClr val="tx1"/>
                </a:solidFill>
                <a:latin typeface="+mn-lt"/>
                <a:ea typeface="+mn-ea"/>
                <a:cs typeface="+mn-cs"/>
              </a:rPr>
              <a:t>。目前著重於</a:t>
            </a:r>
            <a:r>
              <a:rPr lang="zh-TW" altLang="zh-TW" sz="1200" u="none" kern="1200" dirty="0" smtClean="0">
                <a:solidFill>
                  <a:schemeClr val="tx1"/>
                </a:solidFill>
                <a:latin typeface="+mn-lt"/>
                <a:ea typeface="+mn-ea"/>
                <a:cs typeface="+mn-cs"/>
              </a:rPr>
              <a:t>調整術後生活型態以預防或逆轉術後復胖</a:t>
            </a:r>
            <a:r>
              <a:rPr lang="zh-TW" altLang="en-US" sz="1200" u="none" kern="1200" dirty="0" smtClean="0">
                <a:solidFill>
                  <a:schemeClr val="tx1"/>
                </a:solidFill>
                <a:latin typeface="+mn-lt"/>
                <a:ea typeface="+mn-ea"/>
                <a:cs typeface="+mn-cs"/>
              </a:rPr>
              <a:t>的方式</a:t>
            </a:r>
            <a:r>
              <a:rPr lang="zh-TW" altLang="zh-TW" sz="1200" kern="1200" dirty="0" smtClean="0">
                <a:solidFill>
                  <a:schemeClr val="tx1"/>
                </a:solidFill>
                <a:latin typeface="+mn-lt"/>
                <a:ea typeface="+mn-ea"/>
                <a:cs typeface="+mn-cs"/>
              </a:rPr>
              <a:t>，研究發現</a:t>
            </a:r>
            <a:r>
              <a:rPr lang="zh-TW" altLang="en-US" sz="1200" kern="1200" dirty="0" smtClean="0">
                <a:solidFill>
                  <a:schemeClr val="tx1"/>
                </a:solidFill>
                <a:latin typeface="+mn-lt"/>
                <a:ea typeface="+mn-ea"/>
                <a:cs typeface="+mn-cs"/>
              </a:rPr>
              <a:t>效果不佳</a:t>
            </a:r>
            <a:r>
              <a:rPr lang="zh-TW" altLang="zh-TW" sz="1200" kern="1200" dirty="0" smtClean="0">
                <a:solidFill>
                  <a:schemeClr val="tx1"/>
                </a:solidFill>
                <a:latin typeface="+mn-lt"/>
                <a:ea typeface="+mn-ea"/>
                <a:cs typeface="+mn-cs"/>
              </a:rPr>
              <a:t>，因此需要提供心理學的技巧</a:t>
            </a:r>
            <a:r>
              <a:rPr lang="zh-TW" altLang="en-US"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以增進病人體重控制行為的能力。</a:t>
            </a:r>
            <a:r>
              <a:rPr lang="zh-TW" altLang="en-US" sz="1200" kern="1200" dirty="0" smtClean="0">
                <a:solidFill>
                  <a:schemeClr val="tx1"/>
                </a:solidFill>
                <a:latin typeface="+mn-lt"/>
                <a:ea typeface="+mn-ea"/>
                <a:cs typeface="+mn-cs"/>
              </a:rPr>
              <a:t>目前臨床上常使用以認知行為、接納與承諾治療為基礎，合併辯證治療或動機晤談技巧等方式進行。 </a:t>
            </a:r>
            <a:r>
              <a:rPr lang="en-US" altLang="zh-TW" sz="1200" kern="1200" dirty="0" smtClean="0">
                <a:solidFill>
                  <a:schemeClr val="tx1"/>
                </a:solidFill>
                <a:effectLst/>
                <a:latin typeface="+mn-lt"/>
                <a:ea typeface="+mn-ea"/>
                <a:cs typeface="+mn-cs"/>
              </a:rPr>
              <a:t>#44</a:t>
            </a:r>
            <a:r>
              <a:rPr lang="zh-TW" altLang="en-US" sz="1200" kern="1200" dirty="0" smtClean="0">
                <a:solidFill>
                  <a:schemeClr val="tx1"/>
                </a:solidFill>
                <a:effectLst/>
                <a:latin typeface="+mn-lt"/>
                <a:ea typeface="+mn-ea"/>
                <a:cs typeface="+mn-cs"/>
              </a:rPr>
              <a:t>秒</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232B6-6503-0444-B1BA-508B28F40B21}" type="slidenum">
              <a:rPr kumimoji="1"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68402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448FA9-DF96-4DEC-9018-FDEE63293AA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70E345F0-CC68-48F6-BC95-E4F3F02F3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7229FD7F-3826-42F4-BC26-9E473A200991}"/>
              </a:ext>
            </a:extLst>
          </p:cNvPr>
          <p:cNvSpPr>
            <a:spLocks noGrp="1"/>
          </p:cNvSpPr>
          <p:nvPr>
            <p:ph type="dt" sz="half" idx="10"/>
          </p:nvPr>
        </p:nvSpPr>
        <p:spPr/>
        <p:txBody>
          <a:bodyPr/>
          <a:lstStyle/>
          <a:p>
            <a:fld id="{EA41DBA2-E20A-452F-BB75-DFDBA9BDDD89}"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72065BDC-EDC4-4055-88E8-020961C7EB3C}"/>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C6DA2A87-E035-4E81-BA41-334941125AB5}"/>
              </a:ext>
            </a:extLst>
          </p:cNvPr>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6257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18F7D9-EFA9-4BDE-B6C1-6DD8C24611D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ED671573-A010-4D58-8105-B03AC5DE7224}"/>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C83B184-9325-4F7D-A20D-96CFE520E853}"/>
              </a:ext>
            </a:extLst>
          </p:cNvPr>
          <p:cNvSpPr>
            <a:spLocks noGrp="1"/>
          </p:cNvSpPr>
          <p:nvPr>
            <p:ph type="dt" sz="half" idx="10"/>
          </p:nvPr>
        </p:nvSpPr>
        <p:spPr/>
        <p:txBody>
          <a:bodyPr/>
          <a:lstStyle/>
          <a:p>
            <a:pPr defTabSz="923836"/>
            <a:fld id="{B47D47C4-4D4F-4981-9C27-A7B5C88688E6}"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063D5ADD-A5F9-418B-A1A6-E2CE05E373D0}"/>
              </a:ext>
            </a:extLst>
          </p:cNvPr>
          <p:cNvSpPr>
            <a:spLocks noGrp="1"/>
          </p:cNvSpPr>
          <p:nvPr>
            <p:ph type="ftr" sz="quarter" idx="11"/>
          </p:nvPr>
        </p:nvSpPr>
        <p:spPr/>
        <p:txBody>
          <a:bodyPr/>
          <a:lstStyle/>
          <a:p>
            <a:pPr defTabSz="923836"/>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E02F346B-980A-4794-9930-5BC2895C7845}"/>
              </a:ext>
            </a:extLst>
          </p:cNvPr>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89494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EA16555-871C-4D4E-80B0-5F8BE55328D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21F5775-7CA0-4E7D-B3F4-07F935F0F378}"/>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B7D015B-8FA0-44A7-B12B-85D92A4B9E4C}"/>
              </a:ext>
            </a:extLst>
          </p:cNvPr>
          <p:cNvSpPr>
            <a:spLocks noGrp="1"/>
          </p:cNvSpPr>
          <p:nvPr>
            <p:ph type="dt" sz="half" idx="10"/>
          </p:nvPr>
        </p:nvSpPr>
        <p:spPr/>
        <p:txBody>
          <a:bodyPr/>
          <a:lstStyle/>
          <a:p>
            <a:pPr defTabSz="923836"/>
            <a:fld id="{E63B6A29-CC3A-47D4-866A-7969AAEA6F13}"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746F3F2C-0D39-4FBE-BEC4-A7B3407C829A}"/>
              </a:ext>
            </a:extLst>
          </p:cNvPr>
          <p:cNvSpPr>
            <a:spLocks noGrp="1"/>
          </p:cNvSpPr>
          <p:nvPr>
            <p:ph type="ftr" sz="quarter" idx="11"/>
          </p:nvPr>
        </p:nvSpPr>
        <p:spPr/>
        <p:txBody>
          <a:bodyPr/>
          <a:lstStyle/>
          <a:p>
            <a:pPr defTabSz="923836"/>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30E8F806-9E29-4247-9349-8005A16CA97B}"/>
              </a:ext>
            </a:extLst>
          </p:cNvPr>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325552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177958-C622-49B8-9A4D-5AF2BBBD4A8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CEDFADE-E02A-4810-814C-225E9525C106}"/>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6B4BE5-919C-4939-B0BC-7EBFC386BF98}"/>
              </a:ext>
            </a:extLst>
          </p:cNvPr>
          <p:cNvSpPr>
            <a:spLocks noGrp="1"/>
          </p:cNvSpPr>
          <p:nvPr>
            <p:ph type="dt" sz="half" idx="10"/>
          </p:nvPr>
        </p:nvSpPr>
        <p:spPr/>
        <p:txBody>
          <a:bodyPr/>
          <a:lstStyle/>
          <a:p>
            <a:pPr defTabSz="923836"/>
            <a:fld id="{ECF3566D-04BC-48AA-8E43-87AA01BDD2DF}"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C803DF50-2292-468C-AEB1-A28DF36A2B14}"/>
              </a:ext>
            </a:extLst>
          </p:cNvPr>
          <p:cNvSpPr>
            <a:spLocks noGrp="1"/>
          </p:cNvSpPr>
          <p:nvPr>
            <p:ph type="ftr" sz="quarter" idx="11"/>
          </p:nvPr>
        </p:nvSpPr>
        <p:spPr/>
        <p:txBody>
          <a:bodyPr/>
          <a:lstStyle/>
          <a:p>
            <a:pPr defTabSz="923836"/>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AF6F062C-22F1-4F73-88EB-F3A900492635}"/>
              </a:ext>
            </a:extLst>
          </p:cNvPr>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42098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3A4796-93F3-454D-A8AB-C3A2B26054B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8402F83-F2F0-4114-862C-D9412BE21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D408220-BE64-4AB1-A356-02FC891C48DF}"/>
              </a:ext>
            </a:extLst>
          </p:cNvPr>
          <p:cNvSpPr>
            <a:spLocks noGrp="1"/>
          </p:cNvSpPr>
          <p:nvPr>
            <p:ph type="dt" sz="half" idx="10"/>
          </p:nvPr>
        </p:nvSpPr>
        <p:spPr/>
        <p:txBody>
          <a:bodyPr/>
          <a:lstStyle/>
          <a:p>
            <a:fld id="{A25C06A0-D8BE-4138-B615-471CC018C66F}"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90E88D6A-7E79-436B-86E9-FA591B3FBC69}"/>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CB7057D9-605C-4004-A6EE-0406C204CF12}"/>
              </a:ext>
            </a:extLst>
          </p:cNvPr>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5373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9EE986-B869-49C5-9CD3-E4D82FCC3E0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09C0704-8266-4B13-BA79-84CEA35F6F31}"/>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2B6199C-7BE5-4B07-833A-D46D1EFF4F52}"/>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3104530-F3DF-4EFD-9B2C-FF36470779BB}"/>
              </a:ext>
            </a:extLst>
          </p:cNvPr>
          <p:cNvSpPr>
            <a:spLocks noGrp="1"/>
          </p:cNvSpPr>
          <p:nvPr>
            <p:ph type="dt" sz="half" idx="10"/>
          </p:nvPr>
        </p:nvSpPr>
        <p:spPr/>
        <p:txBody>
          <a:bodyPr/>
          <a:lstStyle/>
          <a:p>
            <a:pPr defTabSz="923836"/>
            <a:fld id="{C1023F93-485E-40ED-B0CC-E492AB09E5E4}"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6" name="頁尾版面配置區 5">
            <a:extLst>
              <a:ext uri="{FF2B5EF4-FFF2-40B4-BE49-F238E27FC236}">
                <a16:creationId xmlns:a16="http://schemas.microsoft.com/office/drawing/2014/main" id="{2C895F27-B620-4948-BEAF-0752EAC401C4}"/>
              </a:ext>
            </a:extLst>
          </p:cNvPr>
          <p:cNvSpPr>
            <a:spLocks noGrp="1"/>
          </p:cNvSpPr>
          <p:nvPr>
            <p:ph type="ftr" sz="quarter" idx="11"/>
          </p:nvPr>
        </p:nvSpPr>
        <p:spPr/>
        <p:txBody>
          <a:bodyPr/>
          <a:lstStyle/>
          <a:p>
            <a:pPr defTabSz="923836"/>
            <a:endParaRPr lang="zh-TW" altLang="en-US">
              <a:solidFill>
                <a:prstClr val="black">
                  <a:tint val="75000"/>
                </a:prstClr>
              </a:solidFill>
            </a:endParaRPr>
          </a:p>
        </p:txBody>
      </p:sp>
      <p:sp>
        <p:nvSpPr>
          <p:cNvPr id="7" name="投影片編號版面配置區 6">
            <a:extLst>
              <a:ext uri="{FF2B5EF4-FFF2-40B4-BE49-F238E27FC236}">
                <a16:creationId xmlns:a16="http://schemas.microsoft.com/office/drawing/2014/main" id="{C6244DA9-A464-4940-83C6-DF0051BFCF56}"/>
              </a:ext>
            </a:extLst>
          </p:cNvPr>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298962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3051F6-F1BE-4111-8265-3CEB652C387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BE98DAF0-275B-4552-92DD-FC177599D5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D1F2739C-695F-4281-9AC5-6D054B450C67}"/>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7AF4A40-72AC-41B7-BF7F-B2A29BFA4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5B7077C3-C84F-4C30-A84F-227ABE4F924B}"/>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2079C52E-418A-4107-BBEE-18D5937DA582}"/>
              </a:ext>
            </a:extLst>
          </p:cNvPr>
          <p:cNvSpPr>
            <a:spLocks noGrp="1"/>
          </p:cNvSpPr>
          <p:nvPr>
            <p:ph type="dt" sz="half" idx="10"/>
          </p:nvPr>
        </p:nvSpPr>
        <p:spPr/>
        <p:txBody>
          <a:bodyPr/>
          <a:lstStyle/>
          <a:p>
            <a:pPr defTabSz="923836"/>
            <a:fld id="{EA48168F-2366-4820-9C4F-D746AC22D281}"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8" name="頁尾版面配置區 7">
            <a:extLst>
              <a:ext uri="{FF2B5EF4-FFF2-40B4-BE49-F238E27FC236}">
                <a16:creationId xmlns:a16="http://schemas.microsoft.com/office/drawing/2014/main" id="{0B16F3BE-E127-49BC-9DE0-D4A70DD8623B}"/>
              </a:ext>
            </a:extLst>
          </p:cNvPr>
          <p:cNvSpPr>
            <a:spLocks noGrp="1"/>
          </p:cNvSpPr>
          <p:nvPr>
            <p:ph type="ftr" sz="quarter" idx="11"/>
          </p:nvPr>
        </p:nvSpPr>
        <p:spPr/>
        <p:txBody>
          <a:bodyPr/>
          <a:lstStyle/>
          <a:p>
            <a:pPr defTabSz="923836"/>
            <a:endParaRPr lang="zh-TW" altLang="en-US">
              <a:solidFill>
                <a:prstClr val="black">
                  <a:tint val="75000"/>
                </a:prstClr>
              </a:solidFill>
            </a:endParaRPr>
          </a:p>
        </p:txBody>
      </p:sp>
      <p:sp>
        <p:nvSpPr>
          <p:cNvPr id="9" name="投影片編號版面配置區 8">
            <a:extLst>
              <a:ext uri="{FF2B5EF4-FFF2-40B4-BE49-F238E27FC236}">
                <a16:creationId xmlns:a16="http://schemas.microsoft.com/office/drawing/2014/main" id="{2F8E70FC-97E9-4D94-9521-28521F89BDB8}"/>
              </a:ext>
            </a:extLst>
          </p:cNvPr>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24320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DE470A-D575-4021-BBDB-5CF1BC53982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181877A-5E1D-422A-819C-BB9AB97FD408}"/>
              </a:ext>
            </a:extLst>
          </p:cNvPr>
          <p:cNvSpPr>
            <a:spLocks noGrp="1"/>
          </p:cNvSpPr>
          <p:nvPr>
            <p:ph type="dt" sz="half" idx="10"/>
          </p:nvPr>
        </p:nvSpPr>
        <p:spPr/>
        <p:txBody>
          <a:bodyPr/>
          <a:lstStyle/>
          <a:p>
            <a:fld id="{9AA24C28-6A29-4C54-BFF7-CDF8413FBD27}"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4" name="頁尾版面配置區 3">
            <a:extLst>
              <a:ext uri="{FF2B5EF4-FFF2-40B4-BE49-F238E27FC236}">
                <a16:creationId xmlns:a16="http://schemas.microsoft.com/office/drawing/2014/main" id="{3F432ED5-D5D3-420C-A8C5-A4852DA34FDA}"/>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a:extLst>
              <a:ext uri="{FF2B5EF4-FFF2-40B4-BE49-F238E27FC236}">
                <a16:creationId xmlns:a16="http://schemas.microsoft.com/office/drawing/2014/main" id="{0E1D3AB5-57E8-4796-9133-084BFD2600EF}"/>
              </a:ext>
            </a:extLst>
          </p:cNvPr>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2209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40592FA-FB15-40CC-909C-FB8D930CEE9F}"/>
              </a:ext>
            </a:extLst>
          </p:cNvPr>
          <p:cNvSpPr>
            <a:spLocks noGrp="1"/>
          </p:cNvSpPr>
          <p:nvPr>
            <p:ph type="dt" sz="half" idx="10"/>
          </p:nvPr>
        </p:nvSpPr>
        <p:spPr/>
        <p:txBody>
          <a:bodyPr/>
          <a:lstStyle/>
          <a:p>
            <a:fld id="{15DC634D-3F93-44E4-B5C1-132000486BD1}"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3" name="頁尾版面配置區 2">
            <a:extLst>
              <a:ext uri="{FF2B5EF4-FFF2-40B4-BE49-F238E27FC236}">
                <a16:creationId xmlns:a16="http://schemas.microsoft.com/office/drawing/2014/main" id="{CFB5284D-3629-4904-8756-A9F13A56951E}"/>
              </a:ext>
            </a:extLst>
          </p:cNvPr>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a:extLst>
              <a:ext uri="{FF2B5EF4-FFF2-40B4-BE49-F238E27FC236}">
                <a16:creationId xmlns:a16="http://schemas.microsoft.com/office/drawing/2014/main" id="{5185DEA7-82FE-4F2D-AC0A-2A3DE3F0AC4B}"/>
              </a:ext>
            </a:extLst>
          </p:cNvPr>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1006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E06A98-9E6A-4C72-B5B9-B7CB834B783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B4ECD28-ECCA-4707-950D-5D0DE71C1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4B44AD3B-4AEC-485A-BB19-DBB5A8195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BA7E7A2-572E-4B26-BA87-26772B5DB599}"/>
              </a:ext>
            </a:extLst>
          </p:cNvPr>
          <p:cNvSpPr>
            <a:spLocks noGrp="1"/>
          </p:cNvSpPr>
          <p:nvPr>
            <p:ph type="dt" sz="half" idx="10"/>
          </p:nvPr>
        </p:nvSpPr>
        <p:spPr/>
        <p:txBody>
          <a:bodyPr/>
          <a:lstStyle/>
          <a:p>
            <a:pPr defTabSz="923836"/>
            <a:fld id="{03C04422-2A9C-432C-88A4-6FFCFD1D9AE6}"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6" name="頁尾版面配置區 5">
            <a:extLst>
              <a:ext uri="{FF2B5EF4-FFF2-40B4-BE49-F238E27FC236}">
                <a16:creationId xmlns:a16="http://schemas.microsoft.com/office/drawing/2014/main" id="{51048659-2BD2-4235-8144-5D1C291D3ADA}"/>
              </a:ext>
            </a:extLst>
          </p:cNvPr>
          <p:cNvSpPr>
            <a:spLocks noGrp="1"/>
          </p:cNvSpPr>
          <p:nvPr>
            <p:ph type="ftr" sz="quarter" idx="11"/>
          </p:nvPr>
        </p:nvSpPr>
        <p:spPr/>
        <p:txBody>
          <a:bodyPr/>
          <a:lstStyle/>
          <a:p>
            <a:pPr defTabSz="923836"/>
            <a:endParaRPr lang="zh-TW" altLang="en-US">
              <a:solidFill>
                <a:prstClr val="black">
                  <a:tint val="75000"/>
                </a:prstClr>
              </a:solidFill>
            </a:endParaRPr>
          </a:p>
        </p:txBody>
      </p:sp>
      <p:sp>
        <p:nvSpPr>
          <p:cNvPr id="7" name="投影片編號版面配置區 6">
            <a:extLst>
              <a:ext uri="{FF2B5EF4-FFF2-40B4-BE49-F238E27FC236}">
                <a16:creationId xmlns:a16="http://schemas.microsoft.com/office/drawing/2014/main" id="{1990207D-2DCE-4198-982A-42D5FBAE7FC7}"/>
              </a:ext>
            </a:extLst>
          </p:cNvPr>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333978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258D04-08E1-430C-85F1-0397E91E382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AE98191F-A043-440C-A6A5-E185A7B9F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94D10EC-8BB0-4F87-B423-E252EF50E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6089556F-904E-4638-99A6-8EFA48BC1246}"/>
              </a:ext>
            </a:extLst>
          </p:cNvPr>
          <p:cNvSpPr>
            <a:spLocks noGrp="1"/>
          </p:cNvSpPr>
          <p:nvPr>
            <p:ph type="dt" sz="half" idx="10"/>
          </p:nvPr>
        </p:nvSpPr>
        <p:spPr/>
        <p:txBody>
          <a:bodyPr/>
          <a:lstStyle/>
          <a:p>
            <a:fld id="{16FD4D8E-0FDA-4010-BF87-1A15BBF34A5B}"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6" name="頁尾版面配置區 5">
            <a:extLst>
              <a:ext uri="{FF2B5EF4-FFF2-40B4-BE49-F238E27FC236}">
                <a16:creationId xmlns:a16="http://schemas.microsoft.com/office/drawing/2014/main" id="{94329DF8-A528-4BAE-809D-B34CEBD11EB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656E4AA-5D39-46AD-A623-56DFF58013A7}"/>
              </a:ext>
            </a:extLst>
          </p:cNvPr>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6933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1380C15-6832-4E26-A6FE-E85F2B0D1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4345B5A-DEEF-4199-A655-9F5CD5ABD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0345637-AE59-496C-B8FF-2444BAB1A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3836"/>
            <a:fld id="{39E06BE3-805D-4745-A2F4-C4916F956960}" type="datetime1">
              <a:rPr lang="zh-TW" altLang="en-US" smtClean="0">
                <a:solidFill>
                  <a:prstClr val="black">
                    <a:tint val="75000"/>
                  </a:prstClr>
                </a:solidFill>
              </a:rPr>
              <a:t>2019/4/9</a:t>
            </a:fld>
            <a:endParaRPr lang="zh-TW" altLang="en-US">
              <a:solidFill>
                <a:prstClr val="black">
                  <a:tint val="75000"/>
                </a:prstClr>
              </a:solidFill>
            </a:endParaRPr>
          </a:p>
        </p:txBody>
      </p:sp>
      <p:sp>
        <p:nvSpPr>
          <p:cNvPr id="5" name="頁尾版面配置區 4">
            <a:extLst>
              <a:ext uri="{FF2B5EF4-FFF2-40B4-BE49-F238E27FC236}">
                <a16:creationId xmlns:a16="http://schemas.microsoft.com/office/drawing/2014/main" id="{2A8348B2-FD96-4EC9-857D-C2DBC8CAE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3836"/>
            <a:endParaRPr lang="zh-TW" altLang="en-US">
              <a:solidFill>
                <a:prstClr val="black">
                  <a:tint val="75000"/>
                </a:prstClr>
              </a:solidFill>
            </a:endParaRPr>
          </a:p>
        </p:txBody>
      </p:sp>
      <p:sp>
        <p:nvSpPr>
          <p:cNvPr id="6" name="投影片編號版面配置區 5">
            <a:extLst>
              <a:ext uri="{FF2B5EF4-FFF2-40B4-BE49-F238E27FC236}">
                <a16:creationId xmlns:a16="http://schemas.microsoft.com/office/drawing/2014/main" id="{865CE67A-3033-4C81-B9F5-A401485500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3836"/>
            <a:fld id="{BAE9ECDF-C667-459E-AEB5-FE3DA7973508}" type="slidenum">
              <a:rPr lang="zh-TW" altLang="en-US" smtClean="0">
                <a:solidFill>
                  <a:prstClr val="black">
                    <a:tint val="75000"/>
                  </a:prstClr>
                </a:solidFill>
              </a:rPr>
              <a:pPr defTabSz="923836"/>
              <a:t>‹#›</a:t>
            </a:fld>
            <a:endParaRPr lang="zh-TW" altLang="en-US">
              <a:solidFill>
                <a:prstClr val="black">
                  <a:tint val="75000"/>
                </a:prstClr>
              </a:solidFill>
            </a:endParaRPr>
          </a:p>
        </p:txBody>
      </p:sp>
    </p:spTree>
    <p:extLst>
      <p:ext uri="{BB962C8B-B14F-4D97-AF65-F5344CB8AC3E}">
        <p14:creationId xmlns:p14="http://schemas.microsoft.com/office/powerpoint/2010/main" val="34727476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14">
            <a:extLst>
              <a:ext uri="{FF2B5EF4-FFF2-40B4-BE49-F238E27FC236}">
                <a16:creationId xmlns:a16="http://schemas.microsoft.com/office/drawing/2014/main" id="{C66F2F30-5DC0-44A0-BFA6-E12F46ED16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1">
            <a:extLst>
              <a:ext uri="{FF2B5EF4-FFF2-40B4-BE49-F238E27FC236}">
                <a16:creationId xmlns:a16="http://schemas.microsoft.com/office/drawing/2014/main" id="{85872F57-7F42-4F97-8391-DDC8D0054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6" descr="ãå°ç£è¥èé«å­¸æãçåçæå°çµæ">
            <a:extLst>
              <a:ext uri="{FF2B5EF4-FFF2-40B4-BE49-F238E27FC236}">
                <a16:creationId xmlns:a16="http://schemas.microsoft.com/office/drawing/2014/main" id="{06FBBA81-34E2-442F-BEAA-5473AA42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6" y="5279747"/>
            <a:ext cx="1461701" cy="14617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ãåæ°å¥åº·ç½²ãçåçæå°çµæ">
            <a:extLst>
              <a:ext uri="{FF2B5EF4-FFF2-40B4-BE49-F238E27FC236}">
                <a16:creationId xmlns:a16="http://schemas.microsoft.com/office/drawing/2014/main" id="{3A742982-5B4A-4E75-93F7-20584DBCF3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42" b="8440"/>
          <a:stretch/>
        </p:blipFill>
        <p:spPr bwMode="auto">
          <a:xfrm>
            <a:off x="628388" y="5258894"/>
            <a:ext cx="1782189" cy="146170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3F2D178B-C14A-4AEF-90B7-D60615426B00}"/>
              </a:ext>
            </a:extLst>
          </p:cNvPr>
          <p:cNvSpPr/>
          <p:nvPr/>
        </p:nvSpPr>
        <p:spPr>
          <a:xfrm>
            <a:off x="0" y="1715657"/>
            <a:ext cx="12192000" cy="354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9600" b="1" dirty="0" smtClean="0">
                <a:solidFill>
                  <a:srgbClr val="FF00FF"/>
                </a:solidFill>
              </a:rPr>
              <a:t> 心理行為之專業介入</a:t>
            </a:r>
            <a:endParaRPr lang="en-US" altLang="zh-TW" sz="9600" b="1" dirty="0">
              <a:solidFill>
                <a:srgbClr val="FF00FF"/>
              </a:solidFill>
            </a:endParaRPr>
          </a:p>
          <a:p>
            <a:pPr algn="ctr"/>
            <a:r>
              <a:rPr lang="zh-TW" altLang="en-US" sz="9600" b="1" dirty="0">
                <a:solidFill>
                  <a:schemeClr val="tx1"/>
                </a:solidFill>
              </a:rPr>
              <a:t>     </a:t>
            </a:r>
            <a:r>
              <a:rPr lang="zh-TW" altLang="en-US" sz="9600" b="1" dirty="0" smtClean="0">
                <a:solidFill>
                  <a:schemeClr val="tx1"/>
                </a:solidFill>
              </a:rPr>
              <a:t>於</a:t>
            </a:r>
            <a:r>
              <a:rPr lang="zh-TW" altLang="en-US" sz="9600" b="1" dirty="0" smtClean="0">
                <a:solidFill>
                  <a:srgbClr val="0070C0"/>
                </a:solidFill>
              </a:rPr>
              <a:t>肥胖防治</a:t>
            </a:r>
            <a:r>
              <a:rPr lang="zh-TW" altLang="en-US" sz="9600" b="1" dirty="0" smtClean="0">
                <a:solidFill>
                  <a:schemeClr val="tx1"/>
                </a:solidFill>
              </a:rPr>
              <a:t>的應用</a:t>
            </a:r>
            <a:endParaRPr lang="zh-TW" altLang="en-US" sz="9600" b="1" dirty="0">
              <a:solidFill>
                <a:schemeClr val="tx1"/>
              </a:solidFill>
            </a:endParaRPr>
          </a:p>
        </p:txBody>
      </p:sp>
      <p:sp>
        <p:nvSpPr>
          <p:cNvPr id="11" name="文字方塊 10">
            <a:extLst>
              <a:ext uri="{FF2B5EF4-FFF2-40B4-BE49-F238E27FC236}">
                <a16:creationId xmlns:a16="http://schemas.microsoft.com/office/drawing/2014/main" id="{1E43BF4B-8C2F-4501-ADF8-33FF60BB5D9D}"/>
              </a:ext>
            </a:extLst>
          </p:cNvPr>
          <p:cNvSpPr txBox="1"/>
          <p:nvPr/>
        </p:nvSpPr>
        <p:spPr>
          <a:xfrm>
            <a:off x="5920620" y="275667"/>
            <a:ext cx="6271380" cy="1138773"/>
          </a:xfrm>
          <a:prstGeom prst="rect">
            <a:avLst/>
          </a:prstGeom>
          <a:noFill/>
        </p:spPr>
        <p:txBody>
          <a:bodyPr wrap="square" rtlCol="0">
            <a:spAutoFit/>
          </a:bodyPr>
          <a:lstStyle/>
          <a:p>
            <a:pPr algn="r"/>
            <a:r>
              <a:rPr lang="zh-TW" altLang="en-US" sz="2400" dirty="0" smtClean="0"/>
              <a:t>心理行為篇</a:t>
            </a:r>
            <a:r>
              <a:rPr lang="en-US" altLang="zh-TW" sz="2400" dirty="0" smtClean="0"/>
              <a:t>-</a:t>
            </a:r>
            <a:r>
              <a:rPr lang="zh-TW" altLang="en-US" sz="2400" dirty="0" smtClean="0"/>
              <a:t>專業介入與壓力管理</a:t>
            </a:r>
            <a:endParaRPr lang="en-US" altLang="zh-TW" sz="1200" dirty="0"/>
          </a:p>
          <a:p>
            <a:pPr algn="r"/>
            <a:r>
              <a:rPr lang="en-US" altLang="zh-TW" sz="4400" b="1" dirty="0"/>
              <a:t>E-learning </a:t>
            </a:r>
            <a:r>
              <a:rPr lang="en-US" altLang="zh-TW" sz="4400" b="1" dirty="0">
                <a:solidFill>
                  <a:srgbClr val="0000FF"/>
                </a:solidFill>
              </a:rPr>
              <a:t>Part 1</a:t>
            </a:r>
            <a:endParaRPr lang="zh-TW" altLang="en-US" sz="4400" b="1" dirty="0">
              <a:solidFill>
                <a:srgbClr val="0000FF"/>
              </a:solidFill>
            </a:endParaRPr>
          </a:p>
        </p:txBody>
      </p:sp>
      <p:sp>
        <p:nvSpPr>
          <p:cNvPr id="2" name="投影片編號版面配置區 1"/>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1</a:t>
            </a:fld>
            <a:endParaRPr lang="zh-TW" altLang="en-US">
              <a:solidFill>
                <a:prstClr val="black">
                  <a:tint val="75000"/>
                </a:prstClr>
              </a:solidFill>
            </a:endParaRPr>
          </a:p>
        </p:txBody>
      </p:sp>
    </p:spTree>
    <p:extLst>
      <p:ext uri="{BB962C8B-B14F-4D97-AF65-F5344CB8AC3E}">
        <p14:creationId xmlns:p14="http://schemas.microsoft.com/office/powerpoint/2010/main" val="1866523653"/>
      </p:ext>
    </p:extLst>
  </p:cSld>
  <p:clrMapOvr>
    <a:masterClrMapping/>
  </p:clrMapOvr>
  <mc:AlternateContent xmlns:mc="http://schemas.openxmlformats.org/markup-compatibility/2006" xmlns:p14="http://schemas.microsoft.com/office/powerpoint/2010/main">
    <mc:Choice Requires="p14">
      <p:transition spd="slow" p14:dur="2000" advTm="14282"/>
    </mc:Choice>
    <mc:Fallback xmlns="">
      <p:transition spd="slow" advTm="14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00B050"/>
          </a:solidFill>
          <a:ln>
            <a:solidFill>
              <a:srgbClr val="0070C0"/>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心理介入</a:t>
            </a:r>
            <a:r>
              <a:rPr lang="en-US" altLang="zh-TW" sz="6600" b="1" dirty="0" smtClean="0">
                <a:solidFill>
                  <a:schemeClr val="bg1"/>
                </a:solidFill>
              </a:rPr>
              <a:t>(IV)</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extLst>
              <p:ext uri="{D42A27DB-BD31-4B8C-83A1-F6EECF244321}">
                <p14:modId xmlns:p14="http://schemas.microsoft.com/office/powerpoint/2010/main" val="3298828118"/>
              </p:ext>
            </p:extLst>
          </p:nvPr>
        </p:nvGraphicFramePr>
        <p:xfrm>
          <a:off x="575734" y="181186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在肥胖處置計畫中加入</a:t>
                      </a:r>
                      <a:r>
                        <a:rPr lang="zh-TW" altLang="zh-TW" sz="3200" b="1" kern="1200" dirty="0" smtClean="0">
                          <a:solidFill>
                            <a:schemeClr val="bg2">
                              <a:lumMod val="90000"/>
                            </a:schemeClr>
                          </a:solidFill>
                          <a:latin typeface="+mn-lt"/>
                          <a:ea typeface="+mn-ea"/>
                          <a:cs typeface="+mn-cs"/>
                        </a:rPr>
                        <a:t>動機晤談</a:t>
                      </a:r>
                      <a:r>
                        <a:rPr lang="zh-TW" altLang="zh-TW" sz="2800" b="1" kern="1200" dirty="0" smtClean="0">
                          <a:solidFill>
                            <a:schemeClr val="bg2">
                              <a:lumMod val="90000"/>
                            </a:schemeClr>
                          </a:solidFill>
                          <a:latin typeface="+mn-lt"/>
                          <a:ea typeface="+mn-ea"/>
                          <a:cs typeface="+mn-cs"/>
                        </a:rPr>
                        <a:t>，以提升減</a:t>
                      </a:r>
                      <a:r>
                        <a:rPr lang="zh-TW" altLang="en-US" sz="2800" b="1" kern="1200" dirty="0" smtClean="0">
                          <a:solidFill>
                            <a:schemeClr val="bg2">
                              <a:lumMod val="90000"/>
                            </a:schemeClr>
                          </a:solidFill>
                          <a:latin typeface="+mn-lt"/>
                          <a:ea typeface="+mn-ea"/>
                          <a:cs typeface="+mn-cs"/>
                        </a:rPr>
                        <a:t>肥</a:t>
                      </a:r>
                      <a:r>
                        <a:rPr lang="zh-TW" altLang="zh-TW" sz="2800" b="1" kern="1200" dirty="0" smtClean="0">
                          <a:solidFill>
                            <a:schemeClr val="bg2">
                              <a:lumMod val="90000"/>
                            </a:schemeClr>
                          </a:solidFill>
                          <a:latin typeface="+mn-lt"/>
                          <a:ea typeface="+mn-ea"/>
                          <a:cs typeface="+mn-cs"/>
                        </a:rPr>
                        <a:t>成效。</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nvGraphicFramePr>
        <p:xfrm>
          <a:off x="575734" y="275674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在肥胖處置計畫中加入行為治療元素，來提升減</a:t>
                      </a:r>
                      <a:r>
                        <a:rPr lang="zh-TW" altLang="en-US" sz="2800" b="1" kern="1200" dirty="0" smtClean="0">
                          <a:solidFill>
                            <a:schemeClr val="bg2">
                              <a:lumMod val="90000"/>
                            </a:schemeClr>
                          </a:solidFill>
                          <a:latin typeface="+mn-lt"/>
                          <a:ea typeface="+mn-ea"/>
                          <a:cs typeface="+mn-cs"/>
                        </a:rPr>
                        <a:t>肥</a:t>
                      </a:r>
                      <a:r>
                        <a:rPr lang="zh-TW" altLang="zh-TW" sz="2800" b="1" kern="1200" dirty="0" smtClean="0">
                          <a:solidFill>
                            <a:schemeClr val="bg2">
                              <a:lumMod val="90000"/>
                            </a:schemeClr>
                          </a:solidFill>
                          <a:latin typeface="+mn-lt"/>
                          <a:ea typeface="+mn-ea"/>
                          <a:cs typeface="+mn-cs"/>
                        </a:rPr>
                        <a:t>效果與體重維持程度。</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6" name="表格 15"/>
          <p:cNvGraphicFramePr>
            <a:graphicFrameLocks noGrp="1"/>
          </p:cNvGraphicFramePr>
          <p:nvPr/>
        </p:nvGraphicFramePr>
        <p:xfrm>
          <a:off x="575734" y="370162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對於減重手術後復胖的病人，可以提供心理治療以增進病人維持長期的行為改變及體重控制之能力。</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3185873335"/>
              </p:ext>
            </p:extLst>
          </p:nvPr>
        </p:nvGraphicFramePr>
        <p:xfrm>
          <a:off x="575734" y="4646507"/>
          <a:ext cx="11175999" cy="149352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GRADE 2D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FF00FF"/>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zh-TW" sz="2800" b="1" kern="1200" dirty="0" smtClean="0">
                          <a:solidFill>
                            <a:schemeClr val="tx1"/>
                          </a:solidFill>
                          <a:latin typeface="+mn-lt"/>
                          <a:ea typeface="+mn-ea"/>
                          <a:cs typeface="+mn-cs"/>
                        </a:rPr>
                        <a:t>對於有飲食行為問題的病人，可以於治療計畫中合併使用</a:t>
                      </a:r>
                      <a:r>
                        <a:rPr lang="zh-TW" altLang="zh-TW" sz="3200" b="1" kern="1200" dirty="0" smtClean="0">
                          <a:solidFill>
                            <a:srgbClr val="0070C0"/>
                          </a:solidFill>
                          <a:latin typeface="+mn-lt"/>
                          <a:ea typeface="+mn-ea"/>
                          <a:cs typeface="+mn-cs"/>
                        </a:rPr>
                        <a:t>生理回饋</a:t>
                      </a:r>
                      <a:r>
                        <a:rPr lang="en-US" altLang="zh-TW" sz="3200" b="1" kern="1200" dirty="0" smtClean="0">
                          <a:solidFill>
                            <a:srgbClr val="0070C0"/>
                          </a:solidFill>
                          <a:latin typeface="+mn-lt"/>
                          <a:ea typeface="+mn-ea"/>
                          <a:cs typeface="+mn-cs"/>
                        </a:rPr>
                        <a:t>/</a:t>
                      </a:r>
                      <a:r>
                        <a:rPr lang="zh-TW" altLang="zh-TW" sz="3200" b="1" kern="1200" dirty="0" smtClean="0">
                          <a:solidFill>
                            <a:srgbClr val="0070C0"/>
                          </a:solidFill>
                          <a:latin typeface="+mn-lt"/>
                          <a:ea typeface="+mn-ea"/>
                          <a:cs typeface="+mn-cs"/>
                        </a:rPr>
                        <a:t>神經回饋技術</a:t>
                      </a:r>
                      <a:r>
                        <a:rPr lang="zh-TW" altLang="zh-TW" sz="2800" b="1" kern="1200" dirty="0" smtClean="0">
                          <a:solidFill>
                            <a:schemeClr val="tx1"/>
                          </a:solidFill>
                          <a:latin typeface="+mn-lt"/>
                          <a:ea typeface="+mn-ea"/>
                          <a:cs typeface="+mn-cs"/>
                        </a:rPr>
                        <a:t>，以增進病人對於生理狀態與反應的</a:t>
                      </a:r>
                      <a:r>
                        <a:rPr lang="zh-TW" altLang="zh-TW" sz="3200" b="1" kern="1200" dirty="0" smtClean="0">
                          <a:solidFill>
                            <a:srgbClr val="0070C0"/>
                          </a:solidFill>
                          <a:latin typeface="+mn-lt"/>
                          <a:ea typeface="+mn-ea"/>
                          <a:cs typeface="+mn-cs"/>
                        </a:rPr>
                        <a:t>覺察及調節能力</a:t>
                      </a:r>
                      <a:r>
                        <a:rPr lang="zh-TW" altLang="zh-TW" sz="2800" b="1" kern="1200" dirty="0" smtClean="0">
                          <a:solidFill>
                            <a:schemeClr val="tx1"/>
                          </a:solidFill>
                          <a:latin typeface="+mn-lt"/>
                          <a:ea typeface="+mn-ea"/>
                          <a:cs typeface="+mn-cs"/>
                        </a:rPr>
                        <a:t>。</a:t>
                      </a:r>
                      <a:endParaRPr lang="zh-TW" altLang="zh-TW" sz="2800" b="1" kern="1200" dirty="0">
                        <a:solidFill>
                          <a:schemeClr val="tx1"/>
                        </a:solidFill>
                        <a:latin typeface="+mn-lt"/>
                        <a:ea typeface="+mn-ea"/>
                        <a:cs typeface="+mn-cs"/>
                      </a:endParaRPr>
                    </a:p>
                  </a:txBody>
                  <a:tcPr>
                    <a:lnL w="12700" cap="flat" cmpd="sng" algn="ctr">
                      <a:solidFill>
                        <a:srgbClr val="FF00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10</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6" descr="ãå°ç£è¥èé«å­¸æãçåçæå°çµæ">
            <a:extLst>
              <a:ext uri="{FF2B5EF4-FFF2-40B4-BE49-F238E27FC236}">
                <a16:creationId xmlns:a16="http://schemas.microsoft.com/office/drawing/2014/main" id="{06FBBA81-34E2-442F-BEAA-5473AA42A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6" y="5279747"/>
            <a:ext cx="1461701" cy="14617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ãåæ°å¥åº·ç½²ãçåçæå°çµæ">
            <a:extLst>
              <a:ext uri="{FF2B5EF4-FFF2-40B4-BE49-F238E27FC236}">
                <a16:creationId xmlns:a16="http://schemas.microsoft.com/office/drawing/2014/main" id="{3A742982-5B4A-4E75-93F7-20584DBCF3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42" b="8440"/>
          <a:stretch/>
        </p:blipFill>
        <p:spPr bwMode="auto">
          <a:xfrm>
            <a:off x="628388" y="5258894"/>
            <a:ext cx="1782189" cy="1461702"/>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3F2D178B-C14A-4AEF-90B7-D60615426B00}"/>
              </a:ext>
            </a:extLst>
          </p:cNvPr>
          <p:cNvSpPr/>
          <p:nvPr/>
        </p:nvSpPr>
        <p:spPr>
          <a:xfrm>
            <a:off x="-1" y="1426966"/>
            <a:ext cx="12192001" cy="370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500"/>
              </a:lnSpc>
            </a:pPr>
            <a:r>
              <a:rPr lang="zh-TW" altLang="en-US" sz="8800" b="1" dirty="0" smtClean="0">
                <a:solidFill>
                  <a:srgbClr val="FF00FF"/>
                </a:solidFill>
              </a:rPr>
              <a:t>      壓力管理</a:t>
            </a:r>
            <a:endParaRPr lang="en-US" altLang="zh-TW" sz="8800" b="1" dirty="0" smtClean="0">
              <a:solidFill>
                <a:srgbClr val="FF00FF"/>
              </a:solidFill>
            </a:endParaRPr>
          </a:p>
          <a:p>
            <a:pPr>
              <a:lnSpc>
                <a:spcPts val="9500"/>
              </a:lnSpc>
            </a:pPr>
            <a:r>
              <a:rPr lang="zh-TW" altLang="en-US" sz="8800" b="1" dirty="0" smtClean="0">
                <a:solidFill>
                  <a:schemeClr val="tx1"/>
                </a:solidFill>
              </a:rPr>
              <a:t>          促進</a:t>
            </a:r>
            <a:r>
              <a:rPr lang="zh-TW" altLang="en-US" sz="8800" b="1" dirty="0" smtClean="0">
                <a:solidFill>
                  <a:srgbClr val="0070C0"/>
                </a:solidFill>
              </a:rPr>
              <a:t>減肥成功</a:t>
            </a:r>
            <a:endParaRPr lang="en-US" altLang="zh-TW" sz="8800" b="1" dirty="0" smtClean="0">
              <a:solidFill>
                <a:srgbClr val="0070C0"/>
              </a:solidFill>
            </a:endParaRPr>
          </a:p>
          <a:p>
            <a:pPr>
              <a:lnSpc>
                <a:spcPts val="9500"/>
              </a:lnSpc>
            </a:pPr>
            <a:r>
              <a:rPr lang="zh-TW" altLang="en-US" sz="8800" b="1" dirty="0" smtClean="0">
                <a:solidFill>
                  <a:srgbClr val="0070C0"/>
                </a:solidFill>
              </a:rPr>
              <a:t>                </a:t>
            </a:r>
            <a:r>
              <a:rPr lang="zh-TW" altLang="en-US" sz="8800" b="1" dirty="0" smtClean="0">
                <a:solidFill>
                  <a:schemeClr val="tx1"/>
                </a:solidFill>
              </a:rPr>
              <a:t>並</a:t>
            </a:r>
            <a:r>
              <a:rPr lang="zh-TW" altLang="en-US" sz="8800" b="1" dirty="0" smtClean="0">
                <a:solidFill>
                  <a:srgbClr val="0070C0"/>
                </a:solidFill>
              </a:rPr>
              <a:t>長久維持</a:t>
            </a:r>
            <a:endParaRPr lang="en-US" altLang="zh-TW" sz="8800" b="1" dirty="0" smtClean="0">
              <a:solidFill>
                <a:srgbClr val="0070C0"/>
              </a:solidFill>
            </a:endParaRPr>
          </a:p>
        </p:txBody>
      </p:sp>
      <p:sp>
        <p:nvSpPr>
          <p:cNvPr id="11" name="文字方塊 10">
            <a:extLst>
              <a:ext uri="{FF2B5EF4-FFF2-40B4-BE49-F238E27FC236}">
                <a16:creationId xmlns:a16="http://schemas.microsoft.com/office/drawing/2014/main" id="{1E43BF4B-8C2F-4501-ADF8-33FF60BB5D9D}"/>
              </a:ext>
            </a:extLst>
          </p:cNvPr>
          <p:cNvSpPr txBox="1"/>
          <p:nvPr/>
        </p:nvSpPr>
        <p:spPr>
          <a:xfrm>
            <a:off x="5920620" y="275667"/>
            <a:ext cx="6271380" cy="1138773"/>
          </a:xfrm>
          <a:prstGeom prst="rect">
            <a:avLst/>
          </a:prstGeom>
          <a:noFill/>
        </p:spPr>
        <p:txBody>
          <a:bodyPr wrap="square" rtlCol="0">
            <a:spAutoFit/>
          </a:bodyPr>
          <a:lstStyle/>
          <a:p>
            <a:pPr algn="r"/>
            <a:r>
              <a:rPr lang="zh-TW" altLang="en-US" sz="2400" dirty="0" smtClean="0"/>
              <a:t>心理行為篇</a:t>
            </a:r>
            <a:r>
              <a:rPr lang="en-US" altLang="zh-TW" sz="2400" dirty="0" smtClean="0"/>
              <a:t>-</a:t>
            </a:r>
            <a:r>
              <a:rPr lang="zh-TW" altLang="en-US" sz="2400" dirty="0" smtClean="0"/>
              <a:t>專業介入與壓力管理</a:t>
            </a:r>
            <a:endParaRPr lang="en-US" altLang="zh-TW" sz="1200" dirty="0"/>
          </a:p>
          <a:p>
            <a:pPr algn="r"/>
            <a:r>
              <a:rPr lang="en-US" altLang="zh-TW" sz="4400" b="1" dirty="0" smtClean="0"/>
              <a:t>E-learning</a:t>
            </a:r>
            <a:r>
              <a:rPr lang="en-US" altLang="zh-TW" sz="4400" b="1" dirty="0" smtClean="0">
                <a:solidFill>
                  <a:srgbClr val="0000FF"/>
                </a:solidFill>
              </a:rPr>
              <a:t> Part 2</a:t>
            </a:r>
            <a:r>
              <a:rPr lang="en-US" altLang="zh-TW" sz="4400" b="1" dirty="0" smtClean="0"/>
              <a:t> </a:t>
            </a:r>
            <a:endParaRPr lang="zh-TW" altLang="en-US" sz="4400" b="1" dirty="0">
              <a:solidFill>
                <a:srgbClr val="0000FF"/>
              </a:solidFill>
            </a:endParaRPr>
          </a:p>
        </p:txBody>
      </p:sp>
      <p:sp>
        <p:nvSpPr>
          <p:cNvPr id="2" name="投影片編號版面配置區 1"/>
          <p:cNvSpPr>
            <a:spLocks noGrp="1"/>
          </p:cNvSpPr>
          <p:nvPr>
            <p:ph type="sldNum" sz="quarter" idx="12"/>
          </p:nvPr>
        </p:nvSpPr>
        <p:spPr/>
        <p:txBody>
          <a:bodyPr/>
          <a:lstStyle/>
          <a:p>
            <a:fld id="{BAE9ECDF-C667-459E-AEB5-FE3DA7973508}" type="slidenum">
              <a:rPr lang="zh-TW" altLang="en-US" smtClean="0">
                <a:solidFill>
                  <a:prstClr val="black">
                    <a:tint val="75000"/>
                  </a:prstClr>
                </a:solidFill>
              </a:rPr>
              <a:pPr/>
              <a:t>11</a:t>
            </a:fld>
            <a:endParaRPr lang="zh-TW" altLang="en-US">
              <a:solidFill>
                <a:prstClr val="black">
                  <a:tint val="75000"/>
                </a:prstClr>
              </a:solidFill>
            </a:endParaRPr>
          </a:p>
        </p:txBody>
      </p:sp>
    </p:spTree>
    <p:extLst>
      <p:ext uri="{BB962C8B-B14F-4D97-AF65-F5344CB8AC3E}">
        <p14:creationId xmlns:p14="http://schemas.microsoft.com/office/powerpoint/2010/main" val="1866523653"/>
      </p:ext>
    </p:extLst>
  </p:cSld>
  <p:clrMapOvr>
    <a:masterClrMapping/>
  </p:clrMapOvr>
  <mc:AlternateContent xmlns:mc="http://schemas.openxmlformats.org/markup-compatibility/2006" xmlns:p14="http://schemas.microsoft.com/office/powerpoint/2010/main">
    <mc:Choice Requires="p14">
      <p:transition spd="slow" p14:dur="2000" advTm="14282"/>
    </mc:Choice>
    <mc:Fallback xmlns="">
      <p:transition spd="slow" advTm="1428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A55140-CA38-4654-B083-110B2CB5F2EC}"/>
              </a:ext>
            </a:extLst>
          </p:cNvPr>
          <p:cNvSpPr>
            <a:spLocks noGrp="1"/>
          </p:cNvSpPr>
          <p:nvPr>
            <p:ph type="title"/>
          </p:nvPr>
        </p:nvSpPr>
        <p:spPr>
          <a:xfrm>
            <a:off x="575734" y="88503"/>
            <a:ext cx="10972800" cy="1976193"/>
          </a:xfrm>
        </p:spPr>
        <p:txBody>
          <a:bodyPr>
            <a:normAutofit/>
          </a:bodyPr>
          <a:lstStyle/>
          <a:p>
            <a:pPr algn="ctr"/>
            <a:r>
              <a:rPr lang="zh-TW" altLang="en-US" sz="7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什麼是</a:t>
            </a:r>
            <a:r>
              <a:rPr lang="zh-TW" altLang="en-US" sz="8800" b="1" dirty="0" smtClean="0">
                <a:solidFill>
                  <a:srgbClr val="FF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壓力管理</a:t>
            </a:r>
            <a:r>
              <a:rPr lang="zh-TW" altLang="en-US" sz="8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8000" dirty="0"/>
          </a:p>
        </p:txBody>
      </p:sp>
      <p:cxnSp>
        <p:nvCxnSpPr>
          <p:cNvPr id="6" name="直線接點 5">
            <a:extLst>
              <a:ext uri="{FF2B5EF4-FFF2-40B4-BE49-F238E27FC236}">
                <a16:creationId xmlns:a16="http://schemas.microsoft.com/office/drawing/2014/main" id="{378FBF6C-9A9A-46EA-98D9-C7428DE4928A}"/>
              </a:ext>
            </a:extLst>
          </p:cNvPr>
          <p:cNvCxnSpPr/>
          <p:nvPr/>
        </p:nvCxnSpPr>
        <p:spPr>
          <a:xfrm>
            <a:off x="1726893" y="1642533"/>
            <a:ext cx="86094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向下箭號 11"/>
          <p:cNvSpPr/>
          <p:nvPr/>
        </p:nvSpPr>
        <p:spPr>
          <a:xfrm>
            <a:off x="2269067" y="1845733"/>
            <a:ext cx="1727200" cy="2150533"/>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233331" y="2336801"/>
            <a:ext cx="3945467" cy="1200329"/>
          </a:xfrm>
          <a:prstGeom prst="rect">
            <a:avLst/>
          </a:prstGeom>
          <a:noFill/>
          <a:ln>
            <a:noFill/>
          </a:ln>
        </p:spPr>
        <p:txBody>
          <a:bodyPr wrap="square" rtlCol="0">
            <a:spAutoFit/>
          </a:bodyPr>
          <a:lstStyle/>
          <a:p>
            <a:r>
              <a:rPr lang="zh-TW" altLang="en-US" sz="7200" dirty="0" smtClean="0"/>
              <a:t>降低壓力</a:t>
            </a:r>
            <a:endParaRPr lang="zh-TW" altLang="en-US" sz="7200" dirty="0"/>
          </a:p>
        </p:txBody>
      </p:sp>
      <p:sp>
        <p:nvSpPr>
          <p:cNvPr id="14" name="向上箭號 13"/>
          <p:cNvSpPr/>
          <p:nvPr/>
        </p:nvSpPr>
        <p:spPr>
          <a:xfrm>
            <a:off x="3369732" y="4216399"/>
            <a:ext cx="1862667" cy="2201333"/>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B050"/>
                </a:solidFill>
              </a:ln>
              <a:solidFill>
                <a:srgbClr val="00B050"/>
              </a:solidFill>
            </a:endParaRPr>
          </a:p>
        </p:txBody>
      </p:sp>
      <p:sp>
        <p:nvSpPr>
          <p:cNvPr id="16" name="文字方塊 15"/>
          <p:cNvSpPr txBox="1"/>
          <p:nvPr/>
        </p:nvSpPr>
        <p:spPr>
          <a:xfrm>
            <a:off x="5452529" y="4555067"/>
            <a:ext cx="3945467" cy="1200329"/>
          </a:xfrm>
          <a:prstGeom prst="rect">
            <a:avLst/>
          </a:prstGeom>
          <a:noFill/>
          <a:ln>
            <a:noFill/>
          </a:ln>
        </p:spPr>
        <p:txBody>
          <a:bodyPr wrap="square" rtlCol="0">
            <a:spAutoFit/>
          </a:bodyPr>
          <a:lstStyle/>
          <a:p>
            <a:r>
              <a:rPr lang="zh-TW" altLang="en-US" sz="7200" dirty="0" smtClean="0"/>
              <a:t>達成目標</a:t>
            </a:r>
            <a:endParaRPr lang="zh-TW" altLang="en-US" sz="7200" dirty="0"/>
          </a:p>
        </p:txBody>
      </p: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12</a:t>
            </a:fld>
            <a:endParaRPr lang="zh-TW" altLang="en-US">
              <a:solidFill>
                <a:prstClr val="black">
                  <a:tint val="75000"/>
                </a:prstClr>
              </a:solidFill>
            </a:endParaRPr>
          </a:p>
        </p:txBody>
      </p:sp>
    </p:spTree>
    <p:extLst>
      <p:ext uri="{BB962C8B-B14F-4D97-AF65-F5344CB8AC3E}">
        <p14:creationId xmlns:p14="http://schemas.microsoft.com/office/powerpoint/2010/main" val="1322797761"/>
      </p:ext>
    </p:extLst>
  </p:cSld>
  <p:clrMapOvr>
    <a:masterClrMapping/>
  </p:clrMapOvr>
  <mc:AlternateContent xmlns:mc="http://schemas.openxmlformats.org/markup-compatibility/2006" xmlns:p14="http://schemas.microsoft.com/office/powerpoint/2010/main">
    <mc:Choice Requires="p14">
      <p:transition spd="slow" p14:dur="2000" advTm="28258"/>
    </mc:Choice>
    <mc:Fallback xmlns="">
      <p:transition spd="slow" advTm="2825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12192000" cy="1088589"/>
          </a:xfrm>
          <a:noFill/>
        </p:spPr>
        <p:txBody>
          <a:bodyPr>
            <a:normAutofit/>
          </a:bodyPr>
          <a:lstStyle/>
          <a:p>
            <a:pPr algn="ctr"/>
            <a:r>
              <a:rPr lang="zh-TW" altLang="en-US" sz="6000" b="1" dirty="0" smtClean="0"/>
              <a:t>減肥為什麼需要壓力管理？</a:t>
            </a:r>
            <a:endParaRPr lang="zh-TW" altLang="en-US" sz="6000" b="1" dirty="0"/>
          </a:p>
        </p:txBody>
      </p:sp>
      <p:graphicFrame>
        <p:nvGraphicFramePr>
          <p:cNvPr id="7" name="資料庫圖表 6"/>
          <p:cNvGraphicFramePr/>
          <p:nvPr>
            <p:extLst>
              <p:ext uri="{D42A27DB-BD31-4B8C-83A1-F6EECF244321}">
                <p14:modId xmlns:p14="http://schemas.microsoft.com/office/powerpoint/2010/main" val="2971614658"/>
              </p:ext>
            </p:extLst>
          </p:nvPr>
        </p:nvGraphicFramePr>
        <p:xfrm>
          <a:off x="1100667" y="1088589"/>
          <a:ext cx="9906000" cy="576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5266266" y="4859868"/>
            <a:ext cx="1422401" cy="954107"/>
          </a:xfrm>
          <a:prstGeom prst="rect">
            <a:avLst/>
          </a:prstGeom>
          <a:noFill/>
        </p:spPr>
        <p:txBody>
          <a:bodyPr wrap="square" rtlCol="0">
            <a:spAutoFit/>
          </a:bodyPr>
          <a:lstStyle/>
          <a:p>
            <a:pPr algn="ctr"/>
            <a:r>
              <a:rPr lang="zh-TW" altLang="en-US" sz="2800" dirty="0" smtClean="0">
                <a:solidFill>
                  <a:srgbClr val="C00000"/>
                </a:solidFill>
              </a:rPr>
              <a:t>高</a:t>
            </a:r>
            <a:endParaRPr lang="en-US" altLang="zh-TW" sz="2800" dirty="0" smtClean="0">
              <a:solidFill>
                <a:srgbClr val="C00000"/>
              </a:solidFill>
            </a:endParaRPr>
          </a:p>
          <a:p>
            <a:pPr algn="ctr"/>
            <a:r>
              <a:rPr lang="zh-TW" altLang="en-US" sz="2800" dirty="0" smtClean="0">
                <a:solidFill>
                  <a:srgbClr val="C00000"/>
                </a:solidFill>
              </a:rPr>
              <a:t>壓力</a:t>
            </a:r>
            <a:endParaRPr lang="zh-TW" altLang="en-US" sz="2800" dirty="0">
              <a:solidFill>
                <a:srgbClr val="C00000"/>
              </a:solidFill>
            </a:endParaRPr>
          </a:p>
        </p:txBody>
      </p: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13</a:t>
            </a:fld>
            <a:endParaRPr lang="zh-TW" altLang="en-US">
              <a:solidFill>
                <a:prstClr val="black">
                  <a:tint val="75000"/>
                </a:prstClr>
              </a:solidFill>
            </a:endParaRPr>
          </a:p>
        </p:txBody>
      </p:sp>
    </p:spTree>
    <p:extLst>
      <p:ext uri="{BB962C8B-B14F-4D97-AF65-F5344CB8AC3E}">
        <p14:creationId xmlns:p14="http://schemas.microsoft.com/office/powerpoint/2010/main" val="1274619562"/>
      </p:ext>
    </p:extLst>
  </p:cSld>
  <p:clrMapOvr>
    <a:masterClrMapping/>
  </p:clrMapOvr>
  <mc:AlternateContent xmlns:mc="http://schemas.openxmlformats.org/markup-compatibility/2006" xmlns:p14="http://schemas.microsoft.com/office/powerpoint/2010/main">
    <mc:Choice Requires="p14">
      <p:transition spd="slow" p14:dur="2000" advTm="38246"/>
    </mc:Choice>
    <mc:Fallback xmlns="">
      <p:transition spd="slow" advTm="3824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200329"/>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zh-TW" altLang="en-US" sz="7200" b="1" dirty="0" smtClean="0">
                <a:solidFill>
                  <a:schemeClr val="bg1"/>
                </a:solidFill>
                <a:latin typeface="+mn-ea"/>
              </a:rPr>
              <a:t>管理減肥壓力的七寶箱</a:t>
            </a:r>
            <a:endParaRPr lang="en-US" altLang="zh-TW" sz="7200" b="1" dirty="0">
              <a:solidFill>
                <a:schemeClr val="bg1"/>
              </a:solidFill>
              <a:latin typeface="+mn-ea"/>
            </a:endParaRPr>
          </a:p>
        </p:txBody>
      </p:sp>
      <p:sp>
        <p:nvSpPr>
          <p:cNvPr id="16" name="圓角矩形 15"/>
          <p:cNvSpPr/>
          <p:nvPr/>
        </p:nvSpPr>
        <p:spPr>
          <a:xfrm>
            <a:off x="8331201" y="1473200"/>
            <a:ext cx="2810932" cy="120226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管理能力</a:t>
            </a:r>
            <a:endParaRPr lang="zh-TW" altLang="en-US" sz="3600" b="1" dirty="0"/>
          </a:p>
        </p:txBody>
      </p:sp>
      <p:grpSp>
        <p:nvGrpSpPr>
          <p:cNvPr id="30" name="群組 29"/>
          <p:cNvGrpSpPr/>
          <p:nvPr/>
        </p:nvGrpSpPr>
        <p:grpSpPr>
          <a:xfrm>
            <a:off x="1151468" y="1473200"/>
            <a:ext cx="2709334" cy="5071533"/>
            <a:chOff x="1168401" y="1473200"/>
            <a:chExt cx="2709334" cy="5071533"/>
          </a:xfrm>
        </p:grpSpPr>
        <p:sp>
          <p:nvSpPr>
            <p:cNvPr id="8" name="圓角矩形 7"/>
            <p:cNvSpPr/>
            <p:nvPr/>
          </p:nvSpPr>
          <p:spPr>
            <a:xfrm>
              <a:off x="1168401" y="1473200"/>
              <a:ext cx="2709334" cy="120226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與個人本身有關</a:t>
              </a:r>
              <a:endParaRPr lang="zh-TW" altLang="en-US" sz="3600" b="1" dirty="0"/>
            </a:p>
          </p:txBody>
        </p:sp>
        <p:sp>
          <p:nvSpPr>
            <p:cNvPr id="9" name="圓角矩形 8"/>
            <p:cNvSpPr/>
            <p:nvPr/>
          </p:nvSpPr>
          <p:spPr>
            <a:xfrm>
              <a:off x="1828800" y="2937933"/>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1.</a:t>
              </a:r>
              <a:r>
                <a:rPr lang="zh-TW" altLang="en-US" sz="3200" b="1" dirty="0" smtClean="0">
                  <a:solidFill>
                    <a:schemeClr val="tx1"/>
                  </a:solidFill>
                </a:rPr>
                <a:t>腦力</a:t>
              </a:r>
              <a:endParaRPr lang="zh-TW" altLang="en-US" sz="3200" b="1" dirty="0">
                <a:solidFill>
                  <a:schemeClr val="tx1"/>
                </a:solidFill>
              </a:endParaRPr>
            </a:p>
          </p:txBody>
        </p:sp>
        <p:sp>
          <p:nvSpPr>
            <p:cNvPr id="10" name="圓角矩形 9"/>
            <p:cNvSpPr/>
            <p:nvPr/>
          </p:nvSpPr>
          <p:spPr>
            <a:xfrm>
              <a:off x="1828800" y="3911600"/>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2.</a:t>
              </a:r>
              <a:r>
                <a:rPr lang="zh-TW" altLang="en-US" sz="3200" b="1" dirty="0" smtClean="0">
                  <a:solidFill>
                    <a:schemeClr val="tx1"/>
                  </a:solidFill>
                </a:rPr>
                <a:t>心力</a:t>
              </a:r>
              <a:endParaRPr lang="zh-TW" altLang="en-US" sz="3200" b="1" dirty="0">
                <a:solidFill>
                  <a:schemeClr val="tx1"/>
                </a:solidFill>
              </a:endParaRPr>
            </a:p>
          </p:txBody>
        </p:sp>
        <p:sp>
          <p:nvSpPr>
            <p:cNvPr id="17" name="圓角矩形 16"/>
            <p:cNvSpPr/>
            <p:nvPr/>
          </p:nvSpPr>
          <p:spPr>
            <a:xfrm>
              <a:off x="1828799" y="4851400"/>
              <a:ext cx="2048935"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3.</a:t>
              </a:r>
              <a:r>
                <a:rPr lang="zh-TW" altLang="en-US" sz="3200" b="1" dirty="0" smtClean="0">
                  <a:solidFill>
                    <a:schemeClr val="tx1"/>
                  </a:solidFill>
                </a:rPr>
                <a:t>精力</a:t>
              </a:r>
              <a:endParaRPr lang="zh-TW" altLang="en-US" sz="3200" b="1" dirty="0">
                <a:solidFill>
                  <a:schemeClr val="tx1"/>
                </a:solidFill>
              </a:endParaRPr>
            </a:p>
          </p:txBody>
        </p:sp>
        <p:sp>
          <p:nvSpPr>
            <p:cNvPr id="18" name="圓角矩形 17"/>
            <p:cNvSpPr/>
            <p:nvPr/>
          </p:nvSpPr>
          <p:spPr>
            <a:xfrm>
              <a:off x="1811867" y="5816600"/>
              <a:ext cx="2065868"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4.</a:t>
              </a:r>
              <a:r>
                <a:rPr lang="zh-TW" altLang="en-US" sz="3200" b="1" dirty="0" smtClean="0">
                  <a:solidFill>
                    <a:schemeClr val="tx1"/>
                  </a:solidFill>
                </a:rPr>
                <a:t>行動力</a:t>
              </a:r>
              <a:endParaRPr lang="zh-TW" altLang="en-US" sz="3200" b="1" dirty="0">
                <a:solidFill>
                  <a:schemeClr val="tx1"/>
                </a:solidFill>
              </a:endParaRPr>
            </a:p>
          </p:txBody>
        </p:sp>
        <p:cxnSp>
          <p:nvCxnSpPr>
            <p:cNvPr id="20" name="直線接點 19"/>
            <p:cNvCxnSpPr/>
            <p:nvPr/>
          </p:nvCxnSpPr>
          <p:spPr>
            <a:xfrm>
              <a:off x="1540933" y="2675467"/>
              <a:ext cx="0" cy="350520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2" name="直線接點 21"/>
            <p:cNvCxnSpPr/>
            <p:nvPr/>
          </p:nvCxnSpPr>
          <p:spPr>
            <a:xfrm>
              <a:off x="1540933" y="61806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3" name="直線接點 22"/>
            <p:cNvCxnSpPr/>
            <p:nvPr/>
          </p:nvCxnSpPr>
          <p:spPr>
            <a:xfrm>
              <a:off x="1540933" y="52154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4" name="直線接點 23"/>
            <p:cNvCxnSpPr/>
            <p:nvPr/>
          </p:nvCxnSpPr>
          <p:spPr>
            <a:xfrm>
              <a:off x="1524000" y="4385733"/>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a:xfrm>
              <a:off x="1540933" y="3302000"/>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grpSp>
        <p:nvGrpSpPr>
          <p:cNvPr id="32" name="群組 31"/>
          <p:cNvGrpSpPr/>
          <p:nvPr/>
        </p:nvGrpSpPr>
        <p:grpSpPr>
          <a:xfrm>
            <a:off x="4775200" y="1473200"/>
            <a:ext cx="2760134" cy="3166533"/>
            <a:chOff x="4995333" y="1473200"/>
            <a:chExt cx="2760134" cy="3166533"/>
          </a:xfrm>
        </p:grpSpPr>
        <p:sp>
          <p:nvSpPr>
            <p:cNvPr id="13" name="圓角矩形 12"/>
            <p:cNvSpPr/>
            <p:nvPr/>
          </p:nvSpPr>
          <p:spPr>
            <a:xfrm>
              <a:off x="4995333" y="1473200"/>
              <a:ext cx="2760134" cy="1202267"/>
            </a:xfrm>
            <a:prstGeom prst="round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與外在因素有關</a:t>
              </a:r>
              <a:endParaRPr lang="zh-TW" altLang="en-US" sz="3600" b="1" dirty="0"/>
            </a:p>
          </p:txBody>
        </p:sp>
        <p:sp>
          <p:nvSpPr>
            <p:cNvPr id="14" name="圓角矩形 13"/>
            <p:cNvSpPr/>
            <p:nvPr/>
          </p:nvSpPr>
          <p:spPr>
            <a:xfrm>
              <a:off x="5757333" y="2946401"/>
              <a:ext cx="1998133" cy="728133"/>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5.</a:t>
              </a:r>
              <a:r>
                <a:rPr lang="zh-TW" altLang="en-US" sz="3200" b="1" dirty="0" smtClean="0">
                  <a:solidFill>
                    <a:schemeClr val="tx1"/>
                  </a:solidFill>
                </a:rPr>
                <a:t>資源力</a:t>
              </a:r>
              <a:endParaRPr lang="zh-TW" altLang="en-US" sz="3200" b="1" dirty="0">
                <a:solidFill>
                  <a:schemeClr val="tx1"/>
                </a:solidFill>
              </a:endParaRPr>
            </a:p>
          </p:txBody>
        </p:sp>
        <p:sp>
          <p:nvSpPr>
            <p:cNvPr id="15" name="圓角矩形 14"/>
            <p:cNvSpPr/>
            <p:nvPr/>
          </p:nvSpPr>
          <p:spPr>
            <a:xfrm>
              <a:off x="5757332" y="3911600"/>
              <a:ext cx="1998133" cy="728133"/>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6.</a:t>
              </a:r>
              <a:r>
                <a:rPr lang="zh-TW" altLang="en-US" sz="3200" b="1" dirty="0" smtClean="0">
                  <a:solidFill>
                    <a:schemeClr val="tx1"/>
                  </a:solidFill>
                </a:rPr>
                <a:t>環境力</a:t>
              </a:r>
              <a:endParaRPr lang="zh-TW" altLang="en-US" sz="3200" b="1" dirty="0">
                <a:solidFill>
                  <a:schemeClr val="tx1"/>
                </a:solidFill>
              </a:endParaRPr>
            </a:p>
          </p:txBody>
        </p:sp>
        <p:cxnSp>
          <p:nvCxnSpPr>
            <p:cNvPr id="26" name="直線接點 25"/>
            <p:cNvCxnSpPr/>
            <p:nvPr/>
          </p:nvCxnSpPr>
          <p:spPr>
            <a:xfrm>
              <a:off x="5486400" y="2675467"/>
              <a:ext cx="0" cy="1710266"/>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5486400" y="4385733"/>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29" name="直線接點 28"/>
            <p:cNvCxnSpPr/>
            <p:nvPr/>
          </p:nvCxnSpPr>
          <p:spPr>
            <a:xfrm>
              <a:off x="5486400" y="3302000"/>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grpSp>
      <p:sp>
        <p:nvSpPr>
          <p:cNvPr id="27" name="圓角矩形 26"/>
          <p:cNvSpPr/>
          <p:nvPr/>
        </p:nvSpPr>
        <p:spPr>
          <a:xfrm>
            <a:off x="8908782" y="2946401"/>
            <a:ext cx="2251909" cy="72813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7.</a:t>
            </a:r>
            <a:r>
              <a:rPr lang="zh-TW" altLang="en-US" sz="3200" b="1" dirty="0" smtClean="0">
                <a:solidFill>
                  <a:schemeClr val="tx1"/>
                </a:solidFill>
              </a:rPr>
              <a:t>管理能力</a:t>
            </a:r>
            <a:endParaRPr lang="zh-TW" altLang="en-US" sz="3200" b="1" dirty="0">
              <a:solidFill>
                <a:schemeClr val="tx1"/>
              </a:solidFill>
            </a:endParaRPr>
          </a:p>
        </p:txBody>
      </p:sp>
      <p:cxnSp>
        <p:nvCxnSpPr>
          <p:cNvPr id="31" name="直線接點 30"/>
          <p:cNvCxnSpPr/>
          <p:nvPr/>
        </p:nvCxnSpPr>
        <p:spPr>
          <a:xfrm>
            <a:off x="8587745" y="2675467"/>
            <a:ext cx="0" cy="635000"/>
          </a:xfrm>
          <a:prstGeom prst="line">
            <a:avLst/>
          </a:prstGeom>
          <a:ln w="1270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33" name="直線接點 32"/>
          <p:cNvCxnSpPr/>
          <p:nvPr/>
        </p:nvCxnSpPr>
        <p:spPr>
          <a:xfrm>
            <a:off x="8587745" y="3302000"/>
            <a:ext cx="324428" cy="0"/>
          </a:xfrm>
          <a:prstGeom prst="line">
            <a:avLst/>
          </a:prstGeom>
          <a:ln w="12700">
            <a:solidFill>
              <a:srgbClr val="00B050"/>
            </a:solidFill>
          </a:ln>
        </p:spPr>
        <p:style>
          <a:lnRef idx="3">
            <a:schemeClr val="accent1"/>
          </a:lnRef>
          <a:fillRef idx="0">
            <a:schemeClr val="accent1"/>
          </a:fillRef>
          <a:effectRef idx="2">
            <a:schemeClr val="accent1"/>
          </a:effectRef>
          <a:fontRef idx="minor">
            <a:schemeClr val="tx1"/>
          </a:fontRef>
        </p:style>
      </p:cxn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14</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ox(i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zh-TW" altLang="en-US" sz="5400" b="1" dirty="0">
                <a:solidFill>
                  <a:schemeClr val="bg1"/>
                </a:solidFill>
                <a:latin typeface="+mn-ea"/>
              </a:rPr>
              <a:t>管理減肥壓力的七寶</a:t>
            </a:r>
            <a:r>
              <a:rPr lang="zh-TW" altLang="en-US" sz="5400" b="1" dirty="0" smtClean="0">
                <a:solidFill>
                  <a:schemeClr val="bg1"/>
                </a:solidFill>
                <a:latin typeface="+mn-ea"/>
              </a:rPr>
              <a:t>箱</a:t>
            </a:r>
            <a:r>
              <a:rPr lang="zh-TW" altLang="en-US" sz="4800" b="1" dirty="0" smtClean="0">
                <a:solidFill>
                  <a:schemeClr val="bg1"/>
                </a:solidFill>
                <a:latin typeface="+mn-ea"/>
              </a:rPr>
              <a:t>－</a:t>
            </a:r>
            <a:r>
              <a:rPr lang="zh-TW" altLang="en-US" sz="6600" b="1" dirty="0" smtClean="0">
                <a:solidFill>
                  <a:schemeClr val="bg1"/>
                </a:solidFill>
                <a:latin typeface="+mn-ea"/>
              </a:rPr>
              <a:t>第一個層次</a:t>
            </a:r>
            <a:endParaRPr lang="en-US" altLang="zh-TW" sz="6600" b="1" dirty="0">
              <a:solidFill>
                <a:schemeClr val="bg1"/>
              </a:solidFill>
              <a:latin typeface="+mn-ea"/>
            </a:endParaRPr>
          </a:p>
        </p:txBody>
      </p:sp>
      <p:grpSp>
        <p:nvGrpSpPr>
          <p:cNvPr id="3" name="群組 29"/>
          <p:cNvGrpSpPr/>
          <p:nvPr/>
        </p:nvGrpSpPr>
        <p:grpSpPr>
          <a:xfrm>
            <a:off x="558801" y="1375833"/>
            <a:ext cx="2709334" cy="5071533"/>
            <a:chOff x="1168401" y="1473200"/>
            <a:chExt cx="2709334" cy="5071533"/>
          </a:xfrm>
        </p:grpSpPr>
        <p:sp>
          <p:nvSpPr>
            <p:cNvPr id="8" name="圓角矩形 7"/>
            <p:cNvSpPr/>
            <p:nvPr/>
          </p:nvSpPr>
          <p:spPr>
            <a:xfrm>
              <a:off x="1168401" y="1473200"/>
              <a:ext cx="2709334" cy="120226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與個人本身有關</a:t>
              </a:r>
              <a:endParaRPr lang="zh-TW" altLang="en-US" sz="3600" b="1" dirty="0"/>
            </a:p>
          </p:txBody>
        </p:sp>
        <p:sp>
          <p:nvSpPr>
            <p:cNvPr id="9" name="圓角矩形 8"/>
            <p:cNvSpPr/>
            <p:nvPr/>
          </p:nvSpPr>
          <p:spPr>
            <a:xfrm>
              <a:off x="1828800" y="2937933"/>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1.</a:t>
              </a:r>
              <a:r>
                <a:rPr lang="zh-TW" altLang="en-US" sz="3200" b="1" dirty="0" smtClean="0">
                  <a:solidFill>
                    <a:schemeClr val="tx1"/>
                  </a:solidFill>
                </a:rPr>
                <a:t>腦力</a:t>
              </a:r>
              <a:endParaRPr lang="zh-TW" altLang="en-US" sz="3200" b="1" dirty="0">
                <a:solidFill>
                  <a:schemeClr val="tx1"/>
                </a:solidFill>
              </a:endParaRPr>
            </a:p>
          </p:txBody>
        </p:sp>
        <p:sp>
          <p:nvSpPr>
            <p:cNvPr id="10" name="圓角矩形 9"/>
            <p:cNvSpPr/>
            <p:nvPr/>
          </p:nvSpPr>
          <p:spPr>
            <a:xfrm>
              <a:off x="1828800" y="3911600"/>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2.</a:t>
              </a:r>
              <a:r>
                <a:rPr lang="zh-TW" altLang="en-US" sz="3200" dirty="0" smtClean="0">
                  <a:solidFill>
                    <a:schemeClr val="bg2">
                      <a:lumMod val="75000"/>
                    </a:schemeClr>
                  </a:solidFill>
                </a:rPr>
                <a:t>心力</a:t>
              </a:r>
              <a:endParaRPr lang="zh-TW" altLang="en-US" sz="3200" dirty="0">
                <a:solidFill>
                  <a:schemeClr val="bg2">
                    <a:lumMod val="75000"/>
                  </a:schemeClr>
                </a:solidFill>
              </a:endParaRPr>
            </a:p>
          </p:txBody>
        </p:sp>
        <p:sp>
          <p:nvSpPr>
            <p:cNvPr id="17" name="圓角矩形 16"/>
            <p:cNvSpPr/>
            <p:nvPr/>
          </p:nvSpPr>
          <p:spPr>
            <a:xfrm>
              <a:off x="1828799" y="4851400"/>
              <a:ext cx="2048935"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3.</a:t>
              </a:r>
              <a:r>
                <a:rPr lang="zh-TW" altLang="en-US" sz="3200" dirty="0" smtClean="0">
                  <a:solidFill>
                    <a:schemeClr val="bg2">
                      <a:lumMod val="75000"/>
                    </a:schemeClr>
                  </a:solidFill>
                </a:rPr>
                <a:t>精力</a:t>
              </a:r>
              <a:endParaRPr lang="zh-TW" altLang="en-US" sz="3200" dirty="0">
                <a:solidFill>
                  <a:schemeClr val="bg2">
                    <a:lumMod val="75000"/>
                  </a:schemeClr>
                </a:solidFill>
              </a:endParaRPr>
            </a:p>
          </p:txBody>
        </p:sp>
        <p:sp>
          <p:nvSpPr>
            <p:cNvPr id="18" name="圓角矩形 17"/>
            <p:cNvSpPr/>
            <p:nvPr/>
          </p:nvSpPr>
          <p:spPr>
            <a:xfrm>
              <a:off x="1811867" y="5816600"/>
              <a:ext cx="2065868"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4.</a:t>
              </a:r>
              <a:r>
                <a:rPr lang="zh-TW" altLang="en-US" sz="3200" dirty="0" smtClean="0">
                  <a:solidFill>
                    <a:schemeClr val="bg2">
                      <a:lumMod val="75000"/>
                    </a:schemeClr>
                  </a:solidFill>
                </a:rPr>
                <a:t>行動力</a:t>
              </a:r>
              <a:endParaRPr lang="zh-TW" altLang="en-US" sz="3200" dirty="0">
                <a:solidFill>
                  <a:schemeClr val="bg2">
                    <a:lumMod val="75000"/>
                  </a:schemeClr>
                </a:solidFill>
              </a:endParaRPr>
            </a:p>
          </p:txBody>
        </p:sp>
        <p:cxnSp>
          <p:nvCxnSpPr>
            <p:cNvPr id="20" name="直線接點 19"/>
            <p:cNvCxnSpPr/>
            <p:nvPr/>
          </p:nvCxnSpPr>
          <p:spPr>
            <a:xfrm>
              <a:off x="1540933" y="2675467"/>
              <a:ext cx="0" cy="350520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2" name="直線接點 21"/>
            <p:cNvCxnSpPr/>
            <p:nvPr/>
          </p:nvCxnSpPr>
          <p:spPr>
            <a:xfrm>
              <a:off x="1540933" y="61806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3" name="直線接點 22"/>
            <p:cNvCxnSpPr/>
            <p:nvPr/>
          </p:nvCxnSpPr>
          <p:spPr>
            <a:xfrm>
              <a:off x="1540933" y="52154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4" name="直線接點 23"/>
            <p:cNvCxnSpPr/>
            <p:nvPr/>
          </p:nvCxnSpPr>
          <p:spPr>
            <a:xfrm>
              <a:off x="1524000" y="4385733"/>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a:xfrm>
              <a:off x="1540933" y="3302000"/>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27" name="文字方塊 26"/>
          <p:cNvSpPr txBox="1"/>
          <p:nvPr/>
        </p:nvSpPr>
        <p:spPr>
          <a:xfrm>
            <a:off x="4114800" y="2255778"/>
            <a:ext cx="7450667" cy="3354765"/>
          </a:xfrm>
          <a:prstGeom prst="rect">
            <a:avLst/>
          </a:prstGeom>
          <a:noFill/>
        </p:spPr>
        <p:txBody>
          <a:bodyPr wrap="square" rtlCol="0">
            <a:spAutoFit/>
          </a:bodyPr>
          <a:lstStyle/>
          <a:p>
            <a:pPr>
              <a:buFont typeface="Wingdings" pitchFamily="2" charset="2"/>
              <a:buChar char="u"/>
            </a:pPr>
            <a:r>
              <a:rPr lang="zh-TW" altLang="zh-TW" sz="3600" dirty="0" smtClean="0"/>
              <a:t>賦予減肥健康與時尚的意義。</a:t>
            </a:r>
            <a:endParaRPr lang="en-US" altLang="zh-TW" sz="3600" dirty="0" smtClean="0"/>
          </a:p>
          <a:p>
            <a:endParaRPr lang="en-US" altLang="zh-TW" sz="1600" dirty="0" smtClean="0"/>
          </a:p>
          <a:p>
            <a:pPr>
              <a:buFont typeface="Wingdings" pitchFamily="2" charset="2"/>
              <a:buChar char="u"/>
            </a:pPr>
            <a:r>
              <a:rPr lang="zh-TW" altLang="zh-TW" sz="3600" dirty="0" smtClean="0"/>
              <a:t>專心緩慢飲食，減少不自覺的吃個不停。</a:t>
            </a:r>
            <a:endParaRPr lang="en-US" altLang="zh-TW" sz="3600" dirty="0" smtClean="0"/>
          </a:p>
          <a:p>
            <a:endParaRPr lang="en-US" altLang="zh-TW" sz="1600" dirty="0" smtClean="0"/>
          </a:p>
          <a:p>
            <a:pPr>
              <a:buFont typeface="Wingdings" pitchFamily="2" charset="2"/>
              <a:buChar char="u"/>
            </a:pPr>
            <a:r>
              <a:rPr lang="zh-TW" altLang="zh-TW" sz="3600" dirty="0" smtClean="0"/>
              <a:t>運動時，刻意的專注感受身體的運轉與變化，讓大腦帶動運動。</a:t>
            </a:r>
            <a:endParaRPr lang="zh-TW" altLang="en-US" sz="3600" dirty="0"/>
          </a:p>
        </p:txBody>
      </p:sp>
      <p:sp>
        <p:nvSpPr>
          <p:cNvPr id="4" name="投影片編號版面配置區 3"/>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15</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defRPr/>
            </a:pPr>
            <a:r>
              <a:rPr lang="zh-TW" altLang="en-US" sz="5400" b="1" dirty="0">
                <a:solidFill>
                  <a:prstClr val="white"/>
                </a:solidFill>
                <a:latin typeface="微軟正黑體" panose="020B0604030504040204" pitchFamily="34" charset="-120"/>
              </a:rPr>
              <a:t>管理減肥壓力的七寶箱</a:t>
            </a:r>
            <a:r>
              <a:rPr lang="zh-TW" altLang="en-US" sz="4800" b="1" dirty="0">
                <a:solidFill>
                  <a:prstClr val="white"/>
                </a:solidFill>
                <a:latin typeface="微軟正黑體" panose="020B0604030504040204" pitchFamily="34" charset="-120"/>
              </a:rPr>
              <a:t>－</a:t>
            </a:r>
            <a:r>
              <a:rPr lang="zh-TW" altLang="en-US" sz="6600" b="1" dirty="0">
                <a:solidFill>
                  <a:prstClr val="white"/>
                </a:solidFill>
                <a:latin typeface="微軟正黑體" panose="020B0604030504040204" pitchFamily="34" charset="-120"/>
              </a:rPr>
              <a:t>第一個層次</a:t>
            </a:r>
            <a:endParaRPr lang="en-US" altLang="zh-TW" sz="6600" b="1" dirty="0">
              <a:solidFill>
                <a:prstClr val="white"/>
              </a:solidFill>
              <a:latin typeface="微軟正黑體" panose="020B0604030504040204" pitchFamily="34" charset="-120"/>
            </a:endParaRPr>
          </a:p>
        </p:txBody>
      </p:sp>
      <p:grpSp>
        <p:nvGrpSpPr>
          <p:cNvPr id="3" name="群組 29"/>
          <p:cNvGrpSpPr/>
          <p:nvPr/>
        </p:nvGrpSpPr>
        <p:grpSpPr>
          <a:xfrm>
            <a:off x="558800" y="1375833"/>
            <a:ext cx="2709334" cy="5071533"/>
            <a:chOff x="1168401" y="1473200"/>
            <a:chExt cx="2709334" cy="5071533"/>
          </a:xfrm>
        </p:grpSpPr>
        <p:sp>
          <p:nvSpPr>
            <p:cNvPr id="8" name="圓角矩形 7"/>
            <p:cNvSpPr/>
            <p:nvPr/>
          </p:nvSpPr>
          <p:spPr>
            <a:xfrm>
              <a:off x="1168401" y="1473200"/>
              <a:ext cx="2709334" cy="120226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與個人本身有關</a:t>
              </a:r>
              <a:endParaRPr lang="zh-TW" altLang="en-US" sz="3600" b="1" dirty="0"/>
            </a:p>
          </p:txBody>
        </p:sp>
        <p:sp>
          <p:nvSpPr>
            <p:cNvPr id="9" name="圓角矩形 8"/>
            <p:cNvSpPr/>
            <p:nvPr/>
          </p:nvSpPr>
          <p:spPr>
            <a:xfrm>
              <a:off x="1828800" y="2937933"/>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1.</a:t>
              </a:r>
              <a:r>
                <a:rPr lang="zh-TW" altLang="en-US" sz="3200" dirty="0" smtClean="0">
                  <a:solidFill>
                    <a:schemeClr val="bg2">
                      <a:lumMod val="75000"/>
                    </a:schemeClr>
                  </a:solidFill>
                </a:rPr>
                <a:t>腦力</a:t>
              </a:r>
              <a:endParaRPr lang="zh-TW" altLang="en-US" sz="3200" dirty="0">
                <a:solidFill>
                  <a:schemeClr val="bg2">
                    <a:lumMod val="75000"/>
                  </a:schemeClr>
                </a:solidFill>
              </a:endParaRPr>
            </a:p>
          </p:txBody>
        </p:sp>
        <p:sp>
          <p:nvSpPr>
            <p:cNvPr id="10" name="圓角矩形 9"/>
            <p:cNvSpPr/>
            <p:nvPr/>
          </p:nvSpPr>
          <p:spPr>
            <a:xfrm>
              <a:off x="1828800" y="3911600"/>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2.</a:t>
              </a:r>
              <a:r>
                <a:rPr lang="zh-TW" altLang="en-US" sz="3200" b="1" dirty="0" smtClean="0">
                  <a:solidFill>
                    <a:schemeClr val="tx1"/>
                  </a:solidFill>
                </a:rPr>
                <a:t>心力</a:t>
              </a:r>
              <a:endParaRPr lang="zh-TW" altLang="en-US" sz="3200" b="1" dirty="0">
                <a:solidFill>
                  <a:schemeClr val="tx1"/>
                </a:solidFill>
              </a:endParaRPr>
            </a:p>
          </p:txBody>
        </p:sp>
        <p:sp>
          <p:nvSpPr>
            <p:cNvPr id="17" name="圓角矩形 16"/>
            <p:cNvSpPr/>
            <p:nvPr/>
          </p:nvSpPr>
          <p:spPr>
            <a:xfrm>
              <a:off x="1828799" y="4851400"/>
              <a:ext cx="2048935"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3.</a:t>
              </a:r>
              <a:r>
                <a:rPr lang="zh-TW" altLang="en-US" sz="3200" dirty="0" smtClean="0">
                  <a:solidFill>
                    <a:schemeClr val="bg2">
                      <a:lumMod val="75000"/>
                    </a:schemeClr>
                  </a:solidFill>
                </a:rPr>
                <a:t>精力</a:t>
              </a:r>
              <a:endParaRPr lang="zh-TW" altLang="en-US" sz="3200" dirty="0">
                <a:solidFill>
                  <a:schemeClr val="bg2">
                    <a:lumMod val="75000"/>
                  </a:schemeClr>
                </a:solidFill>
              </a:endParaRPr>
            </a:p>
          </p:txBody>
        </p:sp>
        <p:sp>
          <p:nvSpPr>
            <p:cNvPr id="18" name="圓角矩形 17"/>
            <p:cNvSpPr/>
            <p:nvPr/>
          </p:nvSpPr>
          <p:spPr>
            <a:xfrm>
              <a:off x="1811867" y="5816600"/>
              <a:ext cx="2065868"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4.</a:t>
              </a:r>
              <a:r>
                <a:rPr lang="zh-TW" altLang="en-US" sz="3200" dirty="0" smtClean="0">
                  <a:solidFill>
                    <a:schemeClr val="bg2">
                      <a:lumMod val="75000"/>
                    </a:schemeClr>
                  </a:solidFill>
                </a:rPr>
                <a:t>行動力</a:t>
              </a:r>
              <a:endParaRPr lang="zh-TW" altLang="en-US" sz="3200" dirty="0">
                <a:solidFill>
                  <a:schemeClr val="bg2">
                    <a:lumMod val="75000"/>
                  </a:schemeClr>
                </a:solidFill>
              </a:endParaRPr>
            </a:p>
          </p:txBody>
        </p:sp>
        <p:cxnSp>
          <p:nvCxnSpPr>
            <p:cNvPr id="20" name="直線接點 19"/>
            <p:cNvCxnSpPr/>
            <p:nvPr/>
          </p:nvCxnSpPr>
          <p:spPr>
            <a:xfrm>
              <a:off x="1540933" y="2675467"/>
              <a:ext cx="0" cy="350520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2" name="直線接點 21"/>
            <p:cNvCxnSpPr/>
            <p:nvPr/>
          </p:nvCxnSpPr>
          <p:spPr>
            <a:xfrm>
              <a:off x="1540933" y="61806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3" name="直線接點 22"/>
            <p:cNvCxnSpPr/>
            <p:nvPr/>
          </p:nvCxnSpPr>
          <p:spPr>
            <a:xfrm>
              <a:off x="1540933" y="52154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4" name="直線接點 23"/>
            <p:cNvCxnSpPr/>
            <p:nvPr/>
          </p:nvCxnSpPr>
          <p:spPr>
            <a:xfrm>
              <a:off x="1524000" y="4385733"/>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a:xfrm>
              <a:off x="1540933" y="3302000"/>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27" name="文字方塊 26"/>
          <p:cNvSpPr txBox="1"/>
          <p:nvPr/>
        </p:nvSpPr>
        <p:spPr>
          <a:xfrm>
            <a:off x="4114800" y="2255778"/>
            <a:ext cx="7450667" cy="2554545"/>
          </a:xfrm>
          <a:prstGeom prst="rect">
            <a:avLst/>
          </a:prstGeom>
          <a:noFill/>
        </p:spPr>
        <p:txBody>
          <a:bodyPr wrap="square" rtlCol="0">
            <a:spAutoFit/>
          </a:bodyPr>
          <a:lstStyle/>
          <a:p>
            <a:pPr>
              <a:buFont typeface="Wingdings" pitchFamily="2" charset="2"/>
              <a:buChar char="u"/>
            </a:pPr>
            <a:r>
              <a:rPr lang="zh-TW" altLang="zh-TW" sz="3600" dirty="0" smtClean="0"/>
              <a:t>主動創造愉悅樂觀的正向情緒，並紓解與改善負向情緒。</a:t>
            </a:r>
            <a:endParaRPr lang="en-US" altLang="zh-TW" sz="3600" dirty="0" smtClean="0"/>
          </a:p>
          <a:p>
            <a:endParaRPr lang="en-US" altLang="zh-TW" sz="1600" dirty="0" smtClean="0"/>
          </a:p>
          <a:p>
            <a:pPr>
              <a:buFont typeface="Wingdings" pitchFamily="2" charset="2"/>
              <a:buChar char="u"/>
            </a:pPr>
            <a:r>
              <a:rPr lang="zh-TW" altLang="zh-TW" sz="3600" dirty="0" smtClean="0"/>
              <a:t>情緒生病而難以解決時可以尋求專業協助。 </a:t>
            </a:r>
            <a:endParaRPr lang="en-US" altLang="zh-TW" sz="3600" dirty="0" smtClean="0"/>
          </a:p>
        </p:txBody>
      </p:sp>
      <p:sp>
        <p:nvSpPr>
          <p:cNvPr id="4" name="投影片編號版面配置區 3"/>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16</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defRPr/>
            </a:pPr>
            <a:r>
              <a:rPr lang="zh-TW" altLang="en-US" sz="5400" b="1" dirty="0">
                <a:solidFill>
                  <a:prstClr val="white"/>
                </a:solidFill>
                <a:latin typeface="微軟正黑體" panose="020B0604030504040204" pitchFamily="34" charset="-120"/>
              </a:rPr>
              <a:t>管理減肥壓力的七寶箱</a:t>
            </a:r>
            <a:r>
              <a:rPr lang="zh-TW" altLang="en-US" sz="4800" b="1" dirty="0">
                <a:solidFill>
                  <a:prstClr val="white"/>
                </a:solidFill>
                <a:latin typeface="微軟正黑體" panose="020B0604030504040204" pitchFamily="34" charset="-120"/>
              </a:rPr>
              <a:t>－</a:t>
            </a:r>
            <a:r>
              <a:rPr lang="zh-TW" altLang="en-US" sz="6600" b="1" dirty="0">
                <a:solidFill>
                  <a:prstClr val="white"/>
                </a:solidFill>
                <a:latin typeface="微軟正黑體" panose="020B0604030504040204" pitchFamily="34" charset="-120"/>
              </a:rPr>
              <a:t>第一個層次</a:t>
            </a:r>
            <a:endParaRPr lang="en-US" altLang="zh-TW" sz="6600" b="1" dirty="0">
              <a:solidFill>
                <a:prstClr val="white"/>
              </a:solidFill>
              <a:latin typeface="微軟正黑體" panose="020B0604030504040204" pitchFamily="34" charset="-120"/>
            </a:endParaRPr>
          </a:p>
        </p:txBody>
      </p:sp>
      <p:grpSp>
        <p:nvGrpSpPr>
          <p:cNvPr id="3" name="群組 29"/>
          <p:cNvGrpSpPr/>
          <p:nvPr/>
        </p:nvGrpSpPr>
        <p:grpSpPr>
          <a:xfrm>
            <a:off x="558801" y="1375833"/>
            <a:ext cx="2709334" cy="5071533"/>
            <a:chOff x="1168401" y="1473200"/>
            <a:chExt cx="2709334" cy="5071533"/>
          </a:xfrm>
        </p:grpSpPr>
        <p:sp>
          <p:nvSpPr>
            <p:cNvPr id="8" name="圓角矩形 7"/>
            <p:cNvSpPr/>
            <p:nvPr/>
          </p:nvSpPr>
          <p:spPr>
            <a:xfrm>
              <a:off x="1168401" y="1473200"/>
              <a:ext cx="2709334" cy="120226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與個人本身有關</a:t>
              </a:r>
              <a:endParaRPr lang="zh-TW" altLang="en-US" sz="3600" b="1" dirty="0"/>
            </a:p>
          </p:txBody>
        </p:sp>
        <p:sp>
          <p:nvSpPr>
            <p:cNvPr id="9" name="圓角矩形 8"/>
            <p:cNvSpPr/>
            <p:nvPr/>
          </p:nvSpPr>
          <p:spPr>
            <a:xfrm>
              <a:off x="1828800" y="2937933"/>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1.</a:t>
              </a:r>
              <a:r>
                <a:rPr lang="zh-TW" altLang="en-US" sz="3200" dirty="0" smtClean="0">
                  <a:solidFill>
                    <a:schemeClr val="bg2">
                      <a:lumMod val="75000"/>
                    </a:schemeClr>
                  </a:solidFill>
                </a:rPr>
                <a:t>腦力</a:t>
              </a:r>
              <a:endParaRPr lang="zh-TW" altLang="en-US" sz="3200" dirty="0">
                <a:solidFill>
                  <a:schemeClr val="bg2">
                    <a:lumMod val="75000"/>
                  </a:schemeClr>
                </a:solidFill>
              </a:endParaRPr>
            </a:p>
          </p:txBody>
        </p:sp>
        <p:sp>
          <p:nvSpPr>
            <p:cNvPr id="10" name="圓角矩形 9"/>
            <p:cNvSpPr/>
            <p:nvPr/>
          </p:nvSpPr>
          <p:spPr>
            <a:xfrm>
              <a:off x="1828800" y="3911600"/>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2.</a:t>
              </a:r>
              <a:r>
                <a:rPr lang="zh-TW" altLang="en-US" sz="3200" dirty="0" smtClean="0">
                  <a:solidFill>
                    <a:schemeClr val="bg2">
                      <a:lumMod val="75000"/>
                    </a:schemeClr>
                  </a:solidFill>
                </a:rPr>
                <a:t>心力</a:t>
              </a:r>
              <a:endParaRPr lang="zh-TW" altLang="en-US" sz="3200" dirty="0">
                <a:solidFill>
                  <a:schemeClr val="bg2">
                    <a:lumMod val="75000"/>
                  </a:schemeClr>
                </a:solidFill>
              </a:endParaRPr>
            </a:p>
          </p:txBody>
        </p:sp>
        <p:sp>
          <p:nvSpPr>
            <p:cNvPr id="17" name="圓角矩形 16"/>
            <p:cNvSpPr/>
            <p:nvPr/>
          </p:nvSpPr>
          <p:spPr>
            <a:xfrm>
              <a:off x="1828799" y="4851400"/>
              <a:ext cx="2048935"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3.</a:t>
              </a:r>
              <a:r>
                <a:rPr lang="zh-TW" altLang="en-US" sz="3200" b="1" dirty="0" smtClean="0">
                  <a:solidFill>
                    <a:schemeClr val="tx1"/>
                  </a:solidFill>
                </a:rPr>
                <a:t>精力</a:t>
              </a:r>
              <a:endParaRPr lang="zh-TW" altLang="en-US" sz="3200" b="1" dirty="0">
                <a:solidFill>
                  <a:schemeClr val="tx1"/>
                </a:solidFill>
              </a:endParaRPr>
            </a:p>
          </p:txBody>
        </p:sp>
        <p:sp>
          <p:nvSpPr>
            <p:cNvPr id="18" name="圓角矩形 17"/>
            <p:cNvSpPr/>
            <p:nvPr/>
          </p:nvSpPr>
          <p:spPr>
            <a:xfrm>
              <a:off x="1811867" y="5816600"/>
              <a:ext cx="2065868"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4.</a:t>
              </a:r>
              <a:r>
                <a:rPr lang="zh-TW" altLang="en-US" sz="3200" dirty="0" smtClean="0">
                  <a:solidFill>
                    <a:schemeClr val="bg2">
                      <a:lumMod val="75000"/>
                    </a:schemeClr>
                  </a:solidFill>
                </a:rPr>
                <a:t>行動力</a:t>
              </a:r>
              <a:endParaRPr lang="zh-TW" altLang="en-US" sz="3200" dirty="0">
                <a:solidFill>
                  <a:schemeClr val="bg2">
                    <a:lumMod val="75000"/>
                  </a:schemeClr>
                </a:solidFill>
              </a:endParaRPr>
            </a:p>
          </p:txBody>
        </p:sp>
        <p:cxnSp>
          <p:nvCxnSpPr>
            <p:cNvPr id="20" name="直線接點 19"/>
            <p:cNvCxnSpPr/>
            <p:nvPr/>
          </p:nvCxnSpPr>
          <p:spPr>
            <a:xfrm>
              <a:off x="1540933" y="2675467"/>
              <a:ext cx="0" cy="350520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2" name="直線接點 21"/>
            <p:cNvCxnSpPr/>
            <p:nvPr/>
          </p:nvCxnSpPr>
          <p:spPr>
            <a:xfrm>
              <a:off x="1540933" y="61806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3" name="直線接點 22"/>
            <p:cNvCxnSpPr/>
            <p:nvPr/>
          </p:nvCxnSpPr>
          <p:spPr>
            <a:xfrm>
              <a:off x="1540933" y="52154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4" name="直線接點 23"/>
            <p:cNvCxnSpPr/>
            <p:nvPr/>
          </p:nvCxnSpPr>
          <p:spPr>
            <a:xfrm>
              <a:off x="1524000" y="4385733"/>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a:xfrm>
              <a:off x="1540933" y="3302000"/>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27" name="文字方塊 26"/>
          <p:cNvSpPr txBox="1"/>
          <p:nvPr/>
        </p:nvSpPr>
        <p:spPr>
          <a:xfrm>
            <a:off x="4114800" y="2255778"/>
            <a:ext cx="7450667" cy="2000548"/>
          </a:xfrm>
          <a:prstGeom prst="rect">
            <a:avLst/>
          </a:prstGeom>
          <a:noFill/>
        </p:spPr>
        <p:txBody>
          <a:bodyPr wrap="square" rtlCol="0">
            <a:spAutoFit/>
          </a:bodyPr>
          <a:lstStyle/>
          <a:p>
            <a:pPr>
              <a:buFont typeface="Wingdings" pitchFamily="2" charset="2"/>
              <a:buChar char="u"/>
            </a:pPr>
            <a:r>
              <a:rPr lang="zh-TW" altLang="zh-TW" sz="3600" dirty="0" smtClean="0"/>
              <a:t>維持良好作息，保持足夠活力。</a:t>
            </a:r>
            <a:endParaRPr lang="en-US" altLang="zh-TW" sz="3600" dirty="0" smtClean="0"/>
          </a:p>
          <a:p>
            <a:endParaRPr lang="en-US" altLang="zh-TW" sz="1600" dirty="0" smtClean="0"/>
          </a:p>
          <a:p>
            <a:pPr>
              <a:buFont typeface="Wingdings" pitchFamily="2" charset="2"/>
              <a:buChar char="u"/>
            </a:pPr>
            <a:r>
              <a:rPr lang="zh-TW" altLang="zh-TW" sz="3600" dirty="0" smtClean="0"/>
              <a:t>如果有肥胖以外的病，儘量</a:t>
            </a:r>
            <a:r>
              <a:rPr lang="zh-TW" altLang="en-US" sz="3600" dirty="0" smtClean="0"/>
              <a:t>進行</a:t>
            </a:r>
            <a:r>
              <a:rPr lang="zh-TW" altLang="zh-TW" sz="3600" dirty="0" smtClean="0"/>
              <a:t>良好</a:t>
            </a:r>
            <a:r>
              <a:rPr lang="zh-TW" altLang="en-US" sz="3600" dirty="0" smtClean="0"/>
              <a:t>的治療或</a:t>
            </a:r>
            <a:r>
              <a:rPr lang="zh-TW" altLang="zh-TW" sz="3600" dirty="0" smtClean="0"/>
              <a:t>控制。</a:t>
            </a:r>
            <a:endParaRPr lang="en-US" altLang="zh-TW" sz="3600" dirty="0" smtClean="0"/>
          </a:p>
        </p:txBody>
      </p:sp>
      <p:sp>
        <p:nvSpPr>
          <p:cNvPr id="4" name="投影片編號版面配置區 3"/>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17</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defRPr/>
            </a:pPr>
            <a:r>
              <a:rPr lang="zh-TW" altLang="en-US" sz="5400" b="1" dirty="0">
                <a:solidFill>
                  <a:prstClr val="white"/>
                </a:solidFill>
                <a:latin typeface="微軟正黑體" panose="020B0604030504040204" pitchFamily="34" charset="-120"/>
              </a:rPr>
              <a:t>管理減肥壓力的七寶箱</a:t>
            </a:r>
            <a:r>
              <a:rPr lang="zh-TW" altLang="en-US" sz="4800" b="1" dirty="0">
                <a:solidFill>
                  <a:prstClr val="white"/>
                </a:solidFill>
                <a:latin typeface="微軟正黑體" panose="020B0604030504040204" pitchFamily="34" charset="-120"/>
              </a:rPr>
              <a:t>－</a:t>
            </a:r>
            <a:r>
              <a:rPr lang="zh-TW" altLang="en-US" sz="6600" b="1" dirty="0">
                <a:solidFill>
                  <a:prstClr val="white"/>
                </a:solidFill>
                <a:latin typeface="微軟正黑體" panose="020B0604030504040204" pitchFamily="34" charset="-120"/>
              </a:rPr>
              <a:t>第一個層次</a:t>
            </a:r>
            <a:endParaRPr lang="en-US" altLang="zh-TW" sz="6600" b="1" dirty="0">
              <a:solidFill>
                <a:prstClr val="white"/>
              </a:solidFill>
              <a:latin typeface="微軟正黑體" panose="020B0604030504040204" pitchFamily="34" charset="-120"/>
            </a:endParaRPr>
          </a:p>
        </p:txBody>
      </p:sp>
      <p:grpSp>
        <p:nvGrpSpPr>
          <p:cNvPr id="3" name="群組 29"/>
          <p:cNvGrpSpPr/>
          <p:nvPr/>
        </p:nvGrpSpPr>
        <p:grpSpPr>
          <a:xfrm>
            <a:off x="558801" y="1375833"/>
            <a:ext cx="2709334" cy="5071533"/>
            <a:chOff x="1168401" y="1473200"/>
            <a:chExt cx="2709334" cy="5071533"/>
          </a:xfrm>
        </p:grpSpPr>
        <p:sp>
          <p:nvSpPr>
            <p:cNvPr id="8" name="圓角矩形 7"/>
            <p:cNvSpPr/>
            <p:nvPr/>
          </p:nvSpPr>
          <p:spPr>
            <a:xfrm>
              <a:off x="1168401" y="1473200"/>
              <a:ext cx="2709334" cy="120226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與個人本身有關</a:t>
              </a:r>
              <a:endParaRPr lang="zh-TW" altLang="en-US" sz="3600" b="1" dirty="0"/>
            </a:p>
          </p:txBody>
        </p:sp>
        <p:sp>
          <p:nvSpPr>
            <p:cNvPr id="9" name="圓角矩形 8"/>
            <p:cNvSpPr/>
            <p:nvPr/>
          </p:nvSpPr>
          <p:spPr>
            <a:xfrm>
              <a:off x="1828800" y="2937933"/>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90000"/>
                    </a:schemeClr>
                  </a:solidFill>
                </a:rPr>
                <a:t>1.</a:t>
              </a:r>
              <a:r>
                <a:rPr lang="zh-TW" altLang="en-US" sz="3200" dirty="0" smtClean="0">
                  <a:solidFill>
                    <a:schemeClr val="bg2">
                      <a:lumMod val="90000"/>
                    </a:schemeClr>
                  </a:solidFill>
                </a:rPr>
                <a:t>腦力</a:t>
              </a:r>
              <a:endParaRPr lang="zh-TW" altLang="en-US" sz="3200" dirty="0">
                <a:solidFill>
                  <a:schemeClr val="bg2">
                    <a:lumMod val="90000"/>
                  </a:schemeClr>
                </a:solidFill>
              </a:endParaRPr>
            </a:p>
          </p:txBody>
        </p:sp>
        <p:sp>
          <p:nvSpPr>
            <p:cNvPr id="10" name="圓角矩形 9"/>
            <p:cNvSpPr/>
            <p:nvPr/>
          </p:nvSpPr>
          <p:spPr>
            <a:xfrm>
              <a:off x="1828800" y="3911600"/>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2.</a:t>
              </a:r>
              <a:r>
                <a:rPr lang="zh-TW" altLang="en-US" sz="3200" dirty="0" smtClean="0">
                  <a:solidFill>
                    <a:schemeClr val="bg2">
                      <a:lumMod val="75000"/>
                    </a:schemeClr>
                  </a:solidFill>
                </a:rPr>
                <a:t>心力</a:t>
              </a:r>
              <a:endParaRPr lang="zh-TW" altLang="en-US" sz="3200" dirty="0">
                <a:solidFill>
                  <a:schemeClr val="bg2">
                    <a:lumMod val="75000"/>
                  </a:schemeClr>
                </a:solidFill>
              </a:endParaRPr>
            </a:p>
          </p:txBody>
        </p:sp>
        <p:sp>
          <p:nvSpPr>
            <p:cNvPr id="17" name="圓角矩形 16"/>
            <p:cNvSpPr/>
            <p:nvPr/>
          </p:nvSpPr>
          <p:spPr>
            <a:xfrm>
              <a:off x="1828799" y="4851400"/>
              <a:ext cx="2048935"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dirty="0" smtClean="0">
                  <a:solidFill>
                    <a:schemeClr val="bg2">
                      <a:lumMod val="75000"/>
                    </a:schemeClr>
                  </a:solidFill>
                </a:rPr>
                <a:t>3.</a:t>
              </a:r>
              <a:r>
                <a:rPr lang="zh-TW" altLang="en-US" sz="3200" dirty="0" smtClean="0">
                  <a:solidFill>
                    <a:schemeClr val="bg2">
                      <a:lumMod val="75000"/>
                    </a:schemeClr>
                  </a:solidFill>
                </a:rPr>
                <a:t>精力</a:t>
              </a:r>
              <a:endParaRPr lang="zh-TW" altLang="en-US" sz="3200" dirty="0">
                <a:solidFill>
                  <a:schemeClr val="bg2">
                    <a:lumMod val="75000"/>
                  </a:schemeClr>
                </a:solidFill>
              </a:endParaRPr>
            </a:p>
          </p:txBody>
        </p:sp>
        <p:sp>
          <p:nvSpPr>
            <p:cNvPr id="18" name="圓角矩形 17"/>
            <p:cNvSpPr/>
            <p:nvPr/>
          </p:nvSpPr>
          <p:spPr>
            <a:xfrm>
              <a:off x="1811867" y="5816600"/>
              <a:ext cx="2065868"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4.</a:t>
              </a:r>
              <a:r>
                <a:rPr lang="zh-TW" altLang="en-US" sz="3200" b="1" dirty="0" smtClean="0">
                  <a:solidFill>
                    <a:schemeClr val="tx1"/>
                  </a:solidFill>
                </a:rPr>
                <a:t>行動力</a:t>
              </a:r>
              <a:endParaRPr lang="zh-TW" altLang="en-US" sz="3200" b="1" dirty="0">
                <a:solidFill>
                  <a:schemeClr val="tx1"/>
                </a:solidFill>
              </a:endParaRPr>
            </a:p>
          </p:txBody>
        </p:sp>
        <p:cxnSp>
          <p:nvCxnSpPr>
            <p:cNvPr id="20" name="直線接點 19"/>
            <p:cNvCxnSpPr/>
            <p:nvPr/>
          </p:nvCxnSpPr>
          <p:spPr>
            <a:xfrm>
              <a:off x="1540933" y="2675467"/>
              <a:ext cx="0" cy="350520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2" name="直線接點 21"/>
            <p:cNvCxnSpPr/>
            <p:nvPr/>
          </p:nvCxnSpPr>
          <p:spPr>
            <a:xfrm>
              <a:off x="1540933" y="61806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3" name="直線接點 22"/>
            <p:cNvCxnSpPr/>
            <p:nvPr/>
          </p:nvCxnSpPr>
          <p:spPr>
            <a:xfrm>
              <a:off x="1540933" y="52154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4" name="直線接點 23"/>
            <p:cNvCxnSpPr/>
            <p:nvPr/>
          </p:nvCxnSpPr>
          <p:spPr>
            <a:xfrm>
              <a:off x="1524000" y="4385733"/>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25" name="直線接點 24"/>
            <p:cNvCxnSpPr/>
            <p:nvPr/>
          </p:nvCxnSpPr>
          <p:spPr>
            <a:xfrm>
              <a:off x="1540933" y="3302000"/>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sp>
        <p:nvSpPr>
          <p:cNvPr id="27" name="文字方塊 26"/>
          <p:cNvSpPr txBox="1"/>
          <p:nvPr/>
        </p:nvSpPr>
        <p:spPr>
          <a:xfrm>
            <a:off x="4114800" y="1859852"/>
            <a:ext cx="7450667" cy="3908762"/>
          </a:xfrm>
          <a:prstGeom prst="rect">
            <a:avLst/>
          </a:prstGeom>
          <a:noFill/>
        </p:spPr>
        <p:txBody>
          <a:bodyPr wrap="square" rtlCol="0">
            <a:spAutoFit/>
          </a:bodyPr>
          <a:lstStyle/>
          <a:p>
            <a:pPr>
              <a:buFont typeface="Wingdings" pitchFamily="2" charset="2"/>
              <a:buChar char="u"/>
            </a:pPr>
            <a:r>
              <a:rPr lang="zh-TW" altLang="zh-TW" sz="3600" dirty="0" smtClean="0"/>
              <a:t>直接行動，並享受行動結果。</a:t>
            </a:r>
            <a:endParaRPr lang="en-US" altLang="zh-TW" sz="3600" dirty="0" smtClean="0"/>
          </a:p>
          <a:p>
            <a:endParaRPr lang="en-US" altLang="zh-TW" sz="1600" dirty="0" smtClean="0"/>
          </a:p>
          <a:p>
            <a:pPr>
              <a:buFont typeface="Wingdings" pitchFamily="2" charset="2"/>
              <a:buChar char="u"/>
            </a:pPr>
            <a:r>
              <a:rPr lang="zh-TW" altLang="zh-TW" sz="3600" dirty="0" smtClean="0"/>
              <a:t>很想吃東西但不該吃東西時，先深呼吸、暫停一下，改做讓自己愉快、有成就感的事。</a:t>
            </a:r>
            <a:endParaRPr lang="en-US" altLang="zh-TW" sz="3600" dirty="0" smtClean="0"/>
          </a:p>
          <a:p>
            <a:endParaRPr lang="en-US" altLang="zh-TW" sz="1600" dirty="0" smtClean="0"/>
          </a:p>
          <a:p>
            <a:pPr>
              <a:buFont typeface="Wingdings" pitchFamily="2" charset="2"/>
              <a:buChar char="u"/>
            </a:pPr>
            <a:r>
              <a:rPr lang="zh-TW" altLang="zh-TW" sz="3600" dirty="0" smtClean="0"/>
              <a:t>解決壓力源頭，避免用吃東西來紓解壓力。</a:t>
            </a:r>
            <a:endParaRPr lang="zh-TW" altLang="en-US" sz="3600" dirty="0"/>
          </a:p>
        </p:txBody>
      </p:sp>
      <p:sp>
        <p:nvSpPr>
          <p:cNvPr id="4" name="投影片編號版面配置區 3"/>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18</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defRPr/>
            </a:pPr>
            <a:r>
              <a:rPr lang="zh-TW" altLang="en-US" sz="5400" b="1" dirty="0">
                <a:solidFill>
                  <a:prstClr val="white"/>
                </a:solidFill>
                <a:latin typeface="微軟正黑體" panose="020B0604030504040204" pitchFamily="34" charset="-120"/>
              </a:rPr>
              <a:t>管理減肥壓力的七寶箱</a:t>
            </a:r>
            <a:r>
              <a:rPr lang="zh-TW" altLang="en-US" sz="4800" b="1" dirty="0">
                <a:solidFill>
                  <a:prstClr val="white"/>
                </a:solidFill>
                <a:latin typeface="微軟正黑體" panose="020B0604030504040204" pitchFamily="34" charset="-120"/>
              </a:rPr>
              <a:t>－</a:t>
            </a:r>
            <a:r>
              <a:rPr lang="zh-TW" altLang="en-US" sz="6600" b="1" dirty="0" smtClean="0">
                <a:solidFill>
                  <a:prstClr val="white"/>
                </a:solidFill>
                <a:latin typeface="微軟正黑體" panose="020B0604030504040204" pitchFamily="34" charset="-120"/>
              </a:rPr>
              <a:t>第二個</a:t>
            </a:r>
            <a:r>
              <a:rPr lang="zh-TW" altLang="en-US" sz="6600" b="1" dirty="0">
                <a:solidFill>
                  <a:prstClr val="white"/>
                </a:solidFill>
                <a:latin typeface="微軟正黑體" panose="020B0604030504040204" pitchFamily="34" charset="-120"/>
              </a:rPr>
              <a:t>層次</a:t>
            </a:r>
            <a:endParaRPr lang="en-US" altLang="zh-TW" sz="6600" b="1" dirty="0">
              <a:solidFill>
                <a:prstClr val="white"/>
              </a:solidFill>
              <a:latin typeface="微軟正黑體" panose="020B0604030504040204" pitchFamily="34" charset="-120"/>
            </a:endParaRPr>
          </a:p>
        </p:txBody>
      </p:sp>
      <p:sp>
        <p:nvSpPr>
          <p:cNvPr id="27" name="文字方塊 26"/>
          <p:cNvSpPr txBox="1"/>
          <p:nvPr/>
        </p:nvSpPr>
        <p:spPr>
          <a:xfrm>
            <a:off x="4114800" y="2255778"/>
            <a:ext cx="7450667" cy="3108543"/>
          </a:xfrm>
          <a:prstGeom prst="rect">
            <a:avLst/>
          </a:prstGeom>
          <a:noFill/>
        </p:spPr>
        <p:txBody>
          <a:bodyPr wrap="square" rtlCol="0">
            <a:spAutoFit/>
          </a:bodyPr>
          <a:lstStyle/>
          <a:p>
            <a:r>
              <a:rPr lang="zh-TW" altLang="en-US" sz="3600" dirty="0" smtClean="0"/>
              <a:t>例如：</a:t>
            </a:r>
            <a:endParaRPr lang="en-US" altLang="zh-TW" sz="3600" dirty="0" smtClean="0"/>
          </a:p>
          <a:p>
            <a:pPr>
              <a:buFont typeface="Wingdings" pitchFamily="2" charset="2"/>
              <a:buChar char="u"/>
            </a:pPr>
            <a:r>
              <a:rPr lang="zh-TW" altLang="zh-TW" sz="3600" dirty="0" smtClean="0"/>
              <a:t>與親友同事聊自己的減肥心願，獲得他們的瞭解與支持。</a:t>
            </a:r>
            <a:endParaRPr lang="en-US" altLang="zh-TW" sz="3600" dirty="0" smtClean="0"/>
          </a:p>
          <a:p>
            <a:endParaRPr lang="en-US" altLang="zh-TW" sz="1600" dirty="0" smtClean="0"/>
          </a:p>
          <a:p>
            <a:pPr>
              <a:buFont typeface="Wingdings" pitchFamily="2" charset="2"/>
              <a:buChar char="u"/>
            </a:pPr>
            <a:r>
              <a:rPr lang="zh-TW" altLang="zh-TW" sz="3600" dirty="0" smtClean="0"/>
              <a:t>告訴親友同事自己的減肥具體計畫，讓他們能正確幫忙。</a:t>
            </a:r>
            <a:endParaRPr lang="en-US" altLang="zh-TW" sz="3600" dirty="0" smtClean="0"/>
          </a:p>
        </p:txBody>
      </p:sp>
      <p:grpSp>
        <p:nvGrpSpPr>
          <p:cNvPr id="15" name="群組 14"/>
          <p:cNvGrpSpPr/>
          <p:nvPr/>
        </p:nvGrpSpPr>
        <p:grpSpPr>
          <a:xfrm>
            <a:off x="474133" y="1718733"/>
            <a:ext cx="2760134" cy="3166533"/>
            <a:chOff x="4995333" y="1473200"/>
            <a:chExt cx="2760134" cy="3166533"/>
          </a:xfrm>
        </p:grpSpPr>
        <p:sp>
          <p:nvSpPr>
            <p:cNvPr id="16" name="圓角矩形 15"/>
            <p:cNvSpPr/>
            <p:nvPr/>
          </p:nvSpPr>
          <p:spPr>
            <a:xfrm>
              <a:off x="4995333" y="1473200"/>
              <a:ext cx="2760134" cy="1202267"/>
            </a:xfrm>
            <a:prstGeom prst="roundRect">
              <a:avLst/>
            </a:prstGeom>
            <a:solidFill>
              <a:srgbClr val="FF00FF"/>
            </a:solid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與外在因素有關</a:t>
              </a:r>
              <a:endParaRPr lang="zh-TW" altLang="en-US" sz="3600" b="1" dirty="0"/>
            </a:p>
          </p:txBody>
        </p:sp>
        <p:sp>
          <p:nvSpPr>
            <p:cNvPr id="19" name="圓角矩形 18"/>
            <p:cNvSpPr/>
            <p:nvPr/>
          </p:nvSpPr>
          <p:spPr>
            <a:xfrm>
              <a:off x="5757333" y="2946401"/>
              <a:ext cx="1998133" cy="728133"/>
            </a:xfrm>
            <a:prstGeom prst="roundRect">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5.</a:t>
              </a:r>
              <a:r>
                <a:rPr lang="zh-TW" altLang="en-US" sz="3200" b="1" dirty="0" smtClean="0">
                  <a:solidFill>
                    <a:schemeClr val="tx1"/>
                  </a:solidFill>
                </a:rPr>
                <a:t>資源力</a:t>
              </a:r>
              <a:endParaRPr lang="zh-TW" altLang="en-US" sz="3200" b="1" dirty="0">
                <a:solidFill>
                  <a:schemeClr val="tx1"/>
                </a:solidFill>
              </a:endParaRPr>
            </a:p>
          </p:txBody>
        </p:sp>
        <p:sp>
          <p:nvSpPr>
            <p:cNvPr id="21" name="圓角矩形 20"/>
            <p:cNvSpPr/>
            <p:nvPr/>
          </p:nvSpPr>
          <p:spPr>
            <a:xfrm>
              <a:off x="5757332" y="3911600"/>
              <a:ext cx="1998133" cy="728133"/>
            </a:xfrm>
            <a:prstGeom prst="roundRect">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chemeClr val="bg2">
                      <a:lumMod val="75000"/>
                    </a:schemeClr>
                  </a:solidFill>
                </a:rPr>
                <a:t>6.</a:t>
              </a:r>
              <a:r>
                <a:rPr lang="zh-TW" altLang="en-US" sz="3200" dirty="0" smtClean="0">
                  <a:solidFill>
                    <a:schemeClr val="bg2">
                      <a:lumMod val="75000"/>
                    </a:schemeClr>
                  </a:solidFill>
                </a:rPr>
                <a:t>環境力</a:t>
              </a:r>
              <a:endParaRPr lang="zh-TW" altLang="en-US" sz="3200" dirty="0">
                <a:solidFill>
                  <a:schemeClr val="bg2">
                    <a:lumMod val="75000"/>
                  </a:schemeClr>
                </a:solidFill>
              </a:endParaRPr>
            </a:p>
          </p:txBody>
        </p:sp>
        <p:cxnSp>
          <p:nvCxnSpPr>
            <p:cNvPr id="26" name="直線接點 25"/>
            <p:cNvCxnSpPr/>
            <p:nvPr/>
          </p:nvCxnSpPr>
          <p:spPr>
            <a:xfrm>
              <a:off x="5486400" y="2455333"/>
              <a:ext cx="0" cy="193040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5486400" y="4385733"/>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29" name="直線接點 28"/>
            <p:cNvCxnSpPr/>
            <p:nvPr/>
          </p:nvCxnSpPr>
          <p:spPr>
            <a:xfrm>
              <a:off x="5486400" y="3302000"/>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grp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19</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A55140-CA38-4654-B083-110B2CB5F2EC}"/>
              </a:ext>
            </a:extLst>
          </p:cNvPr>
          <p:cNvSpPr>
            <a:spLocks noGrp="1"/>
          </p:cNvSpPr>
          <p:nvPr>
            <p:ph type="title"/>
          </p:nvPr>
        </p:nvSpPr>
        <p:spPr>
          <a:xfrm>
            <a:off x="575734" y="88504"/>
            <a:ext cx="10972800" cy="1554030"/>
          </a:xfrm>
        </p:spPr>
        <p:txBody>
          <a:bodyPr>
            <a:normAutofit/>
          </a:bodyPr>
          <a:lstStyle/>
          <a:p>
            <a:pPr algn="ctr"/>
            <a:r>
              <a:rPr lang="zh-TW" altLang="en-US" sz="8000" b="1" dirty="0">
                <a:solidFill>
                  <a:srgbClr val="0070C0"/>
                </a:solidFill>
                <a:effectLst>
                  <a:outerShdw blurRad="38100" dist="38100" dir="2700000" algn="tl">
                    <a:srgbClr val="000000">
                      <a:alpha val="43137"/>
                    </a:srgbClr>
                  </a:outerShdw>
                </a:effectLst>
                <a:latin typeface="微軟正黑體" panose="020B0604030504040204" pitchFamily="34" charset="-120"/>
                <a:cs typeface="Arial" panose="020B0604020202020204" pitchFamily="34" charset="0"/>
              </a:rPr>
              <a:t>心理</a:t>
            </a:r>
            <a:r>
              <a:rPr lang="zh-TW" altLang="en-US" sz="8000" b="1" dirty="0" smtClean="0">
                <a:solidFill>
                  <a:srgbClr val="0070C0"/>
                </a:solidFill>
                <a:effectLst>
                  <a:outerShdw blurRad="38100" dist="38100" dir="2700000" algn="tl">
                    <a:srgbClr val="000000">
                      <a:alpha val="43137"/>
                    </a:srgbClr>
                  </a:outerShdw>
                </a:effectLst>
                <a:latin typeface="微軟正黑體" panose="020B0604030504040204" pitchFamily="34" charset="-120"/>
                <a:cs typeface="Arial" panose="020B0604020202020204" pitchFamily="34" charset="0"/>
              </a:rPr>
              <a:t>行為之專業</a:t>
            </a:r>
            <a:r>
              <a:rPr lang="zh-TW" altLang="en-US" sz="8000" b="1" dirty="0" smtClean="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介入</a:t>
            </a:r>
            <a:endParaRPr lang="zh-TW" altLang="en-US" sz="7200" dirty="0"/>
          </a:p>
        </p:txBody>
      </p:sp>
      <p:cxnSp>
        <p:nvCxnSpPr>
          <p:cNvPr id="6" name="直線接點 5">
            <a:extLst>
              <a:ext uri="{FF2B5EF4-FFF2-40B4-BE49-F238E27FC236}">
                <a16:creationId xmlns:a16="http://schemas.microsoft.com/office/drawing/2014/main" id="{378FBF6C-9A9A-46EA-98D9-C7428DE4928A}"/>
              </a:ext>
            </a:extLst>
          </p:cNvPr>
          <p:cNvCxnSpPr/>
          <p:nvPr/>
        </p:nvCxnSpPr>
        <p:spPr>
          <a:xfrm>
            <a:off x="1321474" y="1371600"/>
            <a:ext cx="94703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格 6"/>
          <p:cNvGraphicFramePr>
            <a:graphicFrameLocks noGrp="1"/>
          </p:cNvGraphicFramePr>
          <p:nvPr>
            <p:extLst>
              <p:ext uri="{D42A27DB-BD31-4B8C-83A1-F6EECF244321}">
                <p14:modId xmlns:p14="http://schemas.microsoft.com/office/powerpoint/2010/main" val="833729885"/>
              </p:ext>
            </p:extLst>
          </p:nvPr>
        </p:nvGraphicFramePr>
        <p:xfrm>
          <a:off x="575734" y="2032000"/>
          <a:ext cx="10972800" cy="1310640"/>
        </p:xfrm>
        <a:graphic>
          <a:graphicData uri="http://schemas.openxmlformats.org/drawingml/2006/table">
            <a:tbl>
              <a:tblPr firstRow="1" bandRow="1">
                <a:tableStyleId>{5C22544A-7EE6-4342-B048-85BDC9FD1C3A}</a:tableStyleId>
              </a:tblPr>
              <a:tblGrid>
                <a:gridCol w="3257230">
                  <a:extLst>
                    <a:ext uri="{9D8B030D-6E8A-4147-A177-3AD203B41FA5}">
                      <a16:colId xmlns:a16="http://schemas.microsoft.com/office/drawing/2014/main" val="20000"/>
                    </a:ext>
                  </a:extLst>
                </a:gridCol>
                <a:gridCol w="771557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4000" dirty="0" smtClean="0"/>
                        <a:t>心理衡鑑</a:t>
                      </a:r>
                      <a:r>
                        <a:rPr lang="zh-TW" altLang="en-US" sz="4000" dirty="0" smtClean="0">
                          <a:solidFill>
                            <a:schemeClr val="bg1"/>
                          </a:solidFill>
                        </a:rPr>
                        <a:t>功能</a:t>
                      </a:r>
                    </a:p>
                  </a:txBody>
                  <a:tcPr>
                    <a:solidFill>
                      <a:srgbClr val="FF00FF"/>
                    </a:solidFill>
                  </a:tcPr>
                </a:tc>
                <a:tc>
                  <a:txBody>
                    <a:bodyPr/>
                    <a:lstStyle/>
                    <a:p>
                      <a:pPr lvl="0">
                        <a:buFont typeface="Wingdings" pitchFamily="2" charset="2"/>
                        <a:buChar char="l"/>
                      </a:pPr>
                      <a:r>
                        <a:rPr lang="zh-TW" altLang="en-US" sz="4000" dirty="0" smtClean="0"/>
                        <a:t>導致肥胖的心理因素</a:t>
                      </a:r>
                      <a:endParaRPr lang="en-US" altLang="zh-TW" sz="4000" dirty="0" smtClean="0"/>
                    </a:p>
                    <a:p>
                      <a:pPr lvl="0">
                        <a:buFont typeface="Wingdings" pitchFamily="2" charset="2"/>
                        <a:buChar char="l"/>
                      </a:pPr>
                      <a:r>
                        <a:rPr lang="zh-TW" altLang="en-US" sz="4000" dirty="0" smtClean="0"/>
                        <a:t>肥胖可能造成的心理障礙</a:t>
                      </a:r>
                    </a:p>
                  </a:txBody>
                  <a:tcPr>
                    <a:solidFill>
                      <a:srgbClr val="FF00FF"/>
                    </a:solidFill>
                  </a:tcPr>
                </a:tc>
                <a:extLst>
                  <a:ext uri="{0D108BD9-81ED-4DB2-BD59-A6C34878D82A}">
                    <a16:rowId xmlns:a16="http://schemas.microsoft.com/office/drawing/2014/main" val="10000"/>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816207176"/>
              </p:ext>
            </p:extLst>
          </p:nvPr>
        </p:nvGraphicFramePr>
        <p:xfrm>
          <a:off x="575734" y="3539067"/>
          <a:ext cx="10972800" cy="2529840"/>
        </p:xfrm>
        <a:graphic>
          <a:graphicData uri="http://schemas.openxmlformats.org/drawingml/2006/table">
            <a:tbl>
              <a:tblPr firstRow="1" bandRow="1">
                <a:tableStyleId>{5C22544A-7EE6-4342-B048-85BDC9FD1C3A}</a:tableStyleId>
              </a:tblPr>
              <a:tblGrid>
                <a:gridCol w="3257230">
                  <a:extLst>
                    <a:ext uri="{9D8B030D-6E8A-4147-A177-3AD203B41FA5}">
                      <a16:colId xmlns:a16="http://schemas.microsoft.com/office/drawing/2014/main" val="20000"/>
                    </a:ext>
                  </a:extLst>
                </a:gridCol>
                <a:gridCol w="7715570">
                  <a:extLst>
                    <a:ext uri="{9D8B030D-6E8A-4147-A177-3AD203B41FA5}">
                      <a16:colId xmlns:a16="http://schemas.microsoft.com/office/drawing/2014/main" val="20001"/>
                    </a:ext>
                  </a:extLst>
                </a:gridCol>
              </a:tblGrid>
              <a:tr h="370840">
                <a:tc>
                  <a:txBody>
                    <a:bodyPr/>
                    <a:lstStyle/>
                    <a:p>
                      <a:pPr lvl="0"/>
                      <a:r>
                        <a:rPr lang="zh-TW" altLang="en-US" sz="4000" dirty="0" smtClean="0"/>
                        <a:t>心理介入</a:t>
                      </a:r>
                      <a:r>
                        <a:rPr lang="zh-TW" altLang="en-US" sz="4000" dirty="0" smtClean="0">
                          <a:solidFill>
                            <a:schemeClr val="bg1"/>
                          </a:solidFill>
                        </a:rPr>
                        <a:t>功能</a:t>
                      </a:r>
                      <a:endParaRPr lang="zh-TW" altLang="en-US" sz="4000" dirty="0">
                        <a:solidFill>
                          <a:schemeClr val="bg1"/>
                        </a:solidFill>
                      </a:endParaRPr>
                    </a:p>
                  </a:txBody>
                  <a:tcPr>
                    <a:solidFill>
                      <a:srgbClr val="00B050"/>
                    </a:solidFill>
                  </a:tcPr>
                </a:tc>
                <a:tc>
                  <a:txBody>
                    <a:bodyPr/>
                    <a:lstStyle/>
                    <a:p>
                      <a:pPr lvl="0">
                        <a:buFont typeface="Wingdings" pitchFamily="2" charset="2"/>
                        <a:buChar char="n"/>
                      </a:pPr>
                      <a:r>
                        <a:rPr lang="zh-TW" altLang="en-US" sz="4000" dirty="0" smtClean="0"/>
                        <a:t>以心理學的原理與原則執行介入</a:t>
                      </a:r>
                      <a:endParaRPr lang="en-US" altLang="zh-TW" sz="4000" dirty="0" smtClean="0"/>
                    </a:p>
                    <a:p>
                      <a:pPr lvl="0">
                        <a:buFont typeface="Wingdings" pitchFamily="2" charset="2"/>
                        <a:buChar char="n"/>
                      </a:pPr>
                      <a:r>
                        <a:rPr lang="zh-TW" altLang="en-US" sz="4000" dirty="0" smtClean="0"/>
                        <a:t>協助醫療團隊執行肥胖處置計畫</a:t>
                      </a:r>
                      <a:endParaRPr lang="en-US" altLang="zh-TW" sz="4000" dirty="0" smtClean="0"/>
                    </a:p>
                    <a:p>
                      <a:pPr lvl="0">
                        <a:buFont typeface="Wingdings" pitchFamily="2" charset="2"/>
                        <a:buChar char="n"/>
                      </a:pPr>
                      <a:r>
                        <a:rPr lang="zh-TW" altLang="en-US" sz="4000" dirty="0" smtClean="0"/>
                        <a:t>針對阻礙肥胖處置計劃之心理因素進行心理治療</a:t>
                      </a:r>
                      <a:endParaRPr lang="zh-TW" altLang="en-US" sz="4000" dirty="0"/>
                    </a:p>
                  </a:txBody>
                  <a:tcPr>
                    <a:solidFill>
                      <a:srgbClr val="00B050"/>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2</a:t>
            </a:fld>
            <a:endParaRPr lang="zh-TW" altLang="en-US">
              <a:solidFill>
                <a:prstClr val="black">
                  <a:tint val="75000"/>
                </a:prstClr>
              </a:solidFill>
            </a:endParaRPr>
          </a:p>
        </p:txBody>
      </p:sp>
    </p:spTree>
    <p:extLst>
      <p:ext uri="{BB962C8B-B14F-4D97-AF65-F5344CB8AC3E}">
        <p14:creationId xmlns:p14="http://schemas.microsoft.com/office/powerpoint/2010/main" val="1322797761"/>
      </p:ext>
    </p:extLst>
  </p:cSld>
  <p:clrMapOvr>
    <a:masterClrMapping/>
  </p:clrMapOvr>
  <mc:AlternateContent xmlns:mc="http://schemas.openxmlformats.org/markup-compatibility/2006" xmlns:p14="http://schemas.microsoft.com/office/powerpoint/2010/main">
    <mc:Choice Requires="p14">
      <p:transition spd="slow" p14:dur="2000" advTm="28258"/>
    </mc:Choice>
    <mc:Fallback xmlns="">
      <p:transition spd="slow" advTm="282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defRPr/>
            </a:pPr>
            <a:r>
              <a:rPr lang="zh-TW" altLang="en-US" sz="5400" b="1" dirty="0">
                <a:solidFill>
                  <a:prstClr val="white"/>
                </a:solidFill>
                <a:latin typeface="微軟正黑體" panose="020B0604030504040204" pitchFamily="34" charset="-120"/>
              </a:rPr>
              <a:t>管理減肥壓力的七寶箱</a:t>
            </a:r>
            <a:r>
              <a:rPr lang="zh-TW" altLang="en-US" sz="4800" b="1" dirty="0">
                <a:solidFill>
                  <a:prstClr val="white"/>
                </a:solidFill>
                <a:latin typeface="微軟正黑體" panose="020B0604030504040204" pitchFamily="34" charset="-120"/>
              </a:rPr>
              <a:t>－</a:t>
            </a:r>
            <a:r>
              <a:rPr lang="zh-TW" altLang="en-US" sz="6600" b="1" dirty="0">
                <a:solidFill>
                  <a:prstClr val="white"/>
                </a:solidFill>
                <a:latin typeface="微軟正黑體" panose="020B0604030504040204" pitchFamily="34" charset="-120"/>
              </a:rPr>
              <a:t>第二個層次</a:t>
            </a:r>
            <a:endParaRPr lang="en-US" altLang="zh-TW" sz="6600" b="1" dirty="0">
              <a:solidFill>
                <a:prstClr val="white"/>
              </a:solidFill>
              <a:latin typeface="微軟正黑體" panose="020B0604030504040204" pitchFamily="34" charset="-120"/>
            </a:endParaRPr>
          </a:p>
        </p:txBody>
      </p:sp>
      <p:sp>
        <p:nvSpPr>
          <p:cNvPr id="27" name="文字方塊 26"/>
          <p:cNvSpPr txBox="1"/>
          <p:nvPr/>
        </p:nvSpPr>
        <p:spPr>
          <a:xfrm>
            <a:off x="4114800" y="2255778"/>
            <a:ext cx="7450667" cy="3662541"/>
          </a:xfrm>
          <a:prstGeom prst="rect">
            <a:avLst/>
          </a:prstGeom>
          <a:noFill/>
        </p:spPr>
        <p:txBody>
          <a:bodyPr wrap="square" rtlCol="0">
            <a:spAutoFit/>
          </a:bodyPr>
          <a:lstStyle/>
          <a:p>
            <a:r>
              <a:rPr lang="zh-TW" altLang="en-US" sz="3600" dirty="0" smtClean="0"/>
              <a:t>例如：</a:t>
            </a:r>
            <a:endParaRPr lang="en-US" altLang="zh-TW" sz="3600" dirty="0" smtClean="0"/>
          </a:p>
          <a:p>
            <a:pPr>
              <a:buFont typeface="Wingdings" pitchFamily="2" charset="2"/>
              <a:buChar char="u"/>
            </a:pPr>
            <a:r>
              <a:rPr lang="zh-TW" altLang="zh-TW" sz="3600" dirty="0" smtClean="0"/>
              <a:t>預測與預防生活中可能會出現的壓力源，避免減肥時，同時面對過多壓力。</a:t>
            </a:r>
            <a:endParaRPr lang="en-US" altLang="zh-TW" sz="3600" dirty="0" smtClean="0"/>
          </a:p>
          <a:p>
            <a:endParaRPr lang="en-US" altLang="zh-TW" sz="1600" dirty="0" smtClean="0"/>
          </a:p>
          <a:p>
            <a:pPr>
              <a:buFont typeface="Wingdings" pitchFamily="2" charset="2"/>
              <a:buChar char="u"/>
            </a:pPr>
            <a:r>
              <a:rPr lang="zh-TW" altLang="zh-TW" sz="3600" dirty="0" smtClean="0"/>
              <a:t>在生活中安排愉快、有收獲的活動，創造正向經驗。</a:t>
            </a:r>
            <a:endParaRPr lang="en-US" altLang="zh-TW" sz="3600" dirty="0" smtClean="0"/>
          </a:p>
        </p:txBody>
      </p:sp>
      <p:grpSp>
        <p:nvGrpSpPr>
          <p:cNvPr id="3" name="群組 14"/>
          <p:cNvGrpSpPr/>
          <p:nvPr/>
        </p:nvGrpSpPr>
        <p:grpSpPr>
          <a:xfrm>
            <a:off x="474133" y="1718733"/>
            <a:ext cx="2760134" cy="3166533"/>
            <a:chOff x="4995333" y="1473200"/>
            <a:chExt cx="2760134" cy="3166533"/>
          </a:xfrm>
        </p:grpSpPr>
        <p:sp>
          <p:nvSpPr>
            <p:cNvPr id="16" name="圓角矩形 15"/>
            <p:cNvSpPr/>
            <p:nvPr/>
          </p:nvSpPr>
          <p:spPr>
            <a:xfrm>
              <a:off x="4995333" y="1473200"/>
              <a:ext cx="2760134" cy="1202267"/>
            </a:xfrm>
            <a:prstGeom prst="roundRect">
              <a:avLst/>
            </a:prstGeom>
            <a:solidFill>
              <a:srgbClr val="FF00FF"/>
            </a:solid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與外在因素有關</a:t>
              </a:r>
              <a:endParaRPr lang="zh-TW" altLang="en-US" sz="3600" b="1" dirty="0"/>
            </a:p>
          </p:txBody>
        </p:sp>
        <p:sp>
          <p:nvSpPr>
            <p:cNvPr id="19" name="圓角矩形 18"/>
            <p:cNvSpPr/>
            <p:nvPr/>
          </p:nvSpPr>
          <p:spPr>
            <a:xfrm>
              <a:off x="5757333" y="2946401"/>
              <a:ext cx="1998133" cy="728133"/>
            </a:xfrm>
            <a:prstGeom prst="roundRect">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chemeClr val="bg2">
                      <a:lumMod val="75000"/>
                    </a:schemeClr>
                  </a:solidFill>
                </a:rPr>
                <a:t>5.</a:t>
              </a:r>
              <a:r>
                <a:rPr lang="zh-TW" altLang="en-US" sz="3200" dirty="0" smtClean="0">
                  <a:solidFill>
                    <a:schemeClr val="bg2">
                      <a:lumMod val="75000"/>
                    </a:schemeClr>
                  </a:solidFill>
                </a:rPr>
                <a:t>資源力</a:t>
              </a:r>
              <a:endParaRPr lang="zh-TW" altLang="en-US" sz="3200" dirty="0">
                <a:solidFill>
                  <a:schemeClr val="bg2">
                    <a:lumMod val="75000"/>
                  </a:schemeClr>
                </a:solidFill>
              </a:endParaRPr>
            </a:p>
          </p:txBody>
        </p:sp>
        <p:sp>
          <p:nvSpPr>
            <p:cNvPr id="21" name="圓角矩形 20"/>
            <p:cNvSpPr/>
            <p:nvPr/>
          </p:nvSpPr>
          <p:spPr>
            <a:xfrm>
              <a:off x="5757332" y="3911600"/>
              <a:ext cx="1998133" cy="728133"/>
            </a:xfrm>
            <a:prstGeom prst="roundRect">
              <a:avLst/>
            </a:prstGeom>
            <a:noFill/>
            <a:ln w="127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6.</a:t>
              </a:r>
              <a:r>
                <a:rPr lang="zh-TW" altLang="en-US" sz="3200" b="1" dirty="0" smtClean="0">
                  <a:solidFill>
                    <a:schemeClr val="tx1"/>
                  </a:solidFill>
                </a:rPr>
                <a:t>環境力</a:t>
              </a:r>
              <a:endParaRPr lang="zh-TW" altLang="en-US" sz="3200" b="1" dirty="0">
                <a:solidFill>
                  <a:schemeClr val="tx1"/>
                </a:solidFill>
              </a:endParaRPr>
            </a:p>
          </p:txBody>
        </p:sp>
        <p:cxnSp>
          <p:nvCxnSpPr>
            <p:cNvPr id="26" name="直線接點 25"/>
            <p:cNvCxnSpPr/>
            <p:nvPr/>
          </p:nvCxnSpPr>
          <p:spPr>
            <a:xfrm>
              <a:off x="5486400" y="2455333"/>
              <a:ext cx="0" cy="193040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5486400" y="4385733"/>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29" name="直線接點 28"/>
            <p:cNvCxnSpPr/>
            <p:nvPr/>
          </p:nvCxnSpPr>
          <p:spPr>
            <a:xfrm>
              <a:off x="5486400" y="3302000"/>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20</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algn="ctr">
              <a:defRPr/>
            </a:pPr>
            <a:r>
              <a:rPr lang="zh-TW" altLang="en-US" sz="5400" b="1" dirty="0">
                <a:solidFill>
                  <a:prstClr val="white"/>
                </a:solidFill>
                <a:latin typeface="微軟正黑體" panose="020B0604030504040204" pitchFamily="34" charset="-120"/>
              </a:rPr>
              <a:t>管理減肥壓力的七寶箱</a:t>
            </a:r>
            <a:r>
              <a:rPr lang="zh-TW" altLang="en-US" sz="4800" b="1" dirty="0">
                <a:solidFill>
                  <a:prstClr val="white"/>
                </a:solidFill>
                <a:latin typeface="微軟正黑體" panose="020B0604030504040204" pitchFamily="34" charset="-120"/>
              </a:rPr>
              <a:t>－</a:t>
            </a:r>
            <a:r>
              <a:rPr lang="zh-TW" altLang="en-US" sz="6600" b="1" dirty="0" smtClean="0">
                <a:solidFill>
                  <a:prstClr val="white"/>
                </a:solidFill>
                <a:latin typeface="微軟正黑體" panose="020B0604030504040204" pitchFamily="34" charset="-120"/>
              </a:rPr>
              <a:t>第三個</a:t>
            </a:r>
            <a:r>
              <a:rPr lang="zh-TW" altLang="en-US" sz="6600" b="1" dirty="0">
                <a:solidFill>
                  <a:prstClr val="white"/>
                </a:solidFill>
                <a:latin typeface="微軟正黑體" panose="020B0604030504040204" pitchFamily="34" charset="-120"/>
              </a:rPr>
              <a:t>層次</a:t>
            </a:r>
            <a:endParaRPr lang="en-US" altLang="zh-TW" sz="6600" b="1" dirty="0">
              <a:solidFill>
                <a:prstClr val="white"/>
              </a:solidFill>
              <a:latin typeface="微軟正黑體" panose="020B0604030504040204" pitchFamily="34" charset="-120"/>
            </a:endParaRPr>
          </a:p>
        </p:txBody>
      </p:sp>
      <p:sp>
        <p:nvSpPr>
          <p:cNvPr id="27" name="文字方塊 26"/>
          <p:cNvSpPr txBox="1"/>
          <p:nvPr/>
        </p:nvSpPr>
        <p:spPr>
          <a:xfrm>
            <a:off x="4114800" y="1654644"/>
            <a:ext cx="7450667" cy="4216539"/>
          </a:xfrm>
          <a:prstGeom prst="rect">
            <a:avLst/>
          </a:prstGeom>
          <a:noFill/>
        </p:spPr>
        <p:txBody>
          <a:bodyPr wrap="square" rtlCol="0">
            <a:spAutoFit/>
          </a:bodyPr>
          <a:lstStyle/>
          <a:p>
            <a:pPr>
              <a:buFont typeface="Wingdings" pitchFamily="2" charset="2"/>
              <a:buChar char="u"/>
            </a:pPr>
            <a:r>
              <a:rPr lang="zh-TW" altLang="zh-TW" sz="3600" dirty="0" smtClean="0"/>
              <a:t>評估腦力、心力、精力、行動力、資源力、環境力，哪一力較強或較常用，哪一力較弱或較少用，並做平衡與補強。</a:t>
            </a:r>
            <a:endParaRPr lang="en-US" altLang="zh-TW" sz="3600" dirty="0" smtClean="0"/>
          </a:p>
          <a:p>
            <a:r>
              <a:rPr lang="en-US" altLang="zh-TW" sz="1600" dirty="0">
                <a:solidFill>
                  <a:schemeClr val="bg1"/>
                </a:solidFill>
              </a:rPr>
              <a:t>-</a:t>
            </a:r>
            <a:endParaRPr lang="en-US" altLang="zh-TW" sz="1600" dirty="0" smtClean="0">
              <a:solidFill>
                <a:schemeClr val="bg1"/>
              </a:solidFill>
            </a:endParaRPr>
          </a:p>
          <a:p>
            <a:pPr>
              <a:buFont typeface="Wingdings" pitchFamily="2" charset="2"/>
              <a:buChar char="u"/>
            </a:pPr>
            <a:r>
              <a:rPr lang="zh-TW" altLang="en-US" sz="3600" dirty="0" smtClean="0"/>
              <a:t>每一</a:t>
            </a:r>
            <a:r>
              <a:rPr lang="zh-TW" altLang="en-US" sz="3600" dirty="0"/>
              <a:t>項心理能力不是完全獨立的，任何一種心理能力的強化與使用，都有</a:t>
            </a:r>
            <a:r>
              <a:rPr lang="zh-TW" altLang="en-US" sz="3600" dirty="0" smtClean="0"/>
              <a:t>機會促進減肥的成功與維持。</a:t>
            </a:r>
            <a:endParaRPr lang="en-US" altLang="zh-TW" sz="3600" dirty="0" smtClean="0"/>
          </a:p>
        </p:txBody>
      </p:sp>
      <p:sp>
        <p:nvSpPr>
          <p:cNvPr id="11" name="圓角矩形 10"/>
          <p:cNvSpPr/>
          <p:nvPr/>
        </p:nvSpPr>
        <p:spPr>
          <a:xfrm>
            <a:off x="541868" y="1654644"/>
            <a:ext cx="2810932" cy="120226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管理能力</a:t>
            </a:r>
            <a:endParaRPr lang="zh-TW" altLang="en-US" sz="3600" b="1" dirty="0"/>
          </a:p>
        </p:txBody>
      </p:sp>
      <p:sp>
        <p:nvSpPr>
          <p:cNvPr id="5" name="圓角矩形 4"/>
          <p:cNvSpPr/>
          <p:nvPr/>
        </p:nvSpPr>
        <p:spPr>
          <a:xfrm>
            <a:off x="1080032" y="3096713"/>
            <a:ext cx="2251909" cy="72813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7.</a:t>
            </a:r>
            <a:r>
              <a:rPr lang="zh-TW" altLang="en-US" sz="3200" b="1" dirty="0" smtClean="0">
                <a:solidFill>
                  <a:schemeClr val="tx1"/>
                </a:solidFill>
              </a:rPr>
              <a:t>管理能力</a:t>
            </a:r>
            <a:endParaRPr lang="zh-TW" altLang="en-US" sz="3200" b="1" dirty="0">
              <a:solidFill>
                <a:schemeClr val="tx1"/>
              </a:solidFill>
            </a:endParaRPr>
          </a:p>
        </p:txBody>
      </p:sp>
      <p:cxnSp>
        <p:nvCxnSpPr>
          <p:cNvPr id="6" name="直線接點 5"/>
          <p:cNvCxnSpPr/>
          <p:nvPr/>
        </p:nvCxnSpPr>
        <p:spPr>
          <a:xfrm>
            <a:off x="758995" y="2825779"/>
            <a:ext cx="0" cy="635000"/>
          </a:xfrm>
          <a:prstGeom prst="line">
            <a:avLst/>
          </a:prstGeom>
          <a:ln w="1270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7" name="直線接點 6"/>
          <p:cNvCxnSpPr/>
          <p:nvPr/>
        </p:nvCxnSpPr>
        <p:spPr>
          <a:xfrm>
            <a:off x="758995" y="3452312"/>
            <a:ext cx="324428" cy="0"/>
          </a:xfrm>
          <a:prstGeom prst="line">
            <a:avLst/>
          </a:prstGeom>
          <a:ln w="12700">
            <a:solidFill>
              <a:srgbClr val="00B050"/>
            </a:solidFill>
          </a:ln>
        </p:spPr>
        <p:style>
          <a:lnRef idx="3">
            <a:schemeClr val="accent1"/>
          </a:lnRef>
          <a:fillRef idx="0">
            <a:schemeClr val="accent1"/>
          </a:fillRef>
          <a:effectRef idx="2">
            <a:schemeClr val="accent1"/>
          </a:effectRef>
          <a:fontRef idx="minor">
            <a:schemeClr val="tx1"/>
          </a:fontRef>
        </p:style>
      </p:cxn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21</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ox(in)">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AF8167BC-19DE-4D47-BB29-22A7D6A74D40}"/>
              </a:ext>
            </a:extLst>
          </p:cNvPr>
          <p:cNvSpPr txBox="1"/>
          <p:nvPr/>
        </p:nvSpPr>
        <p:spPr>
          <a:xfrm>
            <a:off x="0" y="0"/>
            <a:ext cx="12192000" cy="110799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defRPr/>
            </a:pPr>
            <a:r>
              <a:rPr lang="zh-TW" altLang="en-US" sz="5400" b="1" dirty="0" smtClean="0">
                <a:solidFill>
                  <a:schemeClr val="bg1"/>
                </a:solidFill>
                <a:latin typeface="+mn-ea"/>
              </a:rPr>
              <a:t>管理減肥壓力的七</a:t>
            </a:r>
            <a:r>
              <a:rPr lang="zh-TW" altLang="en-US" sz="5400" b="1" dirty="0">
                <a:solidFill>
                  <a:schemeClr val="bg1"/>
                </a:solidFill>
                <a:latin typeface="+mn-ea"/>
              </a:rPr>
              <a:t>寶</a:t>
            </a:r>
            <a:r>
              <a:rPr lang="zh-TW" altLang="en-US" sz="5400" b="1" dirty="0" smtClean="0">
                <a:solidFill>
                  <a:schemeClr val="bg1"/>
                </a:solidFill>
                <a:latin typeface="+mn-ea"/>
              </a:rPr>
              <a:t>箱</a:t>
            </a:r>
            <a:r>
              <a:rPr lang="en-US" altLang="zh-TW" sz="6600" b="1" dirty="0" smtClean="0">
                <a:solidFill>
                  <a:schemeClr val="bg1"/>
                </a:solidFill>
                <a:latin typeface="+mn-ea"/>
              </a:rPr>
              <a:t>-</a:t>
            </a:r>
            <a:r>
              <a:rPr lang="zh-TW" altLang="en-US" sz="6200" b="1" dirty="0" smtClean="0">
                <a:solidFill>
                  <a:schemeClr val="bg1"/>
                </a:solidFill>
                <a:latin typeface="+mn-ea"/>
              </a:rPr>
              <a:t>七種心理能力</a:t>
            </a:r>
            <a:endParaRPr lang="en-US" altLang="zh-TW" sz="6200" b="1" dirty="0">
              <a:solidFill>
                <a:schemeClr val="bg1"/>
              </a:solidFill>
              <a:latin typeface="+mn-ea"/>
            </a:endParaRPr>
          </a:p>
        </p:txBody>
      </p:sp>
      <p:sp>
        <p:nvSpPr>
          <p:cNvPr id="27" name="圓角矩形 26"/>
          <p:cNvSpPr/>
          <p:nvPr/>
        </p:nvSpPr>
        <p:spPr>
          <a:xfrm>
            <a:off x="8331201" y="1473200"/>
            <a:ext cx="2810932" cy="120226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管理能力</a:t>
            </a:r>
            <a:endParaRPr lang="zh-TW" altLang="en-US" sz="3600" b="1" dirty="0"/>
          </a:p>
        </p:txBody>
      </p:sp>
      <p:grpSp>
        <p:nvGrpSpPr>
          <p:cNvPr id="30" name="群組 29"/>
          <p:cNvGrpSpPr/>
          <p:nvPr/>
        </p:nvGrpSpPr>
        <p:grpSpPr>
          <a:xfrm>
            <a:off x="1151468" y="1473200"/>
            <a:ext cx="2709334" cy="5071533"/>
            <a:chOff x="1168401" y="1473200"/>
            <a:chExt cx="2709334" cy="5071533"/>
          </a:xfrm>
        </p:grpSpPr>
        <p:sp>
          <p:nvSpPr>
            <p:cNvPr id="31" name="圓角矩形 30"/>
            <p:cNvSpPr/>
            <p:nvPr/>
          </p:nvSpPr>
          <p:spPr>
            <a:xfrm>
              <a:off x="1168401" y="1473200"/>
              <a:ext cx="2709334" cy="120226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與個人本身有關</a:t>
              </a:r>
              <a:endParaRPr lang="zh-TW" altLang="en-US" sz="3600" b="1" dirty="0"/>
            </a:p>
          </p:txBody>
        </p:sp>
        <p:sp>
          <p:nvSpPr>
            <p:cNvPr id="32" name="圓角矩形 31"/>
            <p:cNvSpPr/>
            <p:nvPr/>
          </p:nvSpPr>
          <p:spPr>
            <a:xfrm>
              <a:off x="1828800" y="2937933"/>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1.</a:t>
              </a:r>
              <a:r>
                <a:rPr lang="zh-TW" altLang="en-US" sz="3200" b="1" dirty="0" smtClean="0">
                  <a:solidFill>
                    <a:schemeClr val="tx1"/>
                  </a:solidFill>
                </a:rPr>
                <a:t>腦力</a:t>
              </a:r>
              <a:endParaRPr lang="zh-TW" altLang="en-US" sz="3200" b="1" dirty="0">
                <a:solidFill>
                  <a:schemeClr val="tx1"/>
                </a:solidFill>
              </a:endParaRPr>
            </a:p>
          </p:txBody>
        </p:sp>
        <p:sp>
          <p:nvSpPr>
            <p:cNvPr id="33" name="圓角矩形 32"/>
            <p:cNvSpPr/>
            <p:nvPr/>
          </p:nvSpPr>
          <p:spPr>
            <a:xfrm>
              <a:off x="1828800" y="3911600"/>
              <a:ext cx="2048934"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2.</a:t>
              </a:r>
              <a:r>
                <a:rPr lang="zh-TW" altLang="en-US" sz="3200" b="1" dirty="0" smtClean="0">
                  <a:solidFill>
                    <a:schemeClr val="tx1"/>
                  </a:solidFill>
                </a:rPr>
                <a:t>心力</a:t>
              </a:r>
              <a:endParaRPr lang="zh-TW" altLang="en-US" sz="3200" b="1" dirty="0">
                <a:solidFill>
                  <a:schemeClr val="tx1"/>
                </a:solidFill>
              </a:endParaRPr>
            </a:p>
          </p:txBody>
        </p:sp>
        <p:sp>
          <p:nvSpPr>
            <p:cNvPr id="34" name="圓角矩形 33"/>
            <p:cNvSpPr/>
            <p:nvPr/>
          </p:nvSpPr>
          <p:spPr>
            <a:xfrm>
              <a:off x="1828799" y="4851400"/>
              <a:ext cx="2048935"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3.</a:t>
              </a:r>
              <a:r>
                <a:rPr lang="zh-TW" altLang="en-US" sz="3200" b="1" dirty="0" smtClean="0">
                  <a:solidFill>
                    <a:schemeClr val="tx1"/>
                  </a:solidFill>
                </a:rPr>
                <a:t>精力</a:t>
              </a:r>
              <a:endParaRPr lang="zh-TW" altLang="en-US" sz="3200" b="1" dirty="0">
                <a:solidFill>
                  <a:schemeClr val="tx1"/>
                </a:solidFill>
              </a:endParaRPr>
            </a:p>
          </p:txBody>
        </p:sp>
        <p:sp>
          <p:nvSpPr>
            <p:cNvPr id="35" name="圓角矩形 34"/>
            <p:cNvSpPr/>
            <p:nvPr/>
          </p:nvSpPr>
          <p:spPr>
            <a:xfrm>
              <a:off x="1811867" y="5816600"/>
              <a:ext cx="2065868" cy="72813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chemeClr val="tx1"/>
                  </a:solidFill>
                </a:rPr>
                <a:t>4.</a:t>
              </a:r>
              <a:r>
                <a:rPr lang="zh-TW" altLang="en-US" sz="3200" b="1" dirty="0" smtClean="0">
                  <a:solidFill>
                    <a:schemeClr val="tx1"/>
                  </a:solidFill>
                </a:rPr>
                <a:t>行動力</a:t>
              </a:r>
              <a:endParaRPr lang="zh-TW" altLang="en-US" sz="3200" b="1" dirty="0">
                <a:solidFill>
                  <a:schemeClr val="tx1"/>
                </a:solidFill>
              </a:endParaRPr>
            </a:p>
          </p:txBody>
        </p:sp>
        <p:cxnSp>
          <p:nvCxnSpPr>
            <p:cNvPr id="36" name="直線接點 35"/>
            <p:cNvCxnSpPr/>
            <p:nvPr/>
          </p:nvCxnSpPr>
          <p:spPr>
            <a:xfrm>
              <a:off x="1540933" y="2675467"/>
              <a:ext cx="0" cy="350520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37" name="直線接點 36"/>
            <p:cNvCxnSpPr/>
            <p:nvPr/>
          </p:nvCxnSpPr>
          <p:spPr>
            <a:xfrm>
              <a:off x="1540933" y="61806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38" name="直線接點 37"/>
            <p:cNvCxnSpPr/>
            <p:nvPr/>
          </p:nvCxnSpPr>
          <p:spPr>
            <a:xfrm>
              <a:off x="1540933" y="5215467"/>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39" name="直線接點 38"/>
            <p:cNvCxnSpPr/>
            <p:nvPr/>
          </p:nvCxnSpPr>
          <p:spPr>
            <a:xfrm>
              <a:off x="1524000" y="4385733"/>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cxnSp>
          <p:nvCxnSpPr>
            <p:cNvPr id="40" name="直線接點 39"/>
            <p:cNvCxnSpPr/>
            <p:nvPr/>
          </p:nvCxnSpPr>
          <p:spPr>
            <a:xfrm>
              <a:off x="1540933" y="3302000"/>
              <a:ext cx="287867" cy="0"/>
            </a:xfrm>
            <a:prstGeom prst="line">
              <a:avLst/>
            </a:prstGeom>
            <a:ln>
              <a:solidFill>
                <a:srgbClr val="00B0F0"/>
              </a:solidFill>
            </a:ln>
          </p:spPr>
          <p:style>
            <a:lnRef idx="1">
              <a:schemeClr val="accent6"/>
            </a:lnRef>
            <a:fillRef idx="0">
              <a:schemeClr val="accent6"/>
            </a:fillRef>
            <a:effectRef idx="0">
              <a:schemeClr val="accent6"/>
            </a:effectRef>
            <a:fontRef idx="minor">
              <a:schemeClr val="tx1"/>
            </a:fontRef>
          </p:style>
        </p:cxnSp>
      </p:grpSp>
      <p:grpSp>
        <p:nvGrpSpPr>
          <p:cNvPr id="41" name="群組 40"/>
          <p:cNvGrpSpPr/>
          <p:nvPr/>
        </p:nvGrpSpPr>
        <p:grpSpPr>
          <a:xfrm>
            <a:off x="4775200" y="1473200"/>
            <a:ext cx="2760134" cy="3166533"/>
            <a:chOff x="4995333" y="1473200"/>
            <a:chExt cx="2760134" cy="3166533"/>
          </a:xfrm>
        </p:grpSpPr>
        <p:sp>
          <p:nvSpPr>
            <p:cNvPr id="42" name="圓角矩形 41"/>
            <p:cNvSpPr/>
            <p:nvPr/>
          </p:nvSpPr>
          <p:spPr>
            <a:xfrm>
              <a:off x="4995333" y="1473200"/>
              <a:ext cx="2760134" cy="1202267"/>
            </a:xfrm>
            <a:prstGeom prst="round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smtClean="0"/>
                <a:t>與外在因素有關</a:t>
              </a:r>
              <a:endParaRPr lang="zh-TW" altLang="en-US" sz="3600" b="1" dirty="0"/>
            </a:p>
          </p:txBody>
        </p:sp>
        <p:sp>
          <p:nvSpPr>
            <p:cNvPr id="43" name="圓角矩形 42"/>
            <p:cNvSpPr/>
            <p:nvPr/>
          </p:nvSpPr>
          <p:spPr>
            <a:xfrm>
              <a:off x="5757333" y="2946401"/>
              <a:ext cx="1998133" cy="728133"/>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5.</a:t>
              </a:r>
              <a:r>
                <a:rPr lang="zh-TW" altLang="en-US" sz="3200" b="1" dirty="0" smtClean="0">
                  <a:solidFill>
                    <a:schemeClr val="tx1"/>
                  </a:solidFill>
                </a:rPr>
                <a:t>資源力</a:t>
              </a:r>
              <a:endParaRPr lang="zh-TW" altLang="en-US" sz="3200" b="1" dirty="0">
                <a:solidFill>
                  <a:schemeClr val="tx1"/>
                </a:solidFill>
              </a:endParaRPr>
            </a:p>
          </p:txBody>
        </p:sp>
        <p:sp>
          <p:nvSpPr>
            <p:cNvPr id="44" name="圓角矩形 43"/>
            <p:cNvSpPr/>
            <p:nvPr/>
          </p:nvSpPr>
          <p:spPr>
            <a:xfrm>
              <a:off x="5757332" y="3911600"/>
              <a:ext cx="1998133" cy="728133"/>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6.</a:t>
              </a:r>
              <a:r>
                <a:rPr lang="zh-TW" altLang="en-US" sz="3200" b="1" dirty="0" smtClean="0">
                  <a:solidFill>
                    <a:schemeClr val="tx1"/>
                  </a:solidFill>
                </a:rPr>
                <a:t>環境力</a:t>
              </a:r>
              <a:endParaRPr lang="zh-TW" altLang="en-US" sz="3200" b="1" dirty="0">
                <a:solidFill>
                  <a:schemeClr val="tx1"/>
                </a:solidFill>
              </a:endParaRPr>
            </a:p>
          </p:txBody>
        </p:sp>
        <p:cxnSp>
          <p:nvCxnSpPr>
            <p:cNvPr id="45" name="直線接點 44"/>
            <p:cNvCxnSpPr/>
            <p:nvPr/>
          </p:nvCxnSpPr>
          <p:spPr>
            <a:xfrm>
              <a:off x="5486400" y="2675467"/>
              <a:ext cx="0" cy="1710266"/>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46" name="直線接點 45"/>
            <p:cNvCxnSpPr/>
            <p:nvPr/>
          </p:nvCxnSpPr>
          <p:spPr>
            <a:xfrm>
              <a:off x="5486400" y="4385733"/>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cxnSp>
          <p:nvCxnSpPr>
            <p:cNvPr id="47" name="直線接點 46"/>
            <p:cNvCxnSpPr/>
            <p:nvPr/>
          </p:nvCxnSpPr>
          <p:spPr>
            <a:xfrm>
              <a:off x="5486400" y="3302000"/>
              <a:ext cx="287867" cy="0"/>
            </a:xfrm>
            <a:prstGeom prst="line">
              <a:avLst/>
            </a:prstGeom>
            <a:ln w="12700">
              <a:solidFill>
                <a:srgbClr val="FF00FF"/>
              </a:solidFill>
            </a:ln>
          </p:spPr>
          <p:style>
            <a:lnRef idx="3">
              <a:schemeClr val="accent1"/>
            </a:lnRef>
            <a:fillRef idx="0">
              <a:schemeClr val="accent1"/>
            </a:fillRef>
            <a:effectRef idx="2">
              <a:schemeClr val="accent1"/>
            </a:effectRef>
            <a:fontRef idx="minor">
              <a:schemeClr val="tx1"/>
            </a:fontRef>
          </p:style>
        </p:cxnSp>
      </p:grpSp>
      <p:sp>
        <p:nvSpPr>
          <p:cNvPr id="48" name="圓角矩形 47"/>
          <p:cNvSpPr/>
          <p:nvPr/>
        </p:nvSpPr>
        <p:spPr>
          <a:xfrm>
            <a:off x="8908782" y="2946401"/>
            <a:ext cx="2251909" cy="72813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tx1"/>
                </a:solidFill>
              </a:rPr>
              <a:t>7.</a:t>
            </a:r>
            <a:r>
              <a:rPr lang="zh-TW" altLang="en-US" sz="3200" b="1" dirty="0" smtClean="0">
                <a:solidFill>
                  <a:schemeClr val="tx1"/>
                </a:solidFill>
              </a:rPr>
              <a:t>管理能力</a:t>
            </a:r>
            <a:endParaRPr lang="zh-TW" altLang="en-US" sz="3200" b="1" dirty="0">
              <a:solidFill>
                <a:schemeClr val="tx1"/>
              </a:solidFill>
            </a:endParaRPr>
          </a:p>
        </p:txBody>
      </p:sp>
      <p:cxnSp>
        <p:nvCxnSpPr>
          <p:cNvPr id="49" name="直線接點 48"/>
          <p:cNvCxnSpPr/>
          <p:nvPr/>
        </p:nvCxnSpPr>
        <p:spPr>
          <a:xfrm>
            <a:off x="8587745" y="2675467"/>
            <a:ext cx="0" cy="635000"/>
          </a:xfrm>
          <a:prstGeom prst="line">
            <a:avLst/>
          </a:prstGeom>
          <a:ln w="12700">
            <a:solidFill>
              <a:srgbClr val="00B050"/>
            </a:solidFill>
          </a:ln>
        </p:spPr>
        <p:style>
          <a:lnRef idx="3">
            <a:schemeClr val="accent1"/>
          </a:lnRef>
          <a:fillRef idx="0">
            <a:schemeClr val="accent1"/>
          </a:fillRef>
          <a:effectRef idx="2">
            <a:schemeClr val="accent1"/>
          </a:effectRef>
          <a:fontRef idx="minor">
            <a:schemeClr val="tx1"/>
          </a:fontRef>
        </p:style>
      </p:cxnSp>
      <p:cxnSp>
        <p:nvCxnSpPr>
          <p:cNvPr id="50" name="直線接點 49"/>
          <p:cNvCxnSpPr/>
          <p:nvPr/>
        </p:nvCxnSpPr>
        <p:spPr>
          <a:xfrm>
            <a:off x="8587745" y="3302000"/>
            <a:ext cx="324428" cy="0"/>
          </a:xfrm>
          <a:prstGeom prst="line">
            <a:avLst/>
          </a:prstGeom>
          <a:ln w="12700">
            <a:solidFill>
              <a:srgbClr val="00B050"/>
            </a:solidFill>
          </a:ln>
        </p:spPr>
        <p:style>
          <a:lnRef idx="3">
            <a:schemeClr val="accent1"/>
          </a:lnRef>
          <a:fillRef idx="0">
            <a:schemeClr val="accent1"/>
          </a:fillRef>
          <a:effectRef idx="2">
            <a:schemeClr val="accent1"/>
          </a:effectRef>
          <a:fontRef idx="minor">
            <a:schemeClr val="tx1"/>
          </a:fontRef>
        </p:style>
      </p:cxn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22</a:t>
            </a:fld>
            <a:endParaRPr lang="zh-TW" alt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i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0B138D2-D072-4D24-9B81-08136F1C0A17}"/>
              </a:ext>
            </a:extLst>
          </p:cNvPr>
          <p:cNvSpPr>
            <a:spLocks noGrp="1"/>
          </p:cNvSpPr>
          <p:nvPr>
            <p:ph idx="1"/>
          </p:nvPr>
        </p:nvSpPr>
        <p:spPr>
          <a:xfrm>
            <a:off x="0" y="1"/>
            <a:ext cx="12192000" cy="4257554"/>
          </a:xfrm>
          <a:solidFill>
            <a:srgbClr val="FFFFCC"/>
          </a:solidFill>
          <a:ln>
            <a:noFill/>
          </a:ln>
        </p:spPr>
        <p:txBody>
          <a:bodyPr anchor="ctr">
            <a:normAutofit/>
          </a:bodyPr>
          <a:lstStyle/>
          <a:p>
            <a:pPr marL="0" indent="0" algn="ctr">
              <a:lnSpc>
                <a:spcPts val="5000"/>
              </a:lnSpc>
              <a:buNone/>
            </a:pPr>
            <a:r>
              <a:rPr lang="zh-TW" altLang="en-US" sz="4400" b="1" dirty="0" smtClean="0">
                <a:solidFill>
                  <a:srgbClr val="0070C0"/>
                </a:solidFill>
              </a:rPr>
              <a:t>心理行為之專業介入與壓力管理</a:t>
            </a:r>
            <a:endParaRPr lang="en-US" altLang="zh-TW" sz="4400" b="1" dirty="0" smtClean="0">
              <a:solidFill>
                <a:srgbClr val="0070C0"/>
              </a:solidFill>
            </a:endParaRPr>
          </a:p>
          <a:p>
            <a:pPr marL="0" indent="0" algn="ctr">
              <a:lnSpc>
                <a:spcPts val="5000"/>
              </a:lnSpc>
              <a:buNone/>
            </a:pPr>
            <a:endParaRPr lang="en-US" altLang="zh-TW" sz="5400" b="1" dirty="0" smtClean="0">
              <a:solidFill>
                <a:srgbClr val="0070C0"/>
              </a:solidFill>
            </a:endParaRPr>
          </a:p>
          <a:p>
            <a:pPr marL="0" lvl="0" indent="0" algn="ctr">
              <a:lnSpc>
                <a:spcPts val="5000"/>
              </a:lnSpc>
              <a:buNone/>
            </a:pPr>
            <a:r>
              <a:rPr lang="zh-TW" altLang="en-US" sz="8000" b="1" dirty="0">
                <a:solidFill>
                  <a:srgbClr val="FF00FF"/>
                </a:solidFill>
                <a:effectLst>
                  <a:outerShdw blurRad="38100" dist="38100" dir="2700000" algn="tl">
                    <a:srgbClr val="000000">
                      <a:alpha val="43137"/>
                    </a:srgbClr>
                  </a:outerShdw>
                </a:effectLst>
              </a:rPr>
              <a:t>謝謝您的關心與</a:t>
            </a:r>
            <a:r>
              <a:rPr lang="zh-TW" altLang="en-US" sz="8000" b="1" dirty="0" smtClean="0">
                <a:solidFill>
                  <a:srgbClr val="FF00FF"/>
                </a:solidFill>
                <a:effectLst>
                  <a:outerShdw blurRad="38100" dist="38100" dir="2700000" algn="tl">
                    <a:srgbClr val="000000">
                      <a:alpha val="43137"/>
                    </a:srgbClr>
                  </a:outerShdw>
                </a:effectLst>
              </a:rPr>
              <a:t>參與</a:t>
            </a:r>
            <a:endParaRPr lang="zh-TW" altLang="en-US" sz="5400" b="1" dirty="0">
              <a:solidFill>
                <a:srgbClr val="0070C0"/>
              </a:solidFill>
            </a:endParaRPr>
          </a:p>
        </p:txBody>
      </p:sp>
      <p:cxnSp>
        <p:nvCxnSpPr>
          <p:cNvPr id="5" name="直線接點 4">
            <a:extLst>
              <a:ext uri="{FF2B5EF4-FFF2-40B4-BE49-F238E27FC236}">
                <a16:creationId xmlns:a16="http://schemas.microsoft.com/office/drawing/2014/main" id="{F5BE12BD-8E3A-4085-A4EE-A5F75E248171}"/>
              </a:ext>
            </a:extLst>
          </p:cNvPr>
          <p:cNvCxnSpPr/>
          <p:nvPr/>
        </p:nvCxnSpPr>
        <p:spPr>
          <a:xfrm>
            <a:off x="0" y="4257555"/>
            <a:ext cx="12192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ãåæ°å¥åº·ç½²ãçåçæå°çµæ">
            <a:extLst>
              <a:ext uri="{FF2B5EF4-FFF2-40B4-BE49-F238E27FC236}">
                <a16:creationId xmlns:a16="http://schemas.microsoft.com/office/drawing/2014/main" id="{B2D2CC05-0A01-4B91-8AE2-E001B754D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68" y="4609779"/>
            <a:ext cx="4749182" cy="16236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22A643A-043F-4014-BC0E-3938E1AB7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149" y="4609779"/>
            <a:ext cx="1667360" cy="1667360"/>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23</a:t>
            </a:fld>
            <a:endParaRPr lang="zh-TW" altLang="en-US">
              <a:solidFill>
                <a:prstClr val="black">
                  <a:tint val="75000"/>
                </a:prstClr>
              </a:solidFill>
            </a:endParaRPr>
          </a:p>
        </p:txBody>
      </p:sp>
    </p:spTree>
    <p:extLst>
      <p:ext uri="{BB962C8B-B14F-4D97-AF65-F5344CB8AC3E}">
        <p14:creationId xmlns:p14="http://schemas.microsoft.com/office/powerpoint/2010/main" val="125996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0CE93F3-E3B1-436F-BA19-75FFA5812F76}"/>
              </a:ext>
            </a:extLst>
          </p:cNvPr>
          <p:cNvPicPr>
            <a:picLocks noChangeAspect="1"/>
          </p:cNvPicPr>
          <p:nvPr/>
        </p:nvPicPr>
        <p:blipFill>
          <a:blip r:embed="rId3">
            <a:duotone>
              <a:schemeClr val="bg2">
                <a:shade val="45000"/>
                <a:satMod val="135000"/>
              </a:schemeClr>
              <a:prstClr val="white"/>
            </a:duotone>
          </a:blip>
          <a:stretch>
            <a:fillRect/>
          </a:stretch>
        </p:blipFill>
        <p:spPr>
          <a:xfrm>
            <a:off x="7451524" y="2260735"/>
            <a:ext cx="4597266" cy="4597266"/>
          </a:xfrm>
          <a:prstGeom prst="rect">
            <a:avLst/>
          </a:prstGeom>
        </p:spPr>
      </p:pic>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FF00FF"/>
          </a:solidFill>
          <a:ln>
            <a:solidFill>
              <a:srgbClr val="FF00FF"/>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心理衡鑑 </a:t>
            </a:r>
            <a:r>
              <a:rPr lang="en-US" altLang="zh-TW" sz="6600" b="1" dirty="0" smtClean="0">
                <a:solidFill>
                  <a:schemeClr val="bg1"/>
                </a:solidFill>
              </a:rPr>
              <a:t>(I)</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F4DC1FA6-4855-48DD-ABBA-BAE1797C1919}"/>
              </a:ext>
            </a:extLst>
          </p:cNvPr>
          <p:cNvSpPr txBox="1"/>
          <p:nvPr/>
        </p:nvSpPr>
        <p:spPr>
          <a:xfrm>
            <a:off x="3532034" y="4297439"/>
            <a:ext cx="4179665"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7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a:ea typeface="微軟正黑體" panose="020B0604030504040204" pitchFamily="34" charset="-120"/>
                <a:cs typeface="+mn-cs"/>
              </a:rPr>
              <a:t>心理因素</a:t>
            </a:r>
            <a:endParaRPr kumimoji="0" lang="en-US" altLang="zh-TW" sz="7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a:t>
            </a:r>
            <a:r>
              <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低自尊、憂鬱、社交問題、負向生活事件</a:t>
            </a:r>
            <a:r>
              <a:rPr kumimoji="0" lang="en-US" altLang="zh-TW"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rPr>
              <a:t>)</a:t>
            </a:r>
            <a:endParaRPr kumimoji="0" lang="zh-TW" altLang="en-US" sz="3200" b="0" i="0" u="none" strike="noStrike" kern="1200" cap="none" spc="0" normalizeH="0" baseline="0" noProof="0" dirty="0">
              <a:ln>
                <a:noFill/>
              </a:ln>
              <a:solidFill>
                <a:prstClr val="black"/>
              </a:solidFill>
              <a:effectLst/>
              <a:uLnTx/>
              <a:uFillTx/>
              <a:latin typeface="Arial" panose="020B0604020202020204"/>
              <a:ea typeface="微軟正黑體" panose="020B0604030504040204" pitchFamily="34" charset="-120"/>
              <a:cs typeface="+mn-cs"/>
            </a:endParaRPr>
          </a:p>
        </p:txBody>
      </p:sp>
      <p:sp>
        <p:nvSpPr>
          <p:cNvPr id="10" name="箭號: 向右 9">
            <a:extLst>
              <a:ext uri="{FF2B5EF4-FFF2-40B4-BE49-F238E27FC236}">
                <a16:creationId xmlns:a16="http://schemas.microsoft.com/office/drawing/2014/main" id="{ADD760F2-9C6C-46AB-931E-2608563F68F2}"/>
              </a:ext>
            </a:extLst>
          </p:cNvPr>
          <p:cNvSpPr/>
          <p:nvPr/>
        </p:nvSpPr>
        <p:spPr>
          <a:xfrm rot="16200000">
            <a:off x="4955165" y="3315312"/>
            <a:ext cx="859697" cy="4342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Arial" panose="020B0604020202020204"/>
              <a:ea typeface="微軟正黑體" panose="020B0604030504040204" pitchFamily="34" charset="-120"/>
              <a:cs typeface="+mn-cs"/>
            </a:endParaRPr>
          </a:p>
        </p:txBody>
      </p:sp>
      <p:sp>
        <p:nvSpPr>
          <p:cNvPr id="12" name="文字方塊 11">
            <a:extLst>
              <a:ext uri="{FF2B5EF4-FFF2-40B4-BE49-F238E27FC236}">
                <a16:creationId xmlns:a16="http://schemas.microsoft.com/office/drawing/2014/main" id="{006E968D-56CC-47A3-9DE1-D0E78227F3EE}"/>
              </a:ext>
            </a:extLst>
          </p:cNvPr>
          <p:cNvSpPr txBox="1"/>
          <p:nvPr/>
        </p:nvSpPr>
        <p:spPr>
          <a:xfrm>
            <a:off x="4586997" y="1665670"/>
            <a:ext cx="20302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72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Arial" panose="020B0604020202020204"/>
                <a:ea typeface="微軟正黑體" panose="020B0604030504040204" pitchFamily="34" charset="-120"/>
                <a:cs typeface="+mn-cs"/>
              </a:rPr>
              <a:t>肥胖</a:t>
            </a:r>
            <a:endParaRPr kumimoji="0" lang="zh-TW" altLang="en-US" sz="6000" b="0"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Arial" panose="020B0604020202020204"/>
              <a:ea typeface="微軟正黑體" panose="020B0604030504040204" pitchFamily="34" charset="-120"/>
              <a:cs typeface="+mn-cs"/>
            </a:endParaRPr>
          </a:p>
        </p:txBody>
      </p:sp>
      <p:sp>
        <p:nvSpPr>
          <p:cNvPr id="14" name="箭號: 向右 13">
            <a:extLst>
              <a:ext uri="{FF2B5EF4-FFF2-40B4-BE49-F238E27FC236}">
                <a16:creationId xmlns:a16="http://schemas.microsoft.com/office/drawing/2014/main" id="{3707F4E8-5007-471E-ABA8-0125C8B11D3D}"/>
              </a:ext>
            </a:extLst>
          </p:cNvPr>
          <p:cNvSpPr/>
          <p:nvPr/>
        </p:nvSpPr>
        <p:spPr>
          <a:xfrm rot="5400000">
            <a:off x="5449029" y="3364597"/>
            <a:ext cx="859697" cy="4342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Arial" panose="020B0604020202020204"/>
              <a:ea typeface="微軟正黑體" panose="020B0604030504040204" pitchFamily="34" charset="-120"/>
              <a:cs typeface="+mn-cs"/>
            </a:endParaRPr>
          </a:p>
        </p:txBody>
      </p:sp>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3</a:t>
            </a:fld>
            <a:endParaRPr lang="zh-TW" altLang="en-US">
              <a:solidFill>
                <a:prstClr val="black">
                  <a:tint val="75000"/>
                </a:prstClr>
              </a:solidFill>
            </a:endParaRPr>
          </a:p>
        </p:txBody>
      </p:sp>
    </p:spTree>
    <p:extLst>
      <p:ext uri="{BB962C8B-B14F-4D97-AF65-F5344CB8AC3E}">
        <p14:creationId xmlns:p14="http://schemas.microsoft.com/office/powerpoint/2010/main" val="25655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FF00FF"/>
          </a:solidFill>
          <a:ln>
            <a:solidFill>
              <a:srgbClr val="FF00FF"/>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心理衡鑑</a:t>
            </a:r>
            <a:r>
              <a:rPr lang="en-US" altLang="zh-TW" sz="6600" b="1" dirty="0" smtClean="0">
                <a:solidFill>
                  <a:schemeClr val="bg1"/>
                </a:solidFill>
              </a:rPr>
              <a:t>(</a:t>
            </a:r>
            <a:r>
              <a:rPr lang="en-US" altLang="zh-TW" sz="6600" b="1" dirty="0">
                <a:solidFill>
                  <a:schemeClr val="bg1"/>
                </a:solidFill>
              </a:rPr>
              <a:t>II)</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extLst>
              <p:ext uri="{D42A27DB-BD31-4B8C-83A1-F6EECF244321}">
                <p14:modId xmlns:p14="http://schemas.microsoft.com/office/powerpoint/2010/main" val="2397602211"/>
              </p:ext>
            </p:extLst>
          </p:nvPr>
        </p:nvGraphicFramePr>
        <p:xfrm>
          <a:off x="575734" y="1811867"/>
          <a:ext cx="11175999" cy="1644904"/>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00B050"/>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00B050"/>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00B050"/>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smtClean="0">
                          <a:ln>
                            <a:noFill/>
                          </a:ln>
                          <a:solidFill>
                            <a:prstClr val="black"/>
                          </a:solidFill>
                          <a:effectLst/>
                          <a:uLnTx/>
                          <a:uFillTx/>
                          <a:latin typeface="+mn-lt"/>
                          <a:ea typeface="微軟正黑體" panose="020B0604030504040204" pitchFamily="34" charset="-120"/>
                          <a:cs typeface="+mn-cs"/>
                        </a:rPr>
                        <a:t>以</a:t>
                      </a:r>
                      <a:r>
                        <a:rPr kumimoji="0" lang="zh-TW" altLang="en-US" sz="3200" b="1"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情緒相關量表</a:t>
                      </a:r>
                      <a:r>
                        <a:rPr kumimoji="0" lang="zh-TW" altLang="en-US" sz="2800" b="0" i="0" u="none" strike="noStrike" kern="1200" cap="none" spc="0" normalizeH="0" baseline="0" noProof="0" dirty="0" smtClean="0">
                          <a:ln>
                            <a:noFill/>
                          </a:ln>
                          <a:solidFill>
                            <a:prstClr val="black"/>
                          </a:solidFill>
                          <a:effectLst/>
                          <a:uLnTx/>
                          <a:uFillTx/>
                          <a:latin typeface="+mn-lt"/>
                          <a:ea typeface="微軟正黑體" panose="020B0604030504040204" pitchFamily="34" charset="-120"/>
                          <a:cs typeface="+mn-cs"/>
                        </a:rPr>
                        <a:t>進行情緒障礙的</a:t>
                      </a:r>
                      <a:r>
                        <a:rPr lang="zh-TW" altLang="en-US" sz="3200" b="1" kern="1200" noProof="0" dirty="0" smtClean="0">
                          <a:solidFill>
                            <a:srgbClr val="FF00FF"/>
                          </a:solidFill>
                          <a:latin typeface="+mn-lt"/>
                          <a:ea typeface="+mn-ea"/>
                          <a:cs typeface="+mn-cs"/>
                        </a:rPr>
                        <a:t>篩檢</a:t>
                      </a:r>
                      <a:endParaRPr lang="en-US" altLang="zh-TW" sz="3200" b="1" kern="1200" noProof="0" dirty="0" smtClean="0">
                        <a:solidFill>
                          <a:srgbClr val="FF00FF"/>
                        </a:solidFill>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zh-TW" altLang="en-US"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 貝克憂鬱量表</a:t>
                      </a:r>
                      <a:r>
                        <a:rPr kumimoji="0" lang="en-US" altLang="zh-TW"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第二版</a:t>
                      </a:r>
                      <a:r>
                        <a:rPr kumimoji="0" lang="en-US" altLang="zh-TW"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 (Beck Depression Inventory-II, BDI-II)</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zh-TW" altLang="en-US"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 焦慮情緒量表、敵意</a:t>
                      </a:r>
                      <a:r>
                        <a:rPr kumimoji="0" lang="en-US" altLang="zh-TW"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rPr>
                        <a:t>生氣量表、華人健康量表</a:t>
                      </a:r>
                      <a:endParaRPr kumimoji="0" lang="en-US" altLang="zh-TW" sz="2400" b="0" i="0" u="none" strike="noStrike" kern="1200" cap="none" spc="0" normalizeH="0" baseline="0" noProof="0" dirty="0" smtClean="0">
                        <a:ln>
                          <a:noFill/>
                        </a:ln>
                        <a:solidFill>
                          <a:srgbClr val="0070C0"/>
                        </a:solidFill>
                        <a:effectLst/>
                        <a:uLnTx/>
                        <a:uFillTx/>
                        <a:latin typeface="+mn-lt"/>
                        <a:ea typeface="微軟正黑體" panose="020B0604030504040204" pitchFamily="34" charset="-120"/>
                        <a:cs typeface="+mn-cs"/>
                      </a:endParaRPr>
                    </a:p>
                  </a:txBody>
                  <a:tcPr>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nvGraphicFramePr>
        <p:xfrm>
          <a:off x="575734" y="3609171"/>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接受減重手術之病人於</a:t>
                      </a:r>
                      <a:r>
                        <a:rPr lang="zh-TW" altLang="zh-TW" sz="3200" b="1" kern="1200" dirty="0" smtClean="0">
                          <a:solidFill>
                            <a:schemeClr val="bg2">
                              <a:lumMod val="90000"/>
                            </a:schemeClr>
                          </a:solidFill>
                          <a:latin typeface="+mn-lt"/>
                          <a:ea typeface="+mn-ea"/>
                          <a:cs typeface="+mn-cs"/>
                        </a:rPr>
                        <a:t>術前</a:t>
                      </a:r>
                      <a:r>
                        <a:rPr lang="zh-TW" altLang="zh-TW" sz="2800" b="1" kern="1200" dirty="0" smtClean="0">
                          <a:solidFill>
                            <a:schemeClr val="bg2">
                              <a:lumMod val="90000"/>
                            </a:schemeClr>
                          </a:solidFill>
                          <a:latin typeface="+mn-lt"/>
                          <a:ea typeface="+mn-ea"/>
                          <a:cs typeface="+mn-cs"/>
                        </a:rPr>
                        <a:t>進行心理衡鑑</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575734" y="4706451"/>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接受減重手術之病人於</a:t>
                      </a:r>
                      <a:r>
                        <a:rPr lang="zh-TW" altLang="zh-TW" sz="3200" b="1" kern="1200" dirty="0" smtClean="0">
                          <a:solidFill>
                            <a:schemeClr val="bg2">
                              <a:lumMod val="90000"/>
                            </a:schemeClr>
                          </a:solidFill>
                          <a:latin typeface="+mn-lt"/>
                          <a:ea typeface="+mn-ea"/>
                          <a:cs typeface="+mn-cs"/>
                        </a:rPr>
                        <a:t>術</a:t>
                      </a:r>
                      <a:r>
                        <a:rPr lang="zh-TW" altLang="en-US" sz="3200" b="1" kern="1200" dirty="0" smtClean="0">
                          <a:solidFill>
                            <a:schemeClr val="bg2">
                              <a:lumMod val="90000"/>
                            </a:schemeClr>
                          </a:solidFill>
                          <a:latin typeface="+mn-lt"/>
                          <a:ea typeface="+mn-ea"/>
                          <a:cs typeface="+mn-cs"/>
                        </a:rPr>
                        <a:t>後</a:t>
                      </a:r>
                      <a:r>
                        <a:rPr lang="zh-TW" altLang="zh-TW" sz="2800" b="1" kern="1200" dirty="0" smtClean="0">
                          <a:solidFill>
                            <a:schemeClr val="bg2">
                              <a:lumMod val="90000"/>
                            </a:schemeClr>
                          </a:solidFill>
                          <a:latin typeface="+mn-lt"/>
                          <a:ea typeface="+mn-ea"/>
                          <a:cs typeface="+mn-cs"/>
                        </a:rPr>
                        <a:t>進行心理衡鑑</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4</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FF00FF"/>
          </a:solidFill>
          <a:ln>
            <a:solidFill>
              <a:srgbClr val="FF00FF"/>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心理衡鑑</a:t>
            </a:r>
            <a:r>
              <a:rPr lang="en-US" altLang="zh-TW" sz="6600" b="1" dirty="0" smtClean="0">
                <a:solidFill>
                  <a:schemeClr val="bg1"/>
                </a:solidFill>
              </a:rPr>
              <a:t>(III)</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nvGraphicFramePr>
        <p:xfrm>
          <a:off x="575734" y="1811867"/>
          <a:ext cx="11175999" cy="1644904"/>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以</a:t>
                      </a:r>
                      <a:r>
                        <a:rPr kumimoji="0" lang="zh-TW" altLang="en-US" sz="32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情緒相關量表</a:t>
                      </a:r>
                      <a:r>
                        <a:rPr kumimoji="0" lang="zh-TW" altLang="en-US"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進行情緒障礙的篩檢</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貝克憂鬱量表</a:t>
                      </a:r>
                      <a:r>
                        <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第二版</a:t>
                      </a:r>
                      <a:r>
                        <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(Beck Depression Inventory-II, BDI-II)</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焦慮情緒量表、敵意</a:t>
                      </a:r>
                      <a:r>
                        <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生氣量表、華人健康量表</a:t>
                      </a:r>
                      <a:endPar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889225028"/>
              </p:ext>
            </p:extLst>
          </p:nvPr>
        </p:nvGraphicFramePr>
        <p:xfrm>
          <a:off x="575734" y="3609171"/>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00B050"/>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00B050"/>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00B050"/>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tx1"/>
                          </a:solidFill>
                          <a:latin typeface="+mn-lt"/>
                          <a:ea typeface="+mn-ea"/>
                          <a:cs typeface="+mn-cs"/>
                        </a:rPr>
                        <a:t>接受減重手術之病人於</a:t>
                      </a:r>
                      <a:r>
                        <a:rPr lang="zh-TW" altLang="zh-TW" sz="3200" b="1" kern="1200" dirty="0" smtClean="0">
                          <a:solidFill>
                            <a:srgbClr val="FF00FF"/>
                          </a:solidFill>
                          <a:latin typeface="+mn-lt"/>
                          <a:ea typeface="+mn-ea"/>
                          <a:cs typeface="+mn-cs"/>
                        </a:rPr>
                        <a:t>術前</a:t>
                      </a:r>
                      <a:r>
                        <a:rPr lang="zh-TW" altLang="zh-TW" sz="2800" b="1" kern="1200" dirty="0" smtClean="0">
                          <a:solidFill>
                            <a:schemeClr val="tx1"/>
                          </a:solidFill>
                          <a:latin typeface="+mn-lt"/>
                          <a:ea typeface="+mn-ea"/>
                          <a:cs typeface="+mn-cs"/>
                        </a:rPr>
                        <a:t>進行心理衡鑑</a:t>
                      </a:r>
                      <a:endParaRPr kumimoji="0" lang="en-US" altLang="zh-TW" sz="2800" b="0" i="0" u="none" strike="noStrike" kern="1200" cap="none" spc="0" normalizeH="0" baseline="0" noProof="0" dirty="0" smtClean="0">
                        <a:ln>
                          <a:noFill/>
                        </a:ln>
                        <a:solidFill>
                          <a:schemeClr val="tx1"/>
                        </a:solidFill>
                        <a:effectLst/>
                        <a:uLnTx/>
                        <a:uFillTx/>
                        <a:latin typeface="+mn-lt"/>
                        <a:ea typeface="微軟正黑體" panose="020B0604030504040204" pitchFamily="34" charset="-120"/>
                        <a:cs typeface="+mn-cs"/>
                      </a:endParaRPr>
                    </a:p>
                  </a:txBody>
                  <a:tcPr>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575734" y="4706451"/>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接受減重手術之病人於</a:t>
                      </a:r>
                      <a:r>
                        <a:rPr lang="zh-TW" altLang="zh-TW" sz="3200" b="1" kern="1200" dirty="0" smtClean="0">
                          <a:solidFill>
                            <a:schemeClr val="bg2">
                              <a:lumMod val="90000"/>
                            </a:schemeClr>
                          </a:solidFill>
                          <a:latin typeface="+mn-lt"/>
                          <a:ea typeface="+mn-ea"/>
                          <a:cs typeface="+mn-cs"/>
                        </a:rPr>
                        <a:t>術</a:t>
                      </a:r>
                      <a:r>
                        <a:rPr lang="zh-TW" altLang="en-US" sz="3200" b="1" kern="1200" dirty="0" smtClean="0">
                          <a:solidFill>
                            <a:schemeClr val="bg2">
                              <a:lumMod val="90000"/>
                            </a:schemeClr>
                          </a:solidFill>
                          <a:latin typeface="+mn-lt"/>
                          <a:ea typeface="+mn-ea"/>
                          <a:cs typeface="+mn-cs"/>
                        </a:rPr>
                        <a:t>後</a:t>
                      </a:r>
                      <a:r>
                        <a:rPr lang="zh-TW" altLang="zh-TW" sz="2800" b="1" kern="1200" dirty="0" smtClean="0">
                          <a:solidFill>
                            <a:schemeClr val="bg2">
                              <a:lumMod val="90000"/>
                            </a:schemeClr>
                          </a:solidFill>
                          <a:latin typeface="+mn-lt"/>
                          <a:ea typeface="+mn-ea"/>
                          <a:cs typeface="+mn-cs"/>
                        </a:rPr>
                        <a:t>進行心理衡鑑</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5</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FF00FF"/>
          </a:solidFill>
          <a:ln>
            <a:solidFill>
              <a:srgbClr val="FF00FF"/>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心理衡鑑</a:t>
            </a:r>
            <a:r>
              <a:rPr lang="en-US" altLang="zh-TW" sz="6600" b="1" dirty="0" smtClean="0">
                <a:solidFill>
                  <a:schemeClr val="bg1"/>
                </a:solidFill>
              </a:rPr>
              <a:t>(IV)</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nvGraphicFramePr>
        <p:xfrm>
          <a:off x="575734" y="1811867"/>
          <a:ext cx="11175999" cy="1644904"/>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TW" altLang="en-US"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以</a:t>
                      </a:r>
                      <a:r>
                        <a:rPr kumimoji="0" lang="zh-TW" altLang="en-US" sz="32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情緒相關量表</a:t>
                      </a:r>
                      <a:r>
                        <a:rPr kumimoji="0" lang="zh-TW" altLang="en-US"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進行情緒障礙的篩檢</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貝克憂鬱量表</a:t>
                      </a:r>
                      <a:r>
                        <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第二版</a:t>
                      </a:r>
                      <a:r>
                        <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(Beck Depression Inventory-II, BDI-II)</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焦慮情緒量表、敵意</a:t>
                      </a:r>
                      <a:r>
                        <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 </a:t>
                      </a:r>
                      <a:r>
                        <a:rPr kumimoji="0" lang="zh-TW" altLang="en-US"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生氣量表、華人健康量表</a:t>
                      </a:r>
                      <a:endParaRPr kumimoji="0" lang="en-US" altLang="zh-TW" sz="24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表格 8"/>
          <p:cNvGraphicFramePr>
            <a:graphicFrameLocks noGrp="1"/>
          </p:cNvGraphicFramePr>
          <p:nvPr/>
        </p:nvGraphicFramePr>
        <p:xfrm>
          <a:off x="575734" y="3609171"/>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接受減重手術之病人於</a:t>
                      </a:r>
                      <a:r>
                        <a:rPr lang="zh-TW" altLang="zh-TW" sz="3200" b="1" kern="1200" dirty="0" smtClean="0">
                          <a:solidFill>
                            <a:schemeClr val="bg2">
                              <a:lumMod val="90000"/>
                            </a:schemeClr>
                          </a:solidFill>
                          <a:latin typeface="+mn-lt"/>
                          <a:ea typeface="+mn-ea"/>
                          <a:cs typeface="+mn-cs"/>
                        </a:rPr>
                        <a:t>術前</a:t>
                      </a:r>
                      <a:r>
                        <a:rPr lang="zh-TW" altLang="zh-TW" sz="2800" b="1" kern="1200" dirty="0" smtClean="0">
                          <a:solidFill>
                            <a:schemeClr val="bg2">
                              <a:lumMod val="90000"/>
                            </a:schemeClr>
                          </a:solidFill>
                          <a:latin typeface="+mn-lt"/>
                          <a:ea typeface="+mn-ea"/>
                          <a:cs typeface="+mn-cs"/>
                        </a:rPr>
                        <a:t>進行心理衡鑑</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575734" y="4706451"/>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00B050"/>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00B050"/>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00B050"/>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tx1"/>
                          </a:solidFill>
                          <a:latin typeface="+mn-lt"/>
                          <a:ea typeface="+mn-ea"/>
                          <a:cs typeface="+mn-cs"/>
                        </a:rPr>
                        <a:t>接受減重手術之病人於</a:t>
                      </a:r>
                      <a:r>
                        <a:rPr lang="zh-TW" altLang="zh-TW" sz="3200" b="1" kern="1200" dirty="0" smtClean="0">
                          <a:solidFill>
                            <a:srgbClr val="FF00FF"/>
                          </a:solidFill>
                          <a:latin typeface="+mn-lt"/>
                          <a:ea typeface="+mn-ea"/>
                          <a:cs typeface="+mn-cs"/>
                        </a:rPr>
                        <a:t>術</a:t>
                      </a:r>
                      <a:r>
                        <a:rPr lang="zh-TW" altLang="en-US" sz="3200" b="1" kern="1200" dirty="0" smtClean="0">
                          <a:solidFill>
                            <a:srgbClr val="FF00FF"/>
                          </a:solidFill>
                          <a:latin typeface="+mn-lt"/>
                          <a:ea typeface="+mn-ea"/>
                          <a:cs typeface="+mn-cs"/>
                        </a:rPr>
                        <a:t>後</a:t>
                      </a:r>
                      <a:r>
                        <a:rPr lang="zh-TW" altLang="zh-TW" sz="2800" b="1" kern="1200" dirty="0" smtClean="0">
                          <a:solidFill>
                            <a:schemeClr val="tx1"/>
                          </a:solidFill>
                          <a:latin typeface="+mn-lt"/>
                          <a:ea typeface="+mn-ea"/>
                          <a:cs typeface="+mn-cs"/>
                        </a:rPr>
                        <a:t>進行心理衡鑑</a:t>
                      </a:r>
                      <a:endParaRPr kumimoji="0" lang="en-US" altLang="zh-TW" sz="2800" b="0" i="0" u="none" strike="noStrike" kern="1200" cap="none" spc="0" normalizeH="0" baseline="0" noProof="0" dirty="0" smtClean="0">
                        <a:ln>
                          <a:noFill/>
                        </a:ln>
                        <a:solidFill>
                          <a:schemeClr val="tx1"/>
                        </a:solidFill>
                        <a:effectLst/>
                        <a:uLnTx/>
                        <a:uFillTx/>
                        <a:latin typeface="+mn-lt"/>
                        <a:ea typeface="微軟正黑體" panose="020B0604030504040204" pitchFamily="34" charset="-120"/>
                        <a:cs typeface="+mn-cs"/>
                      </a:endParaRPr>
                    </a:p>
                  </a:txBody>
                  <a:tcPr>
                    <a:lnL w="12700" cap="flat" cmpd="sng" algn="ctr">
                      <a:solidFill>
                        <a:srgbClr val="00B0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6</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00B050"/>
          </a:solidFill>
          <a:ln>
            <a:solidFill>
              <a:srgbClr val="0070C0"/>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心理介入</a:t>
            </a:r>
            <a:r>
              <a:rPr lang="en-US" altLang="zh-TW" sz="6600" b="1" dirty="0" smtClean="0">
                <a:solidFill>
                  <a:schemeClr val="bg1"/>
                </a:solidFill>
              </a:rPr>
              <a:t>(I)</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extLst>
              <p:ext uri="{D42A27DB-BD31-4B8C-83A1-F6EECF244321}">
                <p14:modId xmlns:p14="http://schemas.microsoft.com/office/powerpoint/2010/main" val="282070035"/>
              </p:ext>
            </p:extLst>
          </p:nvPr>
        </p:nvGraphicFramePr>
        <p:xfrm>
          <a:off x="575734" y="181186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FF00FF"/>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tx1"/>
                          </a:solidFill>
                          <a:latin typeface="+mn-lt"/>
                          <a:ea typeface="+mn-ea"/>
                          <a:cs typeface="+mn-cs"/>
                        </a:rPr>
                        <a:t>在肥胖處置計畫中加入</a:t>
                      </a:r>
                      <a:r>
                        <a:rPr lang="zh-TW" altLang="zh-TW" sz="3200" b="1" kern="1200" dirty="0" smtClean="0">
                          <a:solidFill>
                            <a:srgbClr val="0070C0"/>
                          </a:solidFill>
                          <a:latin typeface="+mn-lt"/>
                          <a:ea typeface="+mn-ea"/>
                          <a:cs typeface="+mn-cs"/>
                        </a:rPr>
                        <a:t>動機晤談</a:t>
                      </a:r>
                      <a:r>
                        <a:rPr lang="zh-TW" altLang="zh-TW" sz="2800" b="1" kern="1200" dirty="0" smtClean="0">
                          <a:solidFill>
                            <a:schemeClr val="tx1"/>
                          </a:solidFill>
                          <a:latin typeface="+mn-lt"/>
                          <a:ea typeface="+mn-ea"/>
                          <a:cs typeface="+mn-cs"/>
                        </a:rPr>
                        <a:t>，以提升減</a:t>
                      </a:r>
                      <a:r>
                        <a:rPr lang="zh-TW" altLang="en-US" sz="2800" b="1" kern="1200" dirty="0" smtClean="0">
                          <a:solidFill>
                            <a:schemeClr val="tx1"/>
                          </a:solidFill>
                          <a:latin typeface="+mn-lt"/>
                          <a:ea typeface="+mn-ea"/>
                          <a:cs typeface="+mn-cs"/>
                        </a:rPr>
                        <a:t>肥</a:t>
                      </a:r>
                      <a:r>
                        <a:rPr lang="zh-TW" altLang="zh-TW" sz="2800" b="1" kern="1200" dirty="0" smtClean="0">
                          <a:solidFill>
                            <a:schemeClr val="tx1"/>
                          </a:solidFill>
                          <a:latin typeface="+mn-lt"/>
                          <a:ea typeface="+mn-ea"/>
                          <a:cs typeface="+mn-cs"/>
                        </a:rPr>
                        <a:t>成效。</a:t>
                      </a:r>
                      <a:endParaRPr kumimoji="0" lang="en-US" altLang="zh-TW" sz="2800" b="0" i="0" u="none" strike="noStrike" kern="1200" cap="none" spc="0" normalizeH="0" baseline="0" noProof="0" dirty="0" smtClean="0">
                        <a:ln>
                          <a:noFill/>
                        </a:ln>
                        <a:solidFill>
                          <a:schemeClr val="tx1"/>
                        </a:solidFill>
                        <a:effectLst/>
                        <a:uLnTx/>
                        <a:uFillTx/>
                        <a:latin typeface="+mn-lt"/>
                        <a:ea typeface="微軟正黑體" panose="020B0604030504040204" pitchFamily="34" charset="-120"/>
                        <a:cs typeface="+mn-cs"/>
                      </a:endParaRPr>
                    </a:p>
                  </a:txBody>
                  <a:tcPr>
                    <a:lnL w="12700" cap="flat" cmpd="sng" algn="ctr">
                      <a:solidFill>
                        <a:srgbClr val="FF00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010624441"/>
              </p:ext>
            </p:extLst>
          </p:nvPr>
        </p:nvGraphicFramePr>
        <p:xfrm>
          <a:off x="575734" y="275674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在肥胖處置計畫中加入行為治療元素，來提升減</a:t>
                      </a:r>
                      <a:r>
                        <a:rPr lang="zh-TW" altLang="en-US" sz="2800" b="1" kern="1200" dirty="0" smtClean="0">
                          <a:solidFill>
                            <a:schemeClr val="bg2">
                              <a:lumMod val="90000"/>
                            </a:schemeClr>
                          </a:solidFill>
                          <a:latin typeface="+mn-lt"/>
                          <a:ea typeface="+mn-ea"/>
                          <a:cs typeface="+mn-cs"/>
                        </a:rPr>
                        <a:t>肥</a:t>
                      </a:r>
                      <a:r>
                        <a:rPr lang="zh-TW" altLang="zh-TW" sz="2800" b="1" kern="1200" dirty="0" smtClean="0">
                          <a:solidFill>
                            <a:schemeClr val="bg2">
                              <a:lumMod val="90000"/>
                            </a:schemeClr>
                          </a:solidFill>
                          <a:latin typeface="+mn-lt"/>
                          <a:ea typeface="+mn-ea"/>
                          <a:cs typeface="+mn-cs"/>
                        </a:rPr>
                        <a:t>效果與體重維持程度。</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6" name="表格 15"/>
          <p:cNvGraphicFramePr>
            <a:graphicFrameLocks noGrp="1"/>
          </p:cNvGraphicFramePr>
          <p:nvPr/>
        </p:nvGraphicFramePr>
        <p:xfrm>
          <a:off x="575734" y="370162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對於減重手術後復胖的病人，可以提供心理治療以增進病人維持長期的行為改變及體重控制之能力。</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nvGraphicFramePr>
        <p:xfrm>
          <a:off x="575734" y="4646507"/>
          <a:ext cx="11175999" cy="137160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zh-TW" sz="2800" b="1" kern="1200" dirty="0" smtClean="0">
                          <a:solidFill>
                            <a:schemeClr val="bg2">
                              <a:lumMod val="90000"/>
                            </a:schemeClr>
                          </a:solidFill>
                          <a:latin typeface="+mn-lt"/>
                          <a:ea typeface="+mn-ea"/>
                          <a:cs typeface="+mn-cs"/>
                        </a:rPr>
                        <a:t>對於有飲食行為問題的病人，可以於治療計畫中合併使用生理回饋</a:t>
                      </a:r>
                      <a:r>
                        <a:rPr lang="en-US" altLang="zh-TW" sz="2800" b="1" kern="1200" dirty="0" smtClean="0">
                          <a:solidFill>
                            <a:schemeClr val="bg2">
                              <a:lumMod val="90000"/>
                            </a:schemeClr>
                          </a:solidFill>
                          <a:latin typeface="+mn-lt"/>
                          <a:ea typeface="+mn-ea"/>
                          <a:cs typeface="+mn-cs"/>
                        </a:rPr>
                        <a:t>/</a:t>
                      </a:r>
                      <a:r>
                        <a:rPr lang="zh-TW" altLang="zh-TW" sz="2800" b="1" kern="1200" dirty="0" smtClean="0">
                          <a:solidFill>
                            <a:schemeClr val="bg2">
                              <a:lumMod val="90000"/>
                            </a:schemeClr>
                          </a:solidFill>
                          <a:latin typeface="+mn-lt"/>
                          <a:ea typeface="+mn-ea"/>
                          <a:cs typeface="+mn-cs"/>
                        </a:rPr>
                        <a:t>神經回饋技術，以增進病人對於生理狀態與反應的覺察及調節能力。</a:t>
                      </a:r>
                      <a:endParaRPr lang="zh-TW" altLang="zh-TW" sz="2800" b="1" kern="1200" dirty="0">
                        <a:solidFill>
                          <a:schemeClr val="bg2">
                            <a:lumMod val="9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7</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00B050"/>
          </a:solidFill>
          <a:ln>
            <a:solidFill>
              <a:srgbClr val="0070C0"/>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心理介入</a:t>
            </a:r>
            <a:r>
              <a:rPr lang="en-US" altLang="zh-TW" sz="6600" b="1" dirty="0" smtClean="0">
                <a:solidFill>
                  <a:schemeClr val="bg1"/>
                </a:solidFill>
              </a:rPr>
              <a:t>(II)</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extLst>
              <p:ext uri="{D42A27DB-BD31-4B8C-83A1-F6EECF244321}">
                <p14:modId xmlns:p14="http://schemas.microsoft.com/office/powerpoint/2010/main" val="2907653452"/>
              </p:ext>
            </p:extLst>
          </p:nvPr>
        </p:nvGraphicFramePr>
        <p:xfrm>
          <a:off x="575734" y="181186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在肥胖處置計畫中加入</a:t>
                      </a:r>
                      <a:r>
                        <a:rPr lang="zh-TW" altLang="zh-TW" sz="3200" b="1" kern="1200" dirty="0" smtClean="0">
                          <a:solidFill>
                            <a:schemeClr val="bg2">
                              <a:lumMod val="90000"/>
                            </a:schemeClr>
                          </a:solidFill>
                          <a:latin typeface="+mn-lt"/>
                          <a:ea typeface="+mn-ea"/>
                          <a:cs typeface="+mn-cs"/>
                        </a:rPr>
                        <a:t>動機晤談</a:t>
                      </a:r>
                      <a:r>
                        <a:rPr lang="zh-TW" altLang="zh-TW" sz="2800" b="1" kern="1200" dirty="0" smtClean="0">
                          <a:solidFill>
                            <a:schemeClr val="bg2">
                              <a:lumMod val="90000"/>
                            </a:schemeClr>
                          </a:solidFill>
                          <a:latin typeface="+mn-lt"/>
                          <a:ea typeface="+mn-ea"/>
                          <a:cs typeface="+mn-cs"/>
                        </a:rPr>
                        <a:t>，以提升減</a:t>
                      </a:r>
                      <a:r>
                        <a:rPr lang="zh-TW" altLang="en-US" sz="2800" b="1" kern="1200" dirty="0" smtClean="0">
                          <a:solidFill>
                            <a:schemeClr val="bg2">
                              <a:lumMod val="90000"/>
                            </a:schemeClr>
                          </a:solidFill>
                          <a:latin typeface="+mn-lt"/>
                          <a:ea typeface="+mn-ea"/>
                          <a:cs typeface="+mn-cs"/>
                        </a:rPr>
                        <a:t>肥</a:t>
                      </a:r>
                      <a:r>
                        <a:rPr lang="zh-TW" altLang="zh-TW" sz="2800" b="1" kern="1200" dirty="0" smtClean="0">
                          <a:solidFill>
                            <a:schemeClr val="bg2">
                              <a:lumMod val="90000"/>
                            </a:schemeClr>
                          </a:solidFill>
                          <a:latin typeface="+mn-lt"/>
                          <a:ea typeface="+mn-ea"/>
                          <a:cs typeface="+mn-cs"/>
                        </a:rPr>
                        <a:t>成效。</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46178674"/>
              </p:ext>
            </p:extLst>
          </p:nvPr>
        </p:nvGraphicFramePr>
        <p:xfrm>
          <a:off x="575734" y="275674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FF00FF"/>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tx1"/>
                          </a:solidFill>
                          <a:latin typeface="+mn-lt"/>
                          <a:ea typeface="+mn-ea"/>
                          <a:cs typeface="+mn-cs"/>
                        </a:rPr>
                        <a:t>在肥胖處置計畫中加入</a:t>
                      </a:r>
                      <a:r>
                        <a:rPr lang="zh-TW" altLang="zh-TW" sz="3200" b="1" kern="1200" dirty="0" smtClean="0">
                          <a:solidFill>
                            <a:srgbClr val="0070C0"/>
                          </a:solidFill>
                          <a:latin typeface="+mn-lt"/>
                          <a:ea typeface="+mn-ea"/>
                          <a:cs typeface="+mn-cs"/>
                        </a:rPr>
                        <a:t>行為治療元素</a:t>
                      </a:r>
                      <a:r>
                        <a:rPr lang="zh-TW" altLang="zh-TW" sz="2800" b="1" kern="1200" dirty="0" smtClean="0">
                          <a:solidFill>
                            <a:schemeClr val="tx1"/>
                          </a:solidFill>
                          <a:latin typeface="+mn-lt"/>
                          <a:ea typeface="+mn-ea"/>
                          <a:cs typeface="+mn-cs"/>
                        </a:rPr>
                        <a:t>，來提升減</a:t>
                      </a:r>
                      <a:r>
                        <a:rPr lang="zh-TW" altLang="en-US" sz="2800" b="1" kern="1200" dirty="0" smtClean="0">
                          <a:solidFill>
                            <a:schemeClr val="tx1"/>
                          </a:solidFill>
                          <a:latin typeface="+mn-lt"/>
                          <a:ea typeface="+mn-ea"/>
                          <a:cs typeface="+mn-cs"/>
                        </a:rPr>
                        <a:t>肥</a:t>
                      </a:r>
                      <a:r>
                        <a:rPr lang="zh-TW" altLang="zh-TW" sz="2800" b="1" kern="1200" dirty="0" smtClean="0">
                          <a:solidFill>
                            <a:schemeClr val="tx1"/>
                          </a:solidFill>
                          <a:latin typeface="+mn-lt"/>
                          <a:ea typeface="+mn-ea"/>
                          <a:cs typeface="+mn-cs"/>
                        </a:rPr>
                        <a:t>效果與體重維持程度。</a:t>
                      </a:r>
                      <a:endParaRPr kumimoji="0" lang="en-US" altLang="zh-TW" sz="2800" b="0" i="0" u="none" strike="noStrike" kern="1200" cap="none" spc="0" normalizeH="0" baseline="0" noProof="0" dirty="0" smtClean="0">
                        <a:ln>
                          <a:noFill/>
                        </a:ln>
                        <a:solidFill>
                          <a:schemeClr val="tx1"/>
                        </a:solidFill>
                        <a:effectLst/>
                        <a:uLnTx/>
                        <a:uFillTx/>
                        <a:latin typeface="+mn-lt"/>
                        <a:ea typeface="微軟正黑體" panose="020B0604030504040204" pitchFamily="34" charset="-120"/>
                        <a:cs typeface="+mn-cs"/>
                      </a:endParaRPr>
                    </a:p>
                  </a:txBody>
                  <a:tcPr>
                    <a:lnL w="12700" cap="flat" cmpd="sng" algn="ctr">
                      <a:solidFill>
                        <a:srgbClr val="FF00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6" name="表格 15"/>
          <p:cNvGraphicFramePr>
            <a:graphicFrameLocks noGrp="1"/>
          </p:cNvGraphicFramePr>
          <p:nvPr/>
        </p:nvGraphicFramePr>
        <p:xfrm>
          <a:off x="575734" y="370162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對於減重手術後復胖的病人，可以提供心理治療以增進病人維持長期的行為改變及體重控制之能力。</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nvGraphicFramePr>
        <p:xfrm>
          <a:off x="575734" y="4646507"/>
          <a:ext cx="11175999" cy="137160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zh-TW" sz="2800" b="1" kern="1200" dirty="0" smtClean="0">
                          <a:solidFill>
                            <a:schemeClr val="bg2">
                              <a:lumMod val="90000"/>
                            </a:schemeClr>
                          </a:solidFill>
                          <a:latin typeface="+mn-lt"/>
                          <a:ea typeface="+mn-ea"/>
                          <a:cs typeface="+mn-cs"/>
                        </a:rPr>
                        <a:t>對於有飲食行為問題的病人，可以於治療計畫中合併使用生理回饋</a:t>
                      </a:r>
                      <a:r>
                        <a:rPr lang="en-US" altLang="zh-TW" sz="2800" b="1" kern="1200" dirty="0" smtClean="0">
                          <a:solidFill>
                            <a:schemeClr val="bg2">
                              <a:lumMod val="90000"/>
                            </a:schemeClr>
                          </a:solidFill>
                          <a:latin typeface="+mn-lt"/>
                          <a:ea typeface="+mn-ea"/>
                          <a:cs typeface="+mn-cs"/>
                        </a:rPr>
                        <a:t>/</a:t>
                      </a:r>
                      <a:r>
                        <a:rPr lang="zh-TW" altLang="zh-TW" sz="2800" b="1" kern="1200" dirty="0" smtClean="0">
                          <a:solidFill>
                            <a:schemeClr val="bg2">
                              <a:lumMod val="90000"/>
                            </a:schemeClr>
                          </a:solidFill>
                          <a:latin typeface="+mn-lt"/>
                          <a:ea typeface="+mn-ea"/>
                          <a:cs typeface="+mn-cs"/>
                        </a:rPr>
                        <a:t>神經回饋技術，以增進病人對於生理狀態與反應的覺察及調節能力。</a:t>
                      </a:r>
                      <a:endParaRPr lang="zh-TW" altLang="zh-TW" sz="2800" b="1" kern="1200" dirty="0">
                        <a:solidFill>
                          <a:schemeClr val="bg2">
                            <a:lumMod val="9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8</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EAA243-CFBD-44EA-9853-EF792312B9F5}"/>
              </a:ext>
            </a:extLst>
          </p:cNvPr>
          <p:cNvSpPr>
            <a:spLocks noGrp="1"/>
          </p:cNvSpPr>
          <p:nvPr>
            <p:ph type="title"/>
          </p:nvPr>
        </p:nvSpPr>
        <p:spPr>
          <a:xfrm>
            <a:off x="0" y="365125"/>
            <a:ext cx="5176434" cy="1153709"/>
          </a:xfrm>
          <a:solidFill>
            <a:srgbClr val="00B050"/>
          </a:solidFill>
          <a:ln>
            <a:solidFill>
              <a:srgbClr val="0070C0"/>
            </a:solidFill>
          </a:ln>
        </p:spPr>
        <p:txBody>
          <a:bodyPr>
            <a:normAutofit/>
          </a:bodyPr>
          <a:lstStyle/>
          <a:p>
            <a:r>
              <a:rPr lang="zh-TW" altLang="en-US" sz="6600" b="1" dirty="0">
                <a:solidFill>
                  <a:schemeClr val="bg1"/>
                </a:solidFill>
              </a:rPr>
              <a:t> </a:t>
            </a:r>
            <a:r>
              <a:rPr lang="zh-TW" altLang="en-US" sz="6600" b="1" dirty="0" smtClean="0">
                <a:solidFill>
                  <a:schemeClr val="bg1"/>
                </a:solidFill>
              </a:rPr>
              <a:t>心理介入</a:t>
            </a:r>
            <a:r>
              <a:rPr lang="en-US" altLang="zh-TW" sz="6600" b="1" dirty="0" smtClean="0">
                <a:solidFill>
                  <a:schemeClr val="bg1"/>
                </a:solidFill>
              </a:rPr>
              <a:t>(III)</a:t>
            </a:r>
            <a:endParaRPr lang="zh-TW" altLang="en-US" sz="6600" b="1" dirty="0">
              <a:solidFill>
                <a:schemeClr val="bg1"/>
              </a:solidFill>
            </a:endParaRPr>
          </a:p>
        </p:txBody>
      </p:sp>
      <p:sp>
        <p:nvSpPr>
          <p:cNvPr id="7" name="文字方塊 6">
            <a:extLst>
              <a:ext uri="{FF2B5EF4-FFF2-40B4-BE49-F238E27FC236}">
                <a16:creationId xmlns:a16="http://schemas.microsoft.com/office/drawing/2014/main" id="{DA7FB24F-A897-4C2B-98B0-F5F627237482}"/>
              </a:ext>
            </a:extLst>
          </p:cNvPr>
          <p:cNvSpPr txBox="1"/>
          <p:nvPr/>
        </p:nvSpPr>
        <p:spPr>
          <a:xfrm>
            <a:off x="0" y="6491854"/>
            <a:ext cx="92794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GRADE  </a:t>
            </a:r>
            <a:r>
              <a:rPr kumimoji="0" lang="zh-TW" altLang="en-US" sz="2000" b="0" i="0" u="none" strike="noStrike" kern="1200" cap="none" spc="0" normalizeH="0" baseline="0" noProof="0" dirty="0" smtClean="0">
                <a:ln>
                  <a:noFill/>
                </a:ln>
                <a:solidFill>
                  <a:srgbClr val="00B0F0"/>
                </a:solidFill>
                <a:effectLst/>
                <a:uLnTx/>
                <a:uFillTx/>
                <a:latin typeface="Arial" panose="020B0604020202020204"/>
                <a:ea typeface="微軟正黑體" panose="020B0604030504040204" pitchFamily="34" charset="-120"/>
                <a:cs typeface="+mn-cs"/>
              </a:rPr>
              <a:t>建議</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1</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強建議</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2</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弱建議；證據等級：</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A</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高</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B</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中</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C</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低</a:t>
            </a:r>
            <a:r>
              <a:rPr kumimoji="0" lang="en-US" altLang="zh-TW"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 D</a:t>
            </a:r>
            <a:r>
              <a:rPr kumimoji="0" lang="zh-TW" altLang="en-US" sz="2000" b="0" i="0" u="none" strike="noStrike" kern="1200" cap="none" spc="0" normalizeH="0" baseline="0" noProof="0" dirty="0">
                <a:ln>
                  <a:noFill/>
                </a:ln>
                <a:solidFill>
                  <a:srgbClr val="00B0F0"/>
                </a:solidFill>
                <a:effectLst/>
                <a:uLnTx/>
                <a:uFillTx/>
                <a:latin typeface="Arial" panose="020B0604020202020204"/>
                <a:ea typeface="微軟正黑體" panose="020B0604030504040204" pitchFamily="34" charset="-120"/>
                <a:cs typeface="+mn-cs"/>
              </a:rPr>
              <a:t>很低</a:t>
            </a:r>
          </a:p>
        </p:txBody>
      </p:sp>
      <p:graphicFrame>
        <p:nvGraphicFramePr>
          <p:cNvPr id="8" name="表格 7"/>
          <p:cNvGraphicFramePr>
            <a:graphicFrameLocks noGrp="1"/>
          </p:cNvGraphicFramePr>
          <p:nvPr>
            <p:extLst>
              <p:ext uri="{D42A27DB-BD31-4B8C-83A1-F6EECF244321}">
                <p14:modId xmlns:p14="http://schemas.microsoft.com/office/powerpoint/2010/main" val="3542191687"/>
              </p:ext>
            </p:extLst>
          </p:nvPr>
        </p:nvGraphicFramePr>
        <p:xfrm>
          <a:off x="575734" y="181186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1B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在肥胖處置計畫中加入</a:t>
                      </a:r>
                      <a:r>
                        <a:rPr lang="zh-TW" altLang="zh-TW" sz="3200" b="1" kern="1200" dirty="0" smtClean="0">
                          <a:solidFill>
                            <a:schemeClr val="bg2">
                              <a:lumMod val="90000"/>
                            </a:schemeClr>
                          </a:solidFill>
                          <a:latin typeface="+mn-lt"/>
                          <a:ea typeface="+mn-ea"/>
                          <a:cs typeface="+mn-cs"/>
                        </a:rPr>
                        <a:t>動機晤談</a:t>
                      </a:r>
                      <a:r>
                        <a:rPr lang="zh-TW" altLang="zh-TW" sz="2800" b="1" kern="1200" dirty="0" smtClean="0">
                          <a:solidFill>
                            <a:schemeClr val="bg2">
                              <a:lumMod val="90000"/>
                            </a:schemeClr>
                          </a:solidFill>
                          <a:latin typeface="+mn-lt"/>
                          <a:ea typeface="+mn-ea"/>
                          <a:cs typeface="+mn-cs"/>
                        </a:rPr>
                        <a:t>，以提升減</a:t>
                      </a:r>
                      <a:r>
                        <a:rPr lang="zh-TW" altLang="en-US" sz="2800" b="1" kern="1200" dirty="0" smtClean="0">
                          <a:solidFill>
                            <a:schemeClr val="bg2">
                              <a:lumMod val="90000"/>
                            </a:schemeClr>
                          </a:solidFill>
                          <a:latin typeface="+mn-lt"/>
                          <a:ea typeface="+mn-ea"/>
                          <a:cs typeface="+mn-cs"/>
                        </a:rPr>
                        <a:t>肥</a:t>
                      </a:r>
                      <a:r>
                        <a:rPr lang="zh-TW" altLang="zh-TW" sz="2800" b="1" kern="1200" dirty="0" smtClean="0">
                          <a:solidFill>
                            <a:schemeClr val="bg2">
                              <a:lumMod val="90000"/>
                            </a:schemeClr>
                          </a:solidFill>
                          <a:latin typeface="+mn-lt"/>
                          <a:ea typeface="+mn-ea"/>
                          <a:cs typeface="+mn-cs"/>
                        </a:rPr>
                        <a:t>成效。</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105766339"/>
              </p:ext>
            </p:extLst>
          </p:nvPr>
        </p:nvGraphicFramePr>
        <p:xfrm>
          <a:off x="575734" y="2756747"/>
          <a:ext cx="11175999" cy="94488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2B</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bg2">
                              <a:lumMod val="90000"/>
                            </a:schemeClr>
                          </a:solidFill>
                          <a:latin typeface="+mn-lt"/>
                          <a:ea typeface="+mn-ea"/>
                          <a:cs typeface="+mn-cs"/>
                        </a:rPr>
                        <a:t>在肥胖處置計畫中加入行為治療元素，來提升減</a:t>
                      </a:r>
                      <a:r>
                        <a:rPr lang="zh-TW" altLang="en-US" sz="2800" b="1" kern="1200" dirty="0" smtClean="0">
                          <a:solidFill>
                            <a:schemeClr val="bg2">
                              <a:lumMod val="90000"/>
                            </a:schemeClr>
                          </a:solidFill>
                          <a:latin typeface="+mn-lt"/>
                          <a:ea typeface="+mn-ea"/>
                          <a:cs typeface="+mn-cs"/>
                        </a:rPr>
                        <a:t>肥</a:t>
                      </a:r>
                      <a:r>
                        <a:rPr lang="zh-TW" altLang="zh-TW" sz="2800" b="1" kern="1200" dirty="0" smtClean="0">
                          <a:solidFill>
                            <a:schemeClr val="bg2">
                              <a:lumMod val="90000"/>
                            </a:schemeClr>
                          </a:solidFill>
                          <a:latin typeface="+mn-lt"/>
                          <a:ea typeface="+mn-ea"/>
                          <a:cs typeface="+mn-cs"/>
                        </a:rPr>
                        <a:t>效果與體重維持程度。</a:t>
                      </a:r>
                      <a:endParaRPr kumimoji="0" lang="en-US" altLang="zh-TW" sz="2800" b="0"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668132290"/>
              </p:ext>
            </p:extLst>
          </p:nvPr>
        </p:nvGraphicFramePr>
        <p:xfrm>
          <a:off x="575734" y="3701627"/>
          <a:ext cx="11175999" cy="969264"/>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GRADE 2C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rgbClr val="FF00FF"/>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rgbClr val="FF00FF"/>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zh-TW" altLang="zh-TW" sz="2800" b="1" kern="1200" dirty="0" smtClean="0">
                          <a:solidFill>
                            <a:schemeClr val="tx1"/>
                          </a:solidFill>
                          <a:latin typeface="+mn-lt"/>
                          <a:ea typeface="+mn-ea"/>
                          <a:cs typeface="+mn-cs"/>
                        </a:rPr>
                        <a:t>對於減重手術後復胖的病人，可以提供</a:t>
                      </a:r>
                      <a:r>
                        <a:rPr lang="zh-TW" altLang="zh-TW" sz="3200" b="1" kern="1200" dirty="0" smtClean="0">
                          <a:solidFill>
                            <a:srgbClr val="0070C0"/>
                          </a:solidFill>
                          <a:latin typeface="+mn-lt"/>
                          <a:ea typeface="+mn-ea"/>
                          <a:cs typeface="+mn-cs"/>
                        </a:rPr>
                        <a:t>心理治療</a:t>
                      </a:r>
                      <a:r>
                        <a:rPr lang="zh-TW" altLang="zh-TW" sz="2800" b="1" kern="1200" dirty="0" smtClean="0">
                          <a:solidFill>
                            <a:schemeClr val="tx1"/>
                          </a:solidFill>
                          <a:latin typeface="+mn-lt"/>
                          <a:ea typeface="+mn-ea"/>
                          <a:cs typeface="+mn-cs"/>
                        </a:rPr>
                        <a:t>以增進病人維持</a:t>
                      </a:r>
                      <a:r>
                        <a:rPr lang="zh-TW" altLang="zh-TW" sz="3200" b="1" kern="1200" dirty="0" smtClean="0">
                          <a:solidFill>
                            <a:srgbClr val="0070C0"/>
                          </a:solidFill>
                          <a:latin typeface="+mn-lt"/>
                          <a:ea typeface="+mn-ea"/>
                          <a:cs typeface="+mn-cs"/>
                        </a:rPr>
                        <a:t>長期</a:t>
                      </a:r>
                      <a:r>
                        <a:rPr lang="zh-TW" altLang="zh-TW" sz="2800" b="1" kern="1200" dirty="0" smtClean="0">
                          <a:solidFill>
                            <a:schemeClr val="tx1"/>
                          </a:solidFill>
                          <a:latin typeface="+mn-lt"/>
                          <a:ea typeface="+mn-ea"/>
                          <a:cs typeface="+mn-cs"/>
                        </a:rPr>
                        <a:t>的</a:t>
                      </a:r>
                      <a:r>
                        <a:rPr lang="zh-TW" altLang="zh-TW" sz="3200" b="1" kern="1200" dirty="0" smtClean="0">
                          <a:solidFill>
                            <a:srgbClr val="0070C0"/>
                          </a:solidFill>
                          <a:latin typeface="+mn-lt"/>
                          <a:ea typeface="+mn-ea"/>
                          <a:cs typeface="+mn-cs"/>
                        </a:rPr>
                        <a:t>行為改變及體重控制之能力</a:t>
                      </a:r>
                      <a:r>
                        <a:rPr lang="zh-TW" altLang="zh-TW" sz="2800" b="1" kern="1200" dirty="0" smtClean="0">
                          <a:solidFill>
                            <a:schemeClr val="tx1"/>
                          </a:solidFill>
                          <a:latin typeface="+mn-lt"/>
                          <a:ea typeface="+mn-ea"/>
                          <a:cs typeface="+mn-cs"/>
                        </a:rPr>
                        <a:t>。</a:t>
                      </a:r>
                      <a:endParaRPr kumimoji="0" lang="en-US" altLang="zh-TW" sz="2800" b="0" i="0" u="none" strike="noStrike" kern="1200" cap="none" spc="0" normalizeH="0" baseline="0" noProof="0" dirty="0" smtClean="0">
                        <a:ln>
                          <a:noFill/>
                        </a:ln>
                        <a:solidFill>
                          <a:schemeClr val="tx1"/>
                        </a:solidFill>
                        <a:effectLst/>
                        <a:uLnTx/>
                        <a:uFillTx/>
                        <a:latin typeface="+mn-lt"/>
                        <a:ea typeface="微軟正黑體" panose="020B0604030504040204" pitchFamily="34" charset="-120"/>
                        <a:cs typeface="+mn-cs"/>
                      </a:endParaRPr>
                    </a:p>
                  </a:txBody>
                  <a:tcPr>
                    <a:lnL w="12700" cap="flat" cmpd="sng" algn="ctr">
                      <a:solidFill>
                        <a:srgbClr val="FF00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格 16"/>
          <p:cNvGraphicFramePr>
            <a:graphicFrameLocks noGrp="1"/>
          </p:cNvGraphicFramePr>
          <p:nvPr/>
        </p:nvGraphicFramePr>
        <p:xfrm>
          <a:off x="575734" y="4646507"/>
          <a:ext cx="11175999" cy="1371600"/>
        </p:xfrm>
        <a:graphic>
          <a:graphicData uri="http://schemas.openxmlformats.org/drawingml/2006/table">
            <a:tbl>
              <a:tblPr firstRow="1" bandRow="1">
                <a:tableStyleId>{5C22544A-7EE6-4342-B048-85BDC9FD1C3A}</a:tableStyleId>
              </a:tblPr>
              <a:tblGrid>
                <a:gridCol w="2573866">
                  <a:extLst>
                    <a:ext uri="{9D8B030D-6E8A-4147-A177-3AD203B41FA5}">
                      <a16:colId xmlns:a16="http://schemas.microsoft.com/office/drawing/2014/main" val="20000"/>
                    </a:ext>
                  </a:extLst>
                </a:gridCol>
                <a:gridCol w="8602133">
                  <a:extLst>
                    <a:ext uri="{9D8B030D-6E8A-4147-A177-3AD203B41FA5}">
                      <a16:colId xmlns:a16="http://schemas.microsoft.com/office/drawing/2014/main" val="2000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GRADE 2D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smtClean="0">
                          <a:ln>
                            <a:noFill/>
                          </a:ln>
                          <a:solidFill>
                            <a:schemeClr val="bg2">
                              <a:lumMod val="90000"/>
                            </a:schemeClr>
                          </a:solidFill>
                          <a:effectLst/>
                          <a:uLnTx/>
                          <a:uFillTx/>
                          <a:latin typeface="+mn-lt"/>
                          <a:ea typeface="微軟正黑體" panose="020B0604030504040204" pitchFamily="34" charset="-120"/>
                          <a:cs typeface="+mn-cs"/>
                        </a:rPr>
                        <a:t>臨床建議內容</a:t>
                      </a:r>
                      <a:endParaRPr kumimoji="0" lang="zh-TW" altLang="en-US" sz="2800" b="1" i="0" u="none" strike="noStrike" kern="1200" cap="none" spc="0" normalizeH="0" baseline="0" noProof="0" dirty="0">
                        <a:ln>
                          <a:noFill/>
                        </a:ln>
                        <a:solidFill>
                          <a:schemeClr val="bg2">
                            <a:lumMod val="90000"/>
                          </a:schemeClr>
                        </a:solidFill>
                        <a:effectLst/>
                        <a:uLnTx/>
                        <a:uFillTx/>
                        <a:latin typeface="+mn-lt"/>
                        <a:ea typeface="微軟正黑體" panose="020B0604030504040204" pitchFamily="34" charset="-120"/>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TW" altLang="zh-TW" sz="2800" b="1" kern="1200" dirty="0" smtClean="0">
                          <a:solidFill>
                            <a:schemeClr val="bg2">
                              <a:lumMod val="90000"/>
                            </a:schemeClr>
                          </a:solidFill>
                          <a:latin typeface="+mn-lt"/>
                          <a:ea typeface="+mn-ea"/>
                          <a:cs typeface="+mn-cs"/>
                        </a:rPr>
                        <a:t>對於有飲食行為問題的病人，可以於治療計畫中合併使用生理回饋</a:t>
                      </a:r>
                      <a:r>
                        <a:rPr lang="en-US" altLang="zh-TW" sz="2800" b="1" kern="1200" dirty="0" smtClean="0">
                          <a:solidFill>
                            <a:schemeClr val="bg2">
                              <a:lumMod val="90000"/>
                            </a:schemeClr>
                          </a:solidFill>
                          <a:latin typeface="+mn-lt"/>
                          <a:ea typeface="+mn-ea"/>
                          <a:cs typeface="+mn-cs"/>
                        </a:rPr>
                        <a:t>/</a:t>
                      </a:r>
                      <a:r>
                        <a:rPr lang="zh-TW" altLang="zh-TW" sz="2800" b="1" kern="1200" dirty="0" smtClean="0">
                          <a:solidFill>
                            <a:schemeClr val="bg2">
                              <a:lumMod val="90000"/>
                            </a:schemeClr>
                          </a:solidFill>
                          <a:latin typeface="+mn-lt"/>
                          <a:ea typeface="+mn-ea"/>
                          <a:cs typeface="+mn-cs"/>
                        </a:rPr>
                        <a:t>神經回饋技術，以增進病人對於生理狀態與反應的覺察及調節能力。</a:t>
                      </a:r>
                      <a:endParaRPr lang="zh-TW" altLang="zh-TW" sz="2800" b="1" kern="1200" dirty="0">
                        <a:solidFill>
                          <a:schemeClr val="bg2">
                            <a:lumMod val="9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 name="投影片編號版面配置區 2"/>
          <p:cNvSpPr>
            <a:spLocks noGrp="1"/>
          </p:cNvSpPr>
          <p:nvPr>
            <p:ph type="sldNum" sz="quarter" idx="12"/>
          </p:nvPr>
        </p:nvSpPr>
        <p:spPr/>
        <p:txBody>
          <a:bodyPr/>
          <a:lstStyle/>
          <a:p>
            <a:pPr defTabSz="923836"/>
            <a:fld id="{BAE9ECDF-C667-459E-AEB5-FE3DA7973508}" type="slidenum">
              <a:rPr lang="zh-TW" altLang="en-US" smtClean="0">
                <a:solidFill>
                  <a:prstClr val="black">
                    <a:tint val="75000"/>
                  </a:prstClr>
                </a:solidFill>
              </a:rPr>
              <a:pPr defTabSz="923836"/>
              <a:t>9</a:t>
            </a:fld>
            <a:endParaRPr lang="zh-TW" altLang="en-US">
              <a:solidFill>
                <a:prstClr val="black">
                  <a:tint val="75000"/>
                </a:prstClr>
              </a:solidFill>
            </a:endParaRPr>
          </a:p>
        </p:txBody>
      </p:sp>
    </p:spTree>
    <p:extLst>
      <p:ext uri="{BB962C8B-B14F-4D97-AF65-F5344CB8AC3E}">
        <p14:creationId xmlns:p14="http://schemas.microsoft.com/office/powerpoint/2010/main" val="405712577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1361</TotalTime>
  <Words>3673</Words>
  <Application>Microsoft Office PowerPoint</Application>
  <PresentationFormat>寬螢幕</PresentationFormat>
  <Paragraphs>282</Paragraphs>
  <Slides>23</Slides>
  <Notes>23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23</vt:i4>
      </vt:variant>
    </vt:vector>
  </HeadingPairs>
  <TitlesOfParts>
    <vt:vector size="29" baseType="lpstr">
      <vt:lpstr>微軟正黑體</vt:lpstr>
      <vt:lpstr>新細明體</vt:lpstr>
      <vt:lpstr>Arial</vt:lpstr>
      <vt:lpstr>Calibri</vt:lpstr>
      <vt:lpstr>Wingdings</vt:lpstr>
      <vt:lpstr>Office 佈景主題</vt:lpstr>
      <vt:lpstr>PowerPoint 簡報</vt:lpstr>
      <vt:lpstr>心理行為之專業介入</vt:lpstr>
      <vt:lpstr> 心理衡鑑 (I)</vt:lpstr>
      <vt:lpstr> 心理衡鑑(II)</vt:lpstr>
      <vt:lpstr> 心理衡鑑(III)</vt:lpstr>
      <vt:lpstr> 心理衡鑑(IV)</vt:lpstr>
      <vt:lpstr> 心理介入(I)</vt:lpstr>
      <vt:lpstr> 心理介入(II)</vt:lpstr>
      <vt:lpstr> 心理介入(III)</vt:lpstr>
      <vt:lpstr> 心理介入(IV)</vt:lpstr>
      <vt:lpstr>PowerPoint 簡報</vt:lpstr>
      <vt:lpstr>什麼是壓力管理？</vt:lpstr>
      <vt:lpstr>減肥為什麼需要壓力管理？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Hungyu Chen</dc:creator>
  <cp:lastModifiedBy>yihru</cp:lastModifiedBy>
  <cp:revision>184</cp:revision>
  <dcterms:created xsi:type="dcterms:W3CDTF">2018-12-01T13:16:24Z</dcterms:created>
  <dcterms:modified xsi:type="dcterms:W3CDTF">2019-04-09T02:54:15Z</dcterms:modified>
</cp:coreProperties>
</file>