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2" r:id="rId1"/>
    <p:sldMasterId id="2147483824" r:id="rId2"/>
  </p:sldMasterIdLst>
  <p:notesMasterIdLst>
    <p:notesMasterId r:id="rId55"/>
  </p:notesMasterIdLst>
  <p:sldIdLst>
    <p:sldId id="358" r:id="rId3"/>
    <p:sldId id="367" r:id="rId4"/>
    <p:sldId id="369" r:id="rId5"/>
    <p:sldId id="370" r:id="rId6"/>
    <p:sldId id="371" r:id="rId7"/>
    <p:sldId id="372" r:id="rId8"/>
    <p:sldId id="671" r:id="rId9"/>
    <p:sldId id="651" r:id="rId10"/>
    <p:sldId id="399" r:id="rId11"/>
    <p:sldId id="391" r:id="rId12"/>
    <p:sldId id="390" r:id="rId13"/>
    <p:sldId id="392" r:id="rId14"/>
    <p:sldId id="393" r:id="rId15"/>
    <p:sldId id="394" r:id="rId16"/>
    <p:sldId id="373" r:id="rId17"/>
    <p:sldId id="401" r:id="rId18"/>
    <p:sldId id="405" r:id="rId19"/>
    <p:sldId id="304" r:id="rId20"/>
    <p:sldId id="673" r:id="rId21"/>
    <p:sldId id="675" r:id="rId22"/>
    <p:sldId id="676" r:id="rId23"/>
    <p:sldId id="677" r:id="rId24"/>
    <p:sldId id="678" r:id="rId25"/>
    <p:sldId id="679" r:id="rId26"/>
    <p:sldId id="680" r:id="rId27"/>
    <p:sldId id="681" r:id="rId28"/>
    <p:sldId id="682" r:id="rId29"/>
    <p:sldId id="683" r:id="rId30"/>
    <p:sldId id="684" r:id="rId31"/>
    <p:sldId id="685" r:id="rId32"/>
    <p:sldId id="686" r:id="rId33"/>
    <p:sldId id="687" r:id="rId34"/>
    <p:sldId id="688" r:id="rId35"/>
    <p:sldId id="689" r:id="rId36"/>
    <p:sldId id="690" r:id="rId37"/>
    <p:sldId id="691" r:id="rId38"/>
    <p:sldId id="692" r:id="rId39"/>
    <p:sldId id="693" r:id="rId40"/>
    <p:sldId id="694" r:id="rId41"/>
    <p:sldId id="695" r:id="rId42"/>
    <p:sldId id="696" r:id="rId43"/>
    <p:sldId id="697" r:id="rId44"/>
    <p:sldId id="698" r:id="rId45"/>
    <p:sldId id="699" r:id="rId46"/>
    <p:sldId id="700" r:id="rId47"/>
    <p:sldId id="701" r:id="rId48"/>
    <p:sldId id="702" r:id="rId49"/>
    <p:sldId id="703" r:id="rId50"/>
    <p:sldId id="704" r:id="rId51"/>
    <p:sldId id="705" r:id="rId52"/>
    <p:sldId id="706" r:id="rId53"/>
    <p:sldId id="707" r:id="rId54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FF0000"/>
    <a:srgbClr val="FFFF00"/>
    <a:srgbClr val="FFC000"/>
    <a:srgbClr val="7030A0"/>
    <a:srgbClr val="00B050"/>
    <a:srgbClr val="66FFFF"/>
    <a:srgbClr val="FF00FF"/>
    <a:srgbClr val="C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0148" autoAdjust="0"/>
  </p:normalViewPr>
  <p:slideViewPr>
    <p:cSldViewPr snapToGrid="0" snapToObjects="1">
      <p:cViewPr varScale="1">
        <p:scale>
          <a:sx n="77" d="100"/>
          <a:sy n="77" d="100"/>
        </p:scale>
        <p:origin x="907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/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rgbClr val="7030A0"/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rgbClr val="7030A0"/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/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7E7929-11B0-4887-87A7-E41CE24E66B1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210341-68DA-44D5-9496-5F07B26A3592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C116E30E-AEFD-495D-9697-8905F8E3749C}" type="parTrans" cxnId="{99D1C734-F4FF-455C-ADD6-650F1E7D0C8B}">
      <dgm:prSet/>
      <dgm:spPr/>
      <dgm:t>
        <a:bodyPr/>
        <a:lstStyle/>
        <a:p>
          <a:endParaRPr lang="zh-TW" altLang="en-US"/>
        </a:p>
      </dgm:t>
    </dgm:pt>
    <dgm:pt modelId="{9A55217D-1141-45F8-BD13-2146491A9E86}" type="sibTrans" cxnId="{99D1C734-F4FF-455C-ADD6-650F1E7D0C8B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D8B15AD5-4D3E-457F-93CD-9A119CD79B70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gm:t>
    </dgm:pt>
    <dgm:pt modelId="{BE66D5CD-428C-4DA8-9A08-8B4999A2ADFB}" type="parTrans" cxnId="{26281066-978F-4ED1-AA3E-FDE8B65CE0E0}">
      <dgm:prSet/>
      <dgm:spPr/>
      <dgm:t>
        <a:bodyPr/>
        <a:lstStyle/>
        <a:p>
          <a:endParaRPr lang="zh-TW" altLang="en-US"/>
        </a:p>
      </dgm:t>
    </dgm:pt>
    <dgm:pt modelId="{8E6D59A3-079B-4AC6-BF8C-F574812CECE1}" type="sibTrans" cxnId="{26281066-978F-4ED1-AA3E-FDE8B65CE0E0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06DB5A9-D5B2-4EED-837E-6DE4AA09505D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gm:t>
    </dgm:pt>
    <dgm:pt modelId="{C11B8BB3-2E54-4463-AA60-E381C960DC69}" type="parTrans" cxnId="{A76896A9-8471-4494-A761-18FA412E59BF}">
      <dgm:prSet/>
      <dgm:spPr/>
      <dgm:t>
        <a:bodyPr/>
        <a:lstStyle/>
        <a:p>
          <a:endParaRPr lang="zh-TW" altLang="en-US"/>
        </a:p>
      </dgm:t>
    </dgm:pt>
    <dgm:pt modelId="{D7C83A4B-88D6-4A9B-A202-CA389C401D28}" type="sibTrans" cxnId="{A76896A9-8471-4494-A761-18FA412E59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60AED5B0-08AD-4459-B293-2DBA2C42E73D}">
      <dgm:prSet phldrT="[文字]" custT="1"/>
      <dgm:spPr/>
      <dgm:t>
        <a:bodyPr/>
        <a:lstStyle/>
        <a:p>
          <a:pPr marL="0" lvl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gm:t>
    </dgm:pt>
    <dgm:pt modelId="{B2BB9F2C-0A08-4BB5-A60F-C6CDD6D6028A}" type="parTrans" cxnId="{ACF4ABC4-1796-4F26-9AFC-9B25399E3554}">
      <dgm:prSet/>
      <dgm:spPr/>
      <dgm:t>
        <a:bodyPr/>
        <a:lstStyle/>
        <a:p>
          <a:endParaRPr lang="zh-TW" altLang="en-US"/>
        </a:p>
      </dgm:t>
    </dgm:pt>
    <dgm:pt modelId="{05F8EF64-BB39-4D58-B982-A9EDD8847833}" type="sibTrans" cxnId="{ACF4ABC4-1796-4F26-9AFC-9B25399E3554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BA8003A3-21A2-4B43-89DF-E0CB6B4111B5}">
      <dgm:prSet phldrT="[文字]"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ts val="4500"/>
            </a:lnSpc>
          </a:pPr>
          <a:r>
            <a:rPr lang="zh-TW" altLang="en-US" sz="4400" dirty="0"/>
            <a:t>運動介入</a:t>
          </a:r>
        </a:p>
      </dgm:t>
    </dgm:pt>
    <dgm:pt modelId="{BEE17ECF-AFB5-424C-AE10-46C3F3EE28DA}" type="parTrans" cxnId="{7211016F-C944-42AD-A2EE-9EFF6BF796E9}">
      <dgm:prSet/>
      <dgm:spPr/>
      <dgm:t>
        <a:bodyPr/>
        <a:lstStyle/>
        <a:p>
          <a:endParaRPr lang="zh-TW" altLang="en-US"/>
        </a:p>
      </dgm:t>
    </dgm:pt>
    <dgm:pt modelId="{95B5F89A-D6B7-4783-90A1-D667B15AD736}" type="sibTrans" cxnId="{7211016F-C944-42AD-A2EE-9EFF6BF796E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1762B480-CEFC-491B-B8DD-E4A4EAD9135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gm:t>
    </dgm:pt>
    <dgm:pt modelId="{F9F9C523-1772-470C-B6A8-72AD52CFADB3}" type="parTrans" cxnId="{1615B04F-1D66-4521-BF04-7EA3E343A95E}">
      <dgm:prSet/>
      <dgm:spPr/>
      <dgm:t>
        <a:bodyPr/>
        <a:lstStyle/>
        <a:p>
          <a:endParaRPr lang="zh-TW" altLang="en-US"/>
        </a:p>
      </dgm:t>
    </dgm:pt>
    <dgm:pt modelId="{0B6A175E-466F-41AC-B44D-239E8B14E81A}" type="sibTrans" cxnId="{1615B04F-1D66-4521-BF04-7EA3E343A95E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F7C2D5CA-5A4A-4032-8F47-C5785CC5BF6F}" type="pres">
      <dgm:prSet presAssocID="{977E7929-11B0-4887-87A7-E41CE24E66B1}" presName="cycle" presStyleCnt="0">
        <dgm:presLayoutVars>
          <dgm:dir/>
          <dgm:resizeHandles val="exact"/>
        </dgm:presLayoutVars>
      </dgm:prSet>
      <dgm:spPr/>
    </dgm:pt>
    <dgm:pt modelId="{704EE668-68C7-4781-B34B-04DB75A2746D}" type="pres">
      <dgm:prSet presAssocID="{72210341-68DA-44D5-9496-5F07B26A3592}" presName="node" presStyleLbl="node1" presStyleIdx="0" presStyleCnt="6" custScaleX="129214" custScaleY="127248" custRadScaleRad="100051">
        <dgm:presLayoutVars>
          <dgm:bulletEnabled val="1"/>
        </dgm:presLayoutVars>
      </dgm:prSet>
      <dgm:spPr/>
    </dgm:pt>
    <dgm:pt modelId="{5E01BE70-BB4F-47AF-8C9B-3BB7AE79ACAF}" type="pres">
      <dgm:prSet presAssocID="{9A55217D-1141-45F8-BD13-2146491A9E86}" presName="sibTrans" presStyleLbl="sibTrans2D1" presStyleIdx="0" presStyleCnt="6" custLinFactX="-1151449" custLinFactY="-6657" custLinFactNeighborX="-1200000" custLinFactNeighborY="-100000"/>
      <dgm:spPr/>
    </dgm:pt>
    <dgm:pt modelId="{F93365E9-1702-4C0A-A67F-9B3DCCE1F768}" type="pres">
      <dgm:prSet presAssocID="{9A55217D-1141-45F8-BD13-2146491A9E86}" presName="connectorText" presStyleLbl="sibTrans2D1" presStyleIdx="0" presStyleCnt="6"/>
      <dgm:spPr/>
    </dgm:pt>
    <dgm:pt modelId="{CB12A155-636A-4EB5-BDFD-5347E220C5C0}" type="pres">
      <dgm:prSet presAssocID="{D8B15AD5-4D3E-457F-93CD-9A119CD79B70}" presName="node" presStyleLbl="node1" presStyleIdx="1" presStyleCnt="6" custScaleX="129214" custScaleY="127248" custRadScaleRad="100016" custRadScaleInc="-78">
        <dgm:presLayoutVars>
          <dgm:bulletEnabled val="1"/>
        </dgm:presLayoutVars>
      </dgm:prSet>
      <dgm:spPr/>
    </dgm:pt>
    <dgm:pt modelId="{44F09970-F3C6-41F7-8C07-1F7943A0E8AA}" type="pres">
      <dgm:prSet presAssocID="{8E6D59A3-079B-4AC6-BF8C-F574812CECE1}" presName="sibTrans" presStyleLbl="sibTrans2D1" presStyleIdx="1" presStyleCnt="6" custLinFactX="-1492538" custLinFactY="-170418" custLinFactNeighborX="-1500000" custLinFactNeighborY="-200000"/>
      <dgm:spPr/>
    </dgm:pt>
    <dgm:pt modelId="{7AEF0EE4-42BF-47E4-B2C2-80436C3737A1}" type="pres">
      <dgm:prSet presAssocID="{8E6D59A3-079B-4AC6-BF8C-F574812CECE1}" presName="connectorText" presStyleLbl="sibTrans2D1" presStyleIdx="1" presStyleCnt="6"/>
      <dgm:spPr/>
    </dgm:pt>
    <dgm:pt modelId="{72507275-7291-4274-80D1-25FCE9482B30}" type="pres">
      <dgm:prSet presAssocID="{B06DB5A9-D5B2-4EED-837E-6DE4AA09505D}" presName="node" presStyleLbl="node1" presStyleIdx="2" presStyleCnt="6" custScaleX="129214" custScaleY="127248" custRadScaleRad="99958" custRadScaleInc="-48">
        <dgm:presLayoutVars>
          <dgm:bulletEnabled val="1"/>
        </dgm:presLayoutVars>
      </dgm:prSet>
      <dgm:spPr/>
    </dgm:pt>
    <dgm:pt modelId="{7C7A6105-CF9B-48EC-A6F3-B91A8597A115}" type="pres">
      <dgm:prSet presAssocID="{D7C83A4B-88D6-4A9B-A202-CA389C401D28}" presName="sibTrans" presStyleLbl="sibTrans2D1" presStyleIdx="2" presStyleCnt="6" custLinFactX="-1370968" custLinFactY="-300000" custLinFactNeighborX="-1400000" custLinFactNeighborY="-340881"/>
      <dgm:spPr/>
    </dgm:pt>
    <dgm:pt modelId="{2312ED9C-424A-4698-8BB8-7C8A97D9CC70}" type="pres">
      <dgm:prSet presAssocID="{D7C83A4B-88D6-4A9B-A202-CA389C401D28}" presName="connectorText" presStyleLbl="sibTrans2D1" presStyleIdx="2" presStyleCnt="6"/>
      <dgm:spPr/>
    </dgm:pt>
    <dgm:pt modelId="{FED56721-9096-4740-AAFB-C2DCC8813F51}" type="pres">
      <dgm:prSet presAssocID="{60AED5B0-08AD-4459-B293-2DBA2C42E73D}" presName="node" presStyleLbl="node1" presStyleIdx="3" presStyleCnt="6" custScaleX="129214" custScaleY="127248" custRadScaleRad="99958" custRadScaleInc="48">
        <dgm:presLayoutVars>
          <dgm:bulletEnabled val="1"/>
        </dgm:presLayoutVars>
      </dgm:prSet>
      <dgm:spPr/>
    </dgm:pt>
    <dgm:pt modelId="{2DF52CF3-AB29-4246-BD8F-69B9CD1E809C}" type="pres">
      <dgm:prSet presAssocID="{05F8EF64-BB39-4D58-B982-A9EDD8847833}" presName="sibTrans" presStyleLbl="sibTrans2D1" presStyleIdx="3" presStyleCnt="6" custLinFactX="-739730" custLinFactY="-200000" custLinFactNeighborX="-800000" custLinFactNeighborY="-256072"/>
      <dgm:spPr/>
    </dgm:pt>
    <dgm:pt modelId="{5873FA52-BCFE-4BE2-B18D-6ECEFCBB98B8}" type="pres">
      <dgm:prSet presAssocID="{05F8EF64-BB39-4D58-B982-A9EDD8847833}" presName="connectorText" presStyleLbl="sibTrans2D1" presStyleIdx="3" presStyleCnt="6"/>
      <dgm:spPr/>
    </dgm:pt>
    <dgm:pt modelId="{3DE64B6A-82AF-474F-92C8-4EC32C08E04F}" type="pres">
      <dgm:prSet presAssocID="{BA8003A3-21A2-4B43-89DF-E0CB6B4111B5}" presName="node" presStyleLbl="node1" presStyleIdx="4" presStyleCnt="6" custScaleX="129214" custScaleY="127248" custRadScaleRad="100016" custRadScaleInc="78">
        <dgm:presLayoutVars>
          <dgm:bulletEnabled val="1"/>
        </dgm:presLayoutVars>
      </dgm:prSet>
      <dgm:spPr/>
    </dgm:pt>
    <dgm:pt modelId="{6904D438-5A4D-4A0F-AAF4-7F09D6598269}" type="pres">
      <dgm:prSet presAssocID="{95B5F89A-D6B7-4783-90A1-D667B15AD736}" presName="sibTrans" presStyleLbl="sibTrans2D1" presStyleIdx="4" presStyleCnt="6" custLinFactX="-400000" custLinFactY="-100000" custLinFactNeighborX="-451385" custLinFactNeighborY="-105787"/>
      <dgm:spPr/>
    </dgm:pt>
    <dgm:pt modelId="{94E979EC-13B1-4615-ABFB-2E3EDB4DBF70}" type="pres">
      <dgm:prSet presAssocID="{95B5F89A-D6B7-4783-90A1-D667B15AD736}" presName="connectorText" presStyleLbl="sibTrans2D1" presStyleIdx="4" presStyleCnt="6"/>
      <dgm:spPr/>
    </dgm:pt>
    <dgm:pt modelId="{927E3077-3E29-4C9D-8256-2EECBC035657}" type="pres">
      <dgm:prSet presAssocID="{1762B480-CEFC-491B-B8DD-E4A4EAD9135D}" presName="node" presStyleLbl="node1" presStyleIdx="5" presStyleCnt="6" custScaleX="126574" custScaleY="128475">
        <dgm:presLayoutVars>
          <dgm:bulletEnabled val="1"/>
        </dgm:presLayoutVars>
      </dgm:prSet>
      <dgm:spPr/>
    </dgm:pt>
    <dgm:pt modelId="{7EAD384E-AAF1-404A-8067-92E62764D7D7}" type="pres">
      <dgm:prSet presAssocID="{0B6A175E-466F-41AC-B44D-239E8B14E81A}" presName="sibTrans" presStyleLbl="sibTrans2D1" presStyleIdx="5" presStyleCnt="6" custLinFactX="-700000" custLinFactY="-32211" custLinFactNeighborX="-709058" custLinFactNeighborY="-100000"/>
      <dgm:spPr/>
    </dgm:pt>
    <dgm:pt modelId="{06D93829-EDD8-474C-9CAB-408F3EC9479B}" type="pres">
      <dgm:prSet presAssocID="{0B6A175E-466F-41AC-B44D-239E8B14E81A}" presName="connectorText" presStyleLbl="sibTrans2D1" presStyleIdx="5" presStyleCnt="6"/>
      <dgm:spPr/>
    </dgm:pt>
  </dgm:ptLst>
  <dgm:cxnLst>
    <dgm:cxn modelId="{FF23461A-691C-4969-BDE9-C863F08DA8C5}" type="presOf" srcId="{B06DB5A9-D5B2-4EED-837E-6DE4AA09505D}" destId="{72507275-7291-4274-80D1-25FCE9482B30}" srcOrd="0" destOrd="0" presId="urn:microsoft.com/office/officeart/2005/8/layout/cycle2"/>
    <dgm:cxn modelId="{7A483021-CF96-492D-BC67-F901EB40F1E2}" type="presOf" srcId="{95B5F89A-D6B7-4783-90A1-D667B15AD736}" destId="{6904D438-5A4D-4A0F-AAF4-7F09D6598269}" srcOrd="0" destOrd="0" presId="urn:microsoft.com/office/officeart/2005/8/layout/cycle2"/>
    <dgm:cxn modelId="{05A94123-CD22-407D-B200-3D1EAA4BA534}" type="presOf" srcId="{05F8EF64-BB39-4D58-B982-A9EDD8847833}" destId="{2DF52CF3-AB29-4246-BD8F-69B9CD1E809C}" srcOrd="0" destOrd="0" presId="urn:microsoft.com/office/officeart/2005/8/layout/cycle2"/>
    <dgm:cxn modelId="{99D1C734-F4FF-455C-ADD6-650F1E7D0C8B}" srcId="{977E7929-11B0-4887-87A7-E41CE24E66B1}" destId="{72210341-68DA-44D5-9496-5F07B26A3592}" srcOrd="0" destOrd="0" parTransId="{C116E30E-AEFD-495D-9697-8905F8E3749C}" sibTransId="{9A55217D-1141-45F8-BD13-2146491A9E86}"/>
    <dgm:cxn modelId="{98A41235-B046-420F-BDBD-A3CC2B0200FD}" type="presOf" srcId="{D8B15AD5-4D3E-457F-93CD-9A119CD79B70}" destId="{CB12A155-636A-4EB5-BDFD-5347E220C5C0}" srcOrd="0" destOrd="0" presId="urn:microsoft.com/office/officeart/2005/8/layout/cycle2"/>
    <dgm:cxn modelId="{649D5D3D-9DA9-4E5F-BCE8-9A8DC0EB371B}" type="presOf" srcId="{1762B480-CEFC-491B-B8DD-E4A4EAD9135D}" destId="{927E3077-3E29-4C9D-8256-2EECBC035657}" srcOrd="0" destOrd="0" presId="urn:microsoft.com/office/officeart/2005/8/layout/cycle2"/>
    <dgm:cxn modelId="{3B829663-765D-486F-94DD-628E016BB25B}" type="presOf" srcId="{0B6A175E-466F-41AC-B44D-239E8B14E81A}" destId="{06D93829-EDD8-474C-9CAB-408F3EC9479B}" srcOrd="1" destOrd="0" presId="urn:microsoft.com/office/officeart/2005/8/layout/cycle2"/>
    <dgm:cxn modelId="{26281066-978F-4ED1-AA3E-FDE8B65CE0E0}" srcId="{977E7929-11B0-4887-87A7-E41CE24E66B1}" destId="{D8B15AD5-4D3E-457F-93CD-9A119CD79B70}" srcOrd="1" destOrd="0" parTransId="{BE66D5CD-428C-4DA8-9A08-8B4999A2ADFB}" sibTransId="{8E6D59A3-079B-4AC6-BF8C-F574812CECE1}"/>
    <dgm:cxn modelId="{7211016F-C944-42AD-A2EE-9EFF6BF796E9}" srcId="{977E7929-11B0-4887-87A7-E41CE24E66B1}" destId="{BA8003A3-21A2-4B43-89DF-E0CB6B4111B5}" srcOrd="4" destOrd="0" parTransId="{BEE17ECF-AFB5-424C-AE10-46C3F3EE28DA}" sibTransId="{95B5F89A-D6B7-4783-90A1-D667B15AD736}"/>
    <dgm:cxn modelId="{1615B04F-1D66-4521-BF04-7EA3E343A95E}" srcId="{977E7929-11B0-4887-87A7-E41CE24E66B1}" destId="{1762B480-CEFC-491B-B8DD-E4A4EAD9135D}" srcOrd="5" destOrd="0" parTransId="{F9F9C523-1772-470C-B6A8-72AD52CFADB3}" sibTransId="{0B6A175E-466F-41AC-B44D-239E8B14E81A}"/>
    <dgm:cxn modelId="{88A10D71-BBBE-4986-8CF9-ECCDEE1D0AB2}" type="presOf" srcId="{05F8EF64-BB39-4D58-B982-A9EDD8847833}" destId="{5873FA52-BCFE-4BE2-B18D-6ECEFCBB98B8}" srcOrd="1" destOrd="0" presId="urn:microsoft.com/office/officeart/2005/8/layout/cycle2"/>
    <dgm:cxn modelId="{F921E273-472C-40C1-B712-A2D201B6AC99}" type="presOf" srcId="{60AED5B0-08AD-4459-B293-2DBA2C42E73D}" destId="{FED56721-9096-4740-AAFB-C2DCC8813F51}" srcOrd="0" destOrd="0" presId="urn:microsoft.com/office/officeart/2005/8/layout/cycle2"/>
    <dgm:cxn modelId="{39788D78-6711-4CC8-B5F8-B73B49914262}" type="presOf" srcId="{95B5F89A-D6B7-4783-90A1-D667B15AD736}" destId="{94E979EC-13B1-4615-ABFB-2E3EDB4DBF70}" srcOrd="1" destOrd="0" presId="urn:microsoft.com/office/officeart/2005/8/layout/cycle2"/>
    <dgm:cxn modelId="{23A41281-63A3-48E9-B19E-12D01761231B}" type="presOf" srcId="{BA8003A3-21A2-4B43-89DF-E0CB6B4111B5}" destId="{3DE64B6A-82AF-474F-92C8-4EC32C08E04F}" srcOrd="0" destOrd="0" presId="urn:microsoft.com/office/officeart/2005/8/layout/cycle2"/>
    <dgm:cxn modelId="{9A55EB96-9B3D-40BB-96CA-C19FCF843D41}" type="presOf" srcId="{977E7929-11B0-4887-87A7-E41CE24E66B1}" destId="{F7C2D5CA-5A4A-4032-8F47-C5785CC5BF6F}" srcOrd="0" destOrd="0" presId="urn:microsoft.com/office/officeart/2005/8/layout/cycle2"/>
    <dgm:cxn modelId="{9D3BD6A0-F0AC-4580-B1DA-DB87489FA83C}" type="presOf" srcId="{72210341-68DA-44D5-9496-5F07B26A3592}" destId="{704EE668-68C7-4781-B34B-04DB75A2746D}" srcOrd="0" destOrd="0" presId="urn:microsoft.com/office/officeart/2005/8/layout/cycle2"/>
    <dgm:cxn modelId="{89EA46A5-BD1F-4508-A80E-3F861F8EA37B}" type="presOf" srcId="{9A55217D-1141-45F8-BD13-2146491A9E86}" destId="{F93365E9-1702-4C0A-A67F-9B3DCCE1F768}" srcOrd="1" destOrd="0" presId="urn:microsoft.com/office/officeart/2005/8/layout/cycle2"/>
    <dgm:cxn modelId="{2CBC4BA9-7C66-42D2-808F-06A4A9306CDB}" type="presOf" srcId="{0B6A175E-466F-41AC-B44D-239E8B14E81A}" destId="{7EAD384E-AAF1-404A-8067-92E62764D7D7}" srcOrd="0" destOrd="0" presId="urn:microsoft.com/office/officeart/2005/8/layout/cycle2"/>
    <dgm:cxn modelId="{A76896A9-8471-4494-A761-18FA412E59BF}" srcId="{977E7929-11B0-4887-87A7-E41CE24E66B1}" destId="{B06DB5A9-D5B2-4EED-837E-6DE4AA09505D}" srcOrd="2" destOrd="0" parTransId="{C11B8BB3-2E54-4463-AA60-E381C960DC69}" sibTransId="{D7C83A4B-88D6-4A9B-A202-CA389C401D28}"/>
    <dgm:cxn modelId="{FD51FFBD-CE93-4633-AC46-B9BCDCBF6B9F}" type="presOf" srcId="{8E6D59A3-079B-4AC6-BF8C-F574812CECE1}" destId="{44F09970-F3C6-41F7-8C07-1F7943A0E8AA}" srcOrd="0" destOrd="0" presId="urn:microsoft.com/office/officeart/2005/8/layout/cycle2"/>
    <dgm:cxn modelId="{B0CC58BE-E548-4BC4-B743-32340EA69C0D}" type="presOf" srcId="{D7C83A4B-88D6-4A9B-A202-CA389C401D28}" destId="{2312ED9C-424A-4698-8BB8-7C8A97D9CC70}" srcOrd="1" destOrd="0" presId="urn:microsoft.com/office/officeart/2005/8/layout/cycle2"/>
    <dgm:cxn modelId="{ACF4ABC4-1796-4F26-9AFC-9B25399E3554}" srcId="{977E7929-11B0-4887-87A7-E41CE24E66B1}" destId="{60AED5B0-08AD-4459-B293-2DBA2C42E73D}" srcOrd="3" destOrd="0" parTransId="{B2BB9F2C-0A08-4BB5-A60F-C6CDD6D6028A}" sibTransId="{05F8EF64-BB39-4D58-B982-A9EDD8847833}"/>
    <dgm:cxn modelId="{01E437EA-C2DD-4E0B-A02B-0AE17E76EC52}" type="presOf" srcId="{D7C83A4B-88D6-4A9B-A202-CA389C401D28}" destId="{7C7A6105-CF9B-48EC-A6F3-B91A8597A115}" srcOrd="0" destOrd="0" presId="urn:microsoft.com/office/officeart/2005/8/layout/cycle2"/>
    <dgm:cxn modelId="{49B704F7-8781-4ADC-8611-46626693EBED}" type="presOf" srcId="{8E6D59A3-079B-4AC6-BF8C-F574812CECE1}" destId="{7AEF0EE4-42BF-47E4-B2C2-80436C3737A1}" srcOrd="1" destOrd="0" presId="urn:microsoft.com/office/officeart/2005/8/layout/cycle2"/>
    <dgm:cxn modelId="{C8D6AFF8-69A5-48FD-B76D-5A00EF52E654}" type="presOf" srcId="{9A55217D-1141-45F8-BD13-2146491A9E86}" destId="{5E01BE70-BB4F-47AF-8C9B-3BB7AE79ACAF}" srcOrd="0" destOrd="0" presId="urn:microsoft.com/office/officeart/2005/8/layout/cycle2"/>
    <dgm:cxn modelId="{F02E641C-2014-457A-9A7F-E0B03DB79DAB}" type="presParOf" srcId="{F7C2D5CA-5A4A-4032-8F47-C5785CC5BF6F}" destId="{704EE668-68C7-4781-B34B-04DB75A2746D}" srcOrd="0" destOrd="0" presId="urn:microsoft.com/office/officeart/2005/8/layout/cycle2"/>
    <dgm:cxn modelId="{252F8243-A90F-452D-9B56-BB2684CEAF1F}" type="presParOf" srcId="{F7C2D5CA-5A4A-4032-8F47-C5785CC5BF6F}" destId="{5E01BE70-BB4F-47AF-8C9B-3BB7AE79ACAF}" srcOrd="1" destOrd="0" presId="urn:microsoft.com/office/officeart/2005/8/layout/cycle2"/>
    <dgm:cxn modelId="{00EBDBF2-0C8A-4D7A-AE6E-EE7B8B2DAFB9}" type="presParOf" srcId="{5E01BE70-BB4F-47AF-8C9B-3BB7AE79ACAF}" destId="{F93365E9-1702-4C0A-A67F-9B3DCCE1F768}" srcOrd="0" destOrd="0" presId="urn:microsoft.com/office/officeart/2005/8/layout/cycle2"/>
    <dgm:cxn modelId="{E484DED5-601F-4B5A-9DE7-8C179E31597F}" type="presParOf" srcId="{F7C2D5CA-5A4A-4032-8F47-C5785CC5BF6F}" destId="{CB12A155-636A-4EB5-BDFD-5347E220C5C0}" srcOrd="2" destOrd="0" presId="urn:microsoft.com/office/officeart/2005/8/layout/cycle2"/>
    <dgm:cxn modelId="{92D274A1-50C4-42E0-AAD3-F56A0C4ABA78}" type="presParOf" srcId="{F7C2D5CA-5A4A-4032-8F47-C5785CC5BF6F}" destId="{44F09970-F3C6-41F7-8C07-1F7943A0E8AA}" srcOrd="3" destOrd="0" presId="urn:microsoft.com/office/officeart/2005/8/layout/cycle2"/>
    <dgm:cxn modelId="{0A1FEE65-7DD9-440F-A395-52A89288DEC7}" type="presParOf" srcId="{44F09970-F3C6-41F7-8C07-1F7943A0E8AA}" destId="{7AEF0EE4-42BF-47E4-B2C2-80436C3737A1}" srcOrd="0" destOrd="0" presId="urn:microsoft.com/office/officeart/2005/8/layout/cycle2"/>
    <dgm:cxn modelId="{08D86025-6247-4A5B-88C0-8E8FBCDEF1EC}" type="presParOf" srcId="{F7C2D5CA-5A4A-4032-8F47-C5785CC5BF6F}" destId="{72507275-7291-4274-80D1-25FCE9482B30}" srcOrd="4" destOrd="0" presId="urn:microsoft.com/office/officeart/2005/8/layout/cycle2"/>
    <dgm:cxn modelId="{AB7AD515-3346-41A9-BAFD-6B3CD6835705}" type="presParOf" srcId="{F7C2D5CA-5A4A-4032-8F47-C5785CC5BF6F}" destId="{7C7A6105-CF9B-48EC-A6F3-B91A8597A115}" srcOrd="5" destOrd="0" presId="urn:microsoft.com/office/officeart/2005/8/layout/cycle2"/>
    <dgm:cxn modelId="{5A075D87-AA65-4406-8792-88B99B0B55A2}" type="presParOf" srcId="{7C7A6105-CF9B-48EC-A6F3-B91A8597A115}" destId="{2312ED9C-424A-4698-8BB8-7C8A97D9CC70}" srcOrd="0" destOrd="0" presId="urn:microsoft.com/office/officeart/2005/8/layout/cycle2"/>
    <dgm:cxn modelId="{7DF88088-AA45-41C6-99CF-02468708CD2D}" type="presParOf" srcId="{F7C2D5CA-5A4A-4032-8F47-C5785CC5BF6F}" destId="{FED56721-9096-4740-AAFB-C2DCC8813F51}" srcOrd="6" destOrd="0" presId="urn:microsoft.com/office/officeart/2005/8/layout/cycle2"/>
    <dgm:cxn modelId="{5F31792F-3D64-40DC-92B1-7662579B6D7E}" type="presParOf" srcId="{F7C2D5CA-5A4A-4032-8F47-C5785CC5BF6F}" destId="{2DF52CF3-AB29-4246-BD8F-69B9CD1E809C}" srcOrd="7" destOrd="0" presId="urn:microsoft.com/office/officeart/2005/8/layout/cycle2"/>
    <dgm:cxn modelId="{17E97066-90CD-4ABA-A364-234EFC31C10A}" type="presParOf" srcId="{2DF52CF3-AB29-4246-BD8F-69B9CD1E809C}" destId="{5873FA52-BCFE-4BE2-B18D-6ECEFCBB98B8}" srcOrd="0" destOrd="0" presId="urn:microsoft.com/office/officeart/2005/8/layout/cycle2"/>
    <dgm:cxn modelId="{FA6A5D22-AB53-44C9-B2F8-E1C9F20D308E}" type="presParOf" srcId="{F7C2D5CA-5A4A-4032-8F47-C5785CC5BF6F}" destId="{3DE64B6A-82AF-474F-92C8-4EC32C08E04F}" srcOrd="8" destOrd="0" presId="urn:microsoft.com/office/officeart/2005/8/layout/cycle2"/>
    <dgm:cxn modelId="{66B85FA5-6190-4A44-961E-9F3DC389E8C9}" type="presParOf" srcId="{F7C2D5CA-5A4A-4032-8F47-C5785CC5BF6F}" destId="{6904D438-5A4D-4A0F-AAF4-7F09D6598269}" srcOrd="9" destOrd="0" presId="urn:microsoft.com/office/officeart/2005/8/layout/cycle2"/>
    <dgm:cxn modelId="{BEF98C43-2488-4A0F-8620-7747108573B5}" type="presParOf" srcId="{6904D438-5A4D-4A0F-AAF4-7F09D6598269}" destId="{94E979EC-13B1-4615-ABFB-2E3EDB4DBF70}" srcOrd="0" destOrd="0" presId="urn:microsoft.com/office/officeart/2005/8/layout/cycle2"/>
    <dgm:cxn modelId="{EEE6827B-143A-4548-BD69-46B66A70EB86}" type="presParOf" srcId="{F7C2D5CA-5A4A-4032-8F47-C5785CC5BF6F}" destId="{927E3077-3E29-4C9D-8256-2EECBC035657}" srcOrd="10" destOrd="0" presId="urn:microsoft.com/office/officeart/2005/8/layout/cycle2"/>
    <dgm:cxn modelId="{96AA5648-72F6-47C3-AC22-F66A810A31AE}" type="presParOf" srcId="{F7C2D5CA-5A4A-4032-8F47-C5785CC5BF6F}" destId="{7EAD384E-AAF1-404A-8067-92E62764D7D7}" srcOrd="11" destOrd="0" presId="urn:microsoft.com/office/officeart/2005/8/layout/cycle2"/>
    <dgm:cxn modelId="{7D135E5D-FC8E-453A-882D-EC50B9564D4B}" type="presParOf" srcId="{7EAD384E-AAF1-404A-8067-92E62764D7D7}" destId="{06D93829-EDD8-474C-9CAB-408F3EC947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EE668-68C7-4781-B34B-04DB75A2746D}">
      <dsp:nvSpPr>
        <dsp:cNvPr id="0" name=""/>
        <dsp:cNvSpPr/>
      </dsp:nvSpPr>
      <dsp:spPr>
        <a:xfrm>
          <a:off x="3779796" y="-211379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臨床評估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4075378" y="79706"/>
        <a:ext cx="1427196" cy="1405481"/>
      </dsp:txXfrm>
    </dsp:sp>
    <dsp:sp modelId="{5E01BE70-BB4F-47AF-8C9B-3BB7AE79ACAF}">
      <dsp:nvSpPr>
        <dsp:cNvPr id="0" name=""/>
        <dsp:cNvSpPr/>
      </dsp:nvSpPr>
      <dsp:spPr>
        <a:xfrm rot="1798821">
          <a:off x="1511980" y="540591"/>
          <a:ext cx="17861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515565" y="632640"/>
        <a:ext cx="125030" cy="316310"/>
      </dsp:txXfrm>
    </dsp:sp>
    <dsp:sp modelId="{CB12A155-636A-4EB5-BDFD-5347E220C5C0}">
      <dsp:nvSpPr>
        <dsp:cNvPr id="0" name=""/>
        <dsp:cNvSpPr/>
      </dsp:nvSpPr>
      <dsp:spPr>
        <a:xfrm>
          <a:off x="5813252" y="961707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>
              <a:latin typeface="Arial" panose="020B0604020202020204"/>
              <a:ea typeface="微軟正黑體" panose="020B0604030504040204" pitchFamily="34" charset="-120"/>
              <a:cs typeface="+mn-cs"/>
            </a:rPr>
            <a:t>心理介入</a:t>
          </a:r>
          <a:endParaRPr lang="zh-TW" altLang="en-US" sz="4400" kern="1200" dirty="0">
            <a:latin typeface="Arial" panose="020B0604020202020204"/>
            <a:ea typeface="微軟正黑體" panose="020B0604030504040204" pitchFamily="34" charset="-120"/>
            <a:cs typeface="+mn-cs"/>
          </a:endParaRPr>
        </a:p>
      </dsp:txBody>
      <dsp:txXfrm>
        <a:off x="6108834" y="1252792"/>
        <a:ext cx="1427196" cy="1405481"/>
      </dsp:txXfrm>
    </dsp:sp>
    <dsp:sp modelId="{44F09970-F3C6-41F7-8C07-1F7943A0E8AA}">
      <dsp:nvSpPr>
        <dsp:cNvPr id="0" name=""/>
        <dsp:cNvSpPr/>
      </dsp:nvSpPr>
      <dsp:spPr>
        <a:xfrm rot="5400593">
          <a:off x="1007804" y="907857"/>
          <a:ext cx="19110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1036474" y="984629"/>
        <a:ext cx="133773" cy="316310"/>
      </dsp:txXfrm>
    </dsp:sp>
    <dsp:sp modelId="{72507275-7291-4274-80D1-25FCE9482B30}">
      <dsp:nvSpPr>
        <dsp:cNvPr id="0" name=""/>
        <dsp:cNvSpPr/>
      </dsp:nvSpPr>
      <dsp:spPr>
        <a:xfrm>
          <a:off x="5812847" y="3309933"/>
          <a:ext cx="2018360" cy="19876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外科手術</a:t>
          </a:r>
        </a:p>
      </dsp:txBody>
      <dsp:txXfrm>
        <a:off x="6108429" y="3601018"/>
        <a:ext cx="1427196" cy="1405481"/>
      </dsp:txXfrm>
    </dsp:sp>
    <dsp:sp modelId="{7C7A6105-CF9B-48EC-A6F3-B91A8597A115}">
      <dsp:nvSpPr>
        <dsp:cNvPr id="0" name=""/>
        <dsp:cNvSpPr/>
      </dsp:nvSpPr>
      <dsp:spPr>
        <a:xfrm rot="9000000">
          <a:off x="760647" y="1246067"/>
          <a:ext cx="178979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810744" y="1338081"/>
        <a:ext cx="125285" cy="316310"/>
      </dsp:txXfrm>
    </dsp:sp>
    <dsp:sp modelId="{FED56721-9096-4740-AAFB-C2DCC8813F51}">
      <dsp:nvSpPr>
        <dsp:cNvPr id="0" name=""/>
        <dsp:cNvSpPr/>
      </dsp:nvSpPr>
      <dsp:spPr>
        <a:xfrm>
          <a:off x="3779206" y="4484056"/>
          <a:ext cx="2018360" cy="19876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藥物治療</a:t>
          </a:r>
        </a:p>
      </dsp:txBody>
      <dsp:txXfrm>
        <a:off x="4074788" y="4775141"/>
        <a:ext cx="1427196" cy="1405481"/>
      </dsp:txXfrm>
    </dsp:sp>
    <dsp:sp modelId="{2DF52CF3-AB29-4246-BD8F-69B9CD1E809C}">
      <dsp:nvSpPr>
        <dsp:cNvPr id="0" name=""/>
        <dsp:cNvSpPr/>
      </dsp:nvSpPr>
      <dsp:spPr>
        <a:xfrm rot="12599407">
          <a:off x="930790" y="2225597"/>
          <a:ext cx="178965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 rot="10800000">
        <a:off x="980885" y="2344452"/>
        <a:ext cx="125276" cy="316310"/>
      </dsp:txXfrm>
    </dsp:sp>
    <dsp:sp modelId="{3DE64B6A-82AF-474F-92C8-4EC32C08E04F}">
      <dsp:nvSpPr>
        <dsp:cNvPr id="0" name=""/>
        <dsp:cNvSpPr/>
      </dsp:nvSpPr>
      <dsp:spPr>
        <a:xfrm>
          <a:off x="1745380" y="3310294"/>
          <a:ext cx="2018360" cy="1987651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運動介入</a:t>
          </a:r>
        </a:p>
      </dsp:txBody>
      <dsp:txXfrm>
        <a:off x="2040962" y="3601379"/>
        <a:ext cx="1427196" cy="1405481"/>
      </dsp:txXfrm>
    </dsp:sp>
    <dsp:sp modelId="{6904D438-5A4D-4A0F-AAF4-7F09D6598269}">
      <dsp:nvSpPr>
        <dsp:cNvPr id="0" name=""/>
        <dsp:cNvSpPr/>
      </dsp:nvSpPr>
      <dsp:spPr>
        <a:xfrm rot="16201179">
          <a:off x="1081294" y="1791912"/>
          <a:ext cx="185677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109136" y="1925200"/>
        <a:ext cx="129974" cy="316310"/>
      </dsp:txXfrm>
    </dsp:sp>
    <dsp:sp modelId="{927E3077-3E29-4C9D-8256-2EECBC035657}">
      <dsp:nvSpPr>
        <dsp:cNvPr id="0" name=""/>
        <dsp:cNvSpPr/>
      </dsp:nvSpPr>
      <dsp:spPr>
        <a:xfrm>
          <a:off x="1766804" y="953143"/>
          <a:ext cx="1977123" cy="2006817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ts val="4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Arial" panose="020B0604020202020204"/>
              <a:ea typeface="微軟正黑體" panose="020B0604030504040204" pitchFamily="34" charset="-120"/>
              <a:cs typeface="+mn-cs"/>
            </a:rPr>
            <a:t>飲食介入</a:t>
          </a:r>
        </a:p>
      </dsp:txBody>
      <dsp:txXfrm>
        <a:off x="2056347" y="1247035"/>
        <a:ext cx="1398037" cy="1419033"/>
      </dsp:txXfrm>
    </dsp:sp>
    <dsp:sp modelId="{7EAD384E-AAF1-404A-8067-92E62764D7D7}">
      <dsp:nvSpPr>
        <dsp:cNvPr id="0" name=""/>
        <dsp:cNvSpPr/>
      </dsp:nvSpPr>
      <dsp:spPr>
        <a:xfrm rot="19800000">
          <a:off x="1049801" y="414806"/>
          <a:ext cx="185884" cy="52718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1053537" y="534184"/>
        <a:ext cx="130119" cy="316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96FEE74-8E88-144D-BC59-C609AEE10182}" type="datetimeFigureOut">
              <a:rPr kumimoji="1" lang="zh-TW" altLang="en-US" smtClean="0"/>
              <a:t>2019/6/11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41232B6-6503-0444-B1BA-508B28F40B2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648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肥胖是一個重大的健康議題</a:t>
            </a:r>
            <a:r>
              <a:rPr lang="zh-TW" altLang="zh-TW" sz="1300" dirty="0"/>
              <a:t>，</a:t>
            </a:r>
            <a:r>
              <a:rPr lang="zh-TW" altLang="en-US" sz="1300" dirty="0"/>
              <a:t>很高興今天能</a:t>
            </a:r>
            <a:r>
              <a:rPr lang="zh-TW" altLang="zh-TW" sz="1300" dirty="0"/>
              <a:t>跟大家分享</a:t>
            </a:r>
            <a:r>
              <a:rPr lang="zh-TW" altLang="en-US" sz="1300" dirty="0"/>
              <a:t>成人肥胖診治與轉診流程建議的第一部分，肥胖的嚴重性與疾病的關係，我是</a:t>
            </a:r>
            <a:r>
              <a:rPr lang="en-US" altLang="zh-TW" sz="1300" dirty="0"/>
              <a:t>XXX</a:t>
            </a:r>
            <a:r>
              <a:rPr lang="zh-TW" altLang="en-US" sz="1300" dirty="0"/>
              <a:t>醫師  </a:t>
            </a:r>
            <a:r>
              <a:rPr lang="en-US" altLang="zh-TW" sz="1300" dirty="0"/>
              <a:t>#5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604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除此之外，肥胖的人</a:t>
            </a:r>
            <a:r>
              <a:rPr lang="zh-TW" altLang="zh-TW" sz="1300" dirty="0"/>
              <a:t>有較高的機會</a:t>
            </a:r>
            <a:r>
              <a:rPr lang="zh-TW" altLang="en-US" sz="1300" dirty="0"/>
              <a:t>罹患</a:t>
            </a:r>
            <a:r>
              <a:rPr lang="zh-TW" altLang="zh-TW" sz="1300" dirty="0"/>
              <a:t>阻塞型睡眠呼吸中止症、退化性關節炎</a:t>
            </a:r>
            <a:r>
              <a:rPr lang="zh-TW" altLang="en-US" sz="1300" dirty="0"/>
              <a:t>、</a:t>
            </a:r>
            <a:r>
              <a:rPr lang="zh-TW" altLang="zh-TW" sz="1300" dirty="0"/>
              <a:t>脂肪肝</a:t>
            </a:r>
            <a:r>
              <a:rPr lang="zh-TW" altLang="en-US" sz="1300" dirty="0"/>
              <a:t>、</a:t>
            </a:r>
            <a:r>
              <a:rPr lang="zh-TW" altLang="zh-TW" sz="1300" dirty="0"/>
              <a:t>不孕症</a:t>
            </a:r>
            <a:r>
              <a:rPr lang="zh-TW" altLang="en-US" sz="1300" dirty="0"/>
              <a:t>、</a:t>
            </a:r>
            <a:r>
              <a:rPr lang="zh-TW" altLang="zh-TW" sz="1300" dirty="0"/>
              <a:t>憂鬱症</a:t>
            </a:r>
            <a:r>
              <a:rPr lang="zh-TW" altLang="en-US" sz="1300" dirty="0"/>
              <a:t>、以及胃食道逆流等等   </a:t>
            </a:r>
            <a:r>
              <a:rPr lang="en-US" altLang="zh-TW" sz="1300" dirty="0"/>
              <a:t>#12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2683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甚至</a:t>
            </a:r>
            <a:r>
              <a:rPr lang="zh-TW" altLang="en-US" sz="1300" dirty="0"/>
              <a:t>，</a:t>
            </a:r>
            <a:r>
              <a:rPr lang="zh-TW" altLang="zh-TW" sz="1300" dirty="0"/>
              <a:t>還會增加許多癌症發生的機會，例如食道癌、</a:t>
            </a:r>
            <a:r>
              <a:rPr lang="zh-TW" altLang="en-US" sz="1300" dirty="0"/>
              <a:t>腎臟癌、</a:t>
            </a:r>
            <a:r>
              <a:rPr lang="zh-TW" altLang="zh-TW" sz="1300" dirty="0"/>
              <a:t>大腸癌、子宮內膜癌</a:t>
            </a:r>
            <a:r>
              <a:rPr lang="zh-TW" altLang="en-US" sz="1300" dirty="0"/>
              <a:t>、甲狀腺癌</a:t>
            </a:r>
            <a:r>
              <a:rPr lang="zh-TW" altLang="zh-TW" sz="1300" dirty="0"/>
              <a:t>等等。</a:t>
            </a:r>
            <a:r>
              <a:rPr lang="en-US" altLang="zh-TW" sz="1300" dirty="0"/>
              <a:t>  #10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0278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由以上說明可知道，肥胖對我們的身體影響相當可怕，幸運的是，這些肥胖帶來的不健康，都是可以透過成功減重而改變的   </a:t>
            </a:r>
            <a:r>
              <a:rPr lang="en-US" altLang="zh-TW" sz="1300" dirty="0"/>
              <a:t>#12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9681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肥胖的人只要減重</a:t>
            </a:r>
            <a:r>
              <a:rPr lang="en-US" altLang="zh-TW" sz="1300" dirty="0"/>
              <a:t>5</a:t>
            </a:r>
            <a:r>
              <a:rPr lang="zh-TW" altLang="en-US" sz="1300" dirty="0"/>
              <a:t>到</a:t>
            </a:r>
            <a:r>
              <a:rPr lang="en-US" altLang="zh-TW" sz="1300" dirty="0"/>
              <a:t>10%</a:t>
            </a:r>
            <a:r>
              <a:rPr lang="zh-TW" altLang="en-US" sz="1300" dirty="0"/>
              <a:t>或成功減重，就可以明顯改善睡眠呼吸中止症、退化性關節炎、憂鬱症、脂肪肝、不孕症、以及胃食道逆流的問題   </a:t>
            </a:r>
            <a:r>
              <a:rPr lang="en-US" altLang="zh-TW" sz="1300" dirty="0"/>
              <a:t>#12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86356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成功減重後，不論是全癌症發生率或是肥胖相關癌症的發生率，也都可以明顯的降低   </a:t>
            </a:r>
            <a:r>
              <a:rPr lang="en-US" altLang="zh-TW" sz="1300" dirty="0"/>
              <a:t>#8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3612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除此之外，對於三高的患者，成功減重，甚至有機會逆轉三高   </a:t>
            </a:r>
            <a:r>
              <a:rPr lang="en-US" altLang="zh-TW" dirty="0"/>
              <a:t>#7</a:t>
            </a:r>
            <a:r>
              <a:rPr lang="zh-TW" altLang="en-US" dirty="0"/>
              <a:t>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86295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研究發現，體重下降</a:t>
            </a:r>
            <a:r>
              <a:rPr lang="en-US" altLang="zh-TW" dirty="0"/>
              <a:t>5%</a:t>
            </a:r>
            <a:r>
              <a:rPr lang="zh-TW" altLang="en-US" dirty="0"/>
              <a:t>，就可以使血糖值明顯改善，體重下降</a:t>
            </a:r>
            <a:r>
              <a:rPr lang="en-US" altLang="zh-TW" dirty="0"/>
              <a:t>7</a:t>
            </a:r>
            <a:r>
              <a:rPr lang="zh-TW" altLang="en-US" dirty="0"/>
              <a:t>到</a:t>
            </a:r>
            <a:r>
              <a:rPr lang="en-US" altLang="zh-TW" dirty="0"/>
              <a:t>10%</a:t>
            </a:r>
            <a:r>
              <a:rPr lang="zh-TW" altLang="en-US" dirty="0"/>
              <a:t>，還可能使糖尿病緩解   </a:t>
            </a:r>
            <a:r>
              <a:rPr lang="en-US" altLang="zh-TW" dirty="0"/>
              <a:t>#9</a:t>
            </a:r>
            <a:r>
              <a:rPr lang="zh-TW" altLang="en-US" dirty="0"/>
              <a:t>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1640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對於血壓、膽固醇、心血管疾病的危險性，減重也都可以有明顯的幫助   </a:t>
            </a:r>
            <a:r>
              <a:rPr lang="en-US" altLang="zh-TW" dirty="0"/>
              <a:t>#8</a:t>
            </a:r>
            <a:r>
              <a:rPr lang="zh-TW" altLang="en-US" dirty="0"/>
              <a:t>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1502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以前的慢性病治療模式，是出現疾病後才去注意到肥胖，現在我們要逆轉模式來搶得先機，在慢性病出現之前，就積極處理肥胖的問題，來避免以後疾病的發生，即使肥胖者已經有慢性病了，積極的減重也可以讓慢性病有明顯改善。</a:t>
            </a:r>
            <a:r>
              <a:rPr lang="en-US" altLang="zh-TW" sz="1300" dirty="0"/>
              <a:t>   #21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280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F96E8329-C7F2-40FE-8EDA-3168B00CE709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19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484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世界衛生組織指出，肥胖已經是世界性的問題，與</a:t>
            </a:r>
            <a:r>
              <a:rPr lang="en-US" altLang="zh-TW" sz="1300" dirty="0"/>
              <a:t>40</a:t>
            </a:r>
            <a:r>
              <a:rPr lang="zh-TW" altLang="zh-TW" sz="1300" dirty="0"/>
              <a:t>年前相比，全世界肥胖的人口已經成長了三倍之多，現今的成人，有將近百分之四十有過重</a:t>
            </a:r>
            <a:r>
              <a:rPr lang="zh-TW" altLang="en-US" sz="1300" dirty="0"/>
              <a:t>及肥胖</a:t>
            </a:r>
            <a:r>
              <a:rPr lang="zh-TW" altLang="zh-TW" sz="1300" dirty="0"/>
              <a:t>問題，而有百分之十三的成人更是達到肥胖的狀況，人民已經不太會因為營養不良而死，反而我們需要擔心的，是肥胖造成的健康影響、以及死亡。</a:t>
            </a:r>
            <a:r>
              <a:rPr lang="en-US" altLang="zh-TW" sz="1300" dirty="0"/>
              <a:t>   #27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8905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面對肥胖的病人，我們需要全方位評估與介入，包括臨床評估、飲食、運動、心理、藥物治療及外科手術，才能面面俱到   </a:t>
            </a:r>
            <a:r>
              <a:rPr lang="en-US" altLang="zh-TW" sz="1300" dirty="0"/>
              <a:t>#13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20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421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本影片引述內容會以目前研究資料，依照</a:t>
            </a:r>
            <a:r>
              <a:rPr lang="en-US" altLang="zh-TW" dirty="0"/>
              <a:t>GRADE</a:t>
            </a:r>
            <a:r>
              <a:rPr lang="zh-TW" altLang="en-US" dirty="0"/>
              <a:t>建議等級分級，分為建議強度</a:t>
            </a:r>
            <a:r>
              <a:rPr lang="en-US" altLang="zh-TW" dirty="0"/>
              <a:t>1</a:t>
            </a:r>
            <a:r>
              <a:rPr lang="zh-TW" altLang="en-US" dirty="0"/>
              <a:t>為強烈建議，</a:t>
            </a:r>
            <a:r>
              <a:rPr lang="en-US" altLang="zh-TW" dirty="0"/>
              <a:t>2</a:t>
            </a:r>
            <a:r>
              <a:rPr lang="zh-TW" altLang="en-US" dirty="0"/>
              <a:t>為弱建議，再依證據等級分為</a:t>
            </a:r>
            <a:r>
              <a:rPr lang="en-US" altLang="zh-TW" dirty="0"/>
              <a:t>ABCD</a:t>
            </a:r>
            <a:r>
              <a:rPr lang="zh-TW" altLang="en-US" dirty="0"/>
              <a:t>，分別為證據等級高、中、低、很低   </a:t>
            </a:r>
            <a:r>
              <a:rPr lang="en-US" altLang="zh-TW" dirty="0"/>
              <a:t>#19</a:t>
            </a:r>
            <a:r>
              <a:rPr lang="zh-TW" altLang="en-US" dirty="0"/>
              <a:t>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21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8802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首先為各位介紹 臨床評估   </a:t>
            </a:r>
            <a:r>
              <a:rPr lang="zh-TW" altLang="en-US" sz="1300" dirty="0"/>
              <a:t> </a:t>
            </a:r>
            <a:r>
              <a:rPr lang="en-US" altLang="zh-TW" sz="1300" dirty="0"/>
              <a:t>#3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22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640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根據成人肥胖實證指引建議，詢問病史時應包括個人病史、家族疾病史、個人體重變化及生活型態，並且追加詢問減重動機、戒菸、反覆減重、肥胖合併症以及藥物使用等問題   </a:t>
            </a:r>
            <a:r>
              <a:rPr lang="zh-TW" altLang="en-US" sz="1300" dirty="0"/>
              <a:t> </a:t>
            </a:r>
            <a:r>
              <a:rPr lang="en-US" altLang="zh-TW" sz="1300" dirty="0"/>
              <a:t>#19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23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8564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身體檢查評估與一般病人大致相同，但需特別注意皮膚檢查，包括肥胖紋、對磨皮疹、黑色棘皮症、多毛、青春痘、黃色瘤等，都可能暗示女性多囊性卵巢症候群、高胰島素血症、或是高血脂症等疾病  </a:t>
            </a:r>
            <a:r>
              <a:rPr lang="zh-TW" altLang="en-US" sz="1300" dirty="0"/>
              <a:t> </a:t>
            </a:r>
            <a:r>
              <a:rPr lang="en-US" altLang="zh-TW" sz="1300" dirty="0"/>
              <a:t>#20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24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642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實驗室檢查</a:t>
            </a:r>
            <a:r>
              <a:rPr lang="zh-TW" altLang="en-US" sz="1300" dirty="0"/>
              <a:t>一般性建議檢測為空腹血糖及血脂，其他檢查</a:t>
            </a:r>
            <a:r>
              <a:rPr lang="zh-TW" altLang="en-US" dirty="0"/>
              <a:t>則須搭配病史評估及身體檢查的結果來安排，</a:t>
            </a:r>
            <a:r>
              <a:rPr lang="zh-TW" altLang="en-US" sz="1300" dirty="0"/>
              <a:t>異常指標可以作為加強病人減重動機的工具   </a:t>
            </a:r>
            <a:r>
              <a:rPr lang="en-US" altLang="zh-TW" sz="1300" dirty="0"/>
              <a:t>#15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25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7873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接下來，為各位介紹飲食介入的部分  </a:t>
            </a:r>
            <a:r>
              <a:rPr lang="zh-TW" altLang="en-US" sz="1300" dirty="0"/>
              <a:t> </a:t>
            </a:r>
            <a:r>
              <a:rPr lang="en-US" altLang="zh-TW" sz="1300" dirty="0"/>
              <a:t>#4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26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947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要減重，負能量平衡是必要的，要降低能量攝取，通常可以設定目標為 </a:t>
            </a:r>
            <a:r>
              <a:rPr lang="en-US" altLang="zh-TW" sz="1300" dirty="0"/>
              <a:t>(1) </a:t>
            </a:r>
            <a:r>
              <a:rPr lang="zh-TW" altLang="en-US" sz="1300" dirty="0"/>
              <a:t>女性</a:t>
            </a:r>
            <a:r>
              <a:rPr lang="en-US" altLang="zh-TW" sz="1300" dirty="0"/>
              <a:t>1,200 </a:t>
            </a:r>
            <a:r>
              <a:rPr lang="zh-TW" altLang="en-US" sz="1300" dirty="0"/>
              <a:t>∼ </a:t>
            </a:r>
            <a:r>
              <a:rPr lang="en-US" altLang="zh-TW" sz="1300" dirty="0"/>
              <a:t>1,500 </a:t>
            </a:r>
            <a:r>
              <a:rPr lang="zh-TW" altLang="en-US" sz="1300" dirty="0"/>
              <a:t>大卡</a:t>
            </a:r>
            <a:r>
              <a:rPr lang="en-US" altLang="zh-TW" sz="1300" dirty="0"/>
              <a:t>/ </a:t>
            </a:r>
            <a:r>
              <a:rPr lang="zh-TW" altLang="en-US" sz="1300" dirty="0"/>
              <a:t>天、男性</a:t>
            </a:r>
            <a:r>
              <a:rPr lang="en-US" altLang="zh-TW" sz="1300" dirty="0"/>
              <a:t>1,500 </a:t>
            </a:r>
            <a:r>
              <a:rPr lang="zh-TW" altLang="en-US" sz="1300" dirty="0"/>
              <a:t>∼ </a:t>
            </a:r>
            <a:r>
              <a:rPr lang="en-US" altLang="zh-TW" sz="1300" dirty="0"/>
              <a:t>1,800</a:t>
            </a:r>
            <a:r>
              <a:rPr lang="zh-TW" altLang="en-US" sz="1300" dirty="0"/>
              <a:t>大卡</a:t>
            </a:r>
            <a:r>
              <a:rPr lang="en-US" altLang="zh-TW" sz="1300" dirty="0"/>
              <a:t>/ </a:t>
            </a:r>
            <a:r>
              <a:rPr lang="zh-TW" altLang="en-US" sz="1300" dirty="0"/>
              <a:t>天</a:t>
            </a:r>
            <a:r>
              <a:rPr lang="en-US" altLang="zh-TW" sz="1300" dirty="0"/>
              <a:t>( </a:t>
            </a:r>
            <a:r>
              <a:rPr lang="zh-TW" altLang="en-US" sz="1300" dirty="0"/>
              <a:t>依個別體重調整</a:t>
            </a:r>
            <a:r>
              <a:rPr lang="en-US" altLang="zh-TW" sz="1300" dirty="0"/>
              <a:t>)</a:t>
            </a:r>
            <a:r>
              <a:rPr lang="zh-TW" altLang="en-US" sz="1300" dirty="0"/>
              <a:t>；或</a:t>
            </a:r>
            <a:r>
              <a:rPr lang="en-US" altLang="zh-TW" sz="1300" dirty="0"/>
              <a:t>(2) </a:t>
            </a:r>
            <a:r>
              <a:rPr lang="zh-TW" altLang="en-US" sz="1300" dirty="0"/>
              <a:t>減少</a:t>
            </a:r>
            <a:r>
              <a:rPr lang="en-US" altLang="zh-TW" sz="1300" dirty="0"/>
              <a:t>500 </a:t>
            </a:r>
            <a:r>
              <a:rPr lang="zh-TW" altLang="en-US" sz="1300" dirty="0"/>
              <a:t>∼ </a:t>
            </a:r>
            <a:r>
              <a:rPr lang="en-US" altLang="zh-TW" sz="1300" dirty="0"/>
              <a:t>750 </a:t>
            </a:r>
            <a:r>
              <a:rPr lang="zh-TW" altLang="en-US" sz="1300" dirty="0"/>
              <a:t>大卡</a:t>
            </a:r>
            <a:r>
              <a:rPr lang="en-US" altLang="zh-TW" sz="1300" dirty="0"/>
              <a:t>/ </a:t>
            </a:r>
            <a:r>
              <a:rPr lang="zh-TW" altLang="en-US" sz="1300" dirty="0"/>
              <a:t>天。    </a:t>
            </a:r>
            <a:r>
              <a:rPr lang="en-US" altLang="zh-TW" sz="1300" dirty="0"/>
              <a:t>#19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27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112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在臨床處置時，可使用國民健康署肥胖防治網提供的簡便線上計算工具，輸入年齡、性別、身高體重、身體活動量，來計算每天熱量需求   </a:t>
            </a:r>
            <a:r>
              <a:rPr lang="zh-TW" altLang="en-US" sz="1300" dirty="0"/>
              <a:t> </a:t>
            </a:r>
            <a:r>
              <a:rPr lang="en-US" altLang="zh-TW" sz="1300" dirty="0"/>
              <a:t>#14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28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3676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計算得來的每天熱量需求減去</a:t>
            </a:r>
            <a:r>
              <a:rPr lang="en-US" altLang="zh-TW" dirty="0"/>
              <a:t>500</a:t>
            </a:r>
            <a:r>
              <a:rPr lang="zh-TW" altLang="en-US" dirty="0"/>
              <a:t>至</a:t>
            </a:r>
            <a:r>
              <a:rPr lang="en-US" altLang="zh-TW" dirty="0"/>
              <a:t>750</a:t>
            </a:r>
            <a:r>
              <a:rPr lang="zh-TW" altLang="en-US" dirty="0"/>
              <a:t>大卡，則為一天的目標熱量，為維持營養均衡，可再依照六大類飲食建議份數做分配   </a:t>
            </a:r>
            <a:r>
              <a:rPr lang="zh-TW" altLang="en-US" sz="1300" dirty="0"/>
              <a:t> </a:t>
            </a:r>
            <a:r>
              <a:rPr lang="en-US" altLang="zh-TW" sz="1300" dirty="0"/>
              <a:t>#14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29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204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世界不同地方因為人種不同，對於體位的定義也會略有不同，依照台灣的本土資料，我國對於健康體位的</a:t>
            </a:r>
            <a:r>
              <a:rPr lang="en-US" altLang="zh-TW" sz="1300" dirty="0"/>
              <a:t>BMI</a:t>
            </a:r>
            <a:r>
              <a:rPr lang="zh-TW" altLang="zh-TW" sz="1300" dirty="0"/>
              <a:t>標準是大於等於</a:t>
            </a:r>
            <a:r>
              <a:rPr lang="en-US" altLang="zh-TW" sz="1300" dirty="0"/>
              <a:t>18.5</a:t>
            </a:r>
            <a:r>
              <a:rPr lang="zh-TW" altLang="zh-TW" sz="1300" dirty="0"/>
              <a:t>到小於</a:t>
            </a:r>
            <a:r>
              <a:rPr lang="en-US" altLang="zh-TW" sz="1300" dirty="0"/>
              <a:t>24</a:t>
            </a:r>
            <a:r>
              <a:rPr lang="zh-TW" altLang="zh-TW" sz="1300" dirty="0"/>
              <a:t>之間。</a:t>
            </a:r>
            <a:r>
              <a:rPr lang="en-US" altLang="zh-TW" sz="1300" dirty="0"/>
              <a:t>BMI</a:t>
            </a:r>
            <a:r>
              <a:rPr lang="zh-TW" altLang="zh-TW" sz="1300" dirty="0"/>
              <a:t>小於</a:t>
            </a:r>
            <a:r>
              <a:rPr lang="en-US" altLang="zh-TW" sz="1300" dirty="0"/>
              <a:t>18.5</a:t>
            </a:r>
            <a:r>
              <a:rPr lang="zh-TW" altLang="zh-TW" sz="1300" dirty="0"/>
              <a:t>屬於體重過輕，而</a:t>
            </a:r>
            <a:r>
              <a:rPr lang="en-US" altLang="zh-TW" sz="1300" dirty="0"/>
              <a:t>BMI</a:t>
            </a:r>
            <a:r>
              <a:rPr lang="zh-TW" altLang="zh-TW" sz="1300" dirty="0"/>
              <a:t>大於等於</a:t>
            </a:r>
            <a:r>
              <a:rPr lang="en-US" altLang="zh-TW" sz="1300" dirty="0"/>
              <a:t>24</a:t>
            </a:r>
            <a:r>
              <a:rPr lang="zh-TW" altLang="zh-TW" sz="1300" dirty="0"/>
              <a:t>，小於</a:t>
            </a:r>
            <a:r>
              <a:rPr lang="en-US" altLang="zh-TW" sz="1300" dirty="0"/>
              <a:t>27</a:t>
            </a:r>
            <a:r>
              <a:rPr lang="zh-TW" altLang="zh-TW" sz="1300" dirty="0"/>
              <a:t>則屬於體重過重。隨著</a:t>
            </a:r>
            <a:r>
              <a:rPr lang="en-US" altLang="zh-TW" sz="1300" dirty="0"/>
              <a:t>BMI</a:t>
            </a:r>
            <a:r>
              <a:rPr lang="zh-TW" altLang="zh-TW" sz="1300" dirty="0"/>
              <a:t>增加，</a:t>
            </a:r>
            <a:r>
              <a:rPr lang="en-US" altLang="zh-TW" sz="1300" dirty="0"/>
              <a:t>BMI</a:t>
            </a:r>
            <a:r>
              <a:rPr lang="zh-TW" altLang="zh-TW" sz="1300" dirty="0"/>
              <a:t>大於等於</a:t>
            </a:r>
            <a:r>
              <a:rPr lang="en-US" altLang="zh-TW" sz="1300" dirty="0"/>
              <a:t>27</a:t>
            </a:r>
            <a:r>
              <a:rPr lang="zh-TW" altLang="zh-TW" sz="1300" dirty="0"/>
              <a:t>、</a:t>
            </a:r>
            <a:r>
              <a:rPr lang="en-US" altLang="zh-TW" sz="1300" dirty="0"/>
              <a:t>30</a:t>
            </a:r>
            <a:r>
              <a:rPr lang="zh-TW" altLang="zh-TW" sz="1300" dirty="0"/>
              <a:t>、</a:t>
            </a:r>
            <a:r>
              <a:rPr lang="en-US" altLang="zh-TW" sz="1300" dirty="0"/>
              <a:t>35</a:t>
            </a:r>
            <a:r>
              <a:rPr lang="zh-TW" altLang="zh-TW" sz="1300" dirty="0"/>
              <a:t>又可再分成輕度肥胖、中度肥胖、或是重度肥胖。此外，如果測量腰圍時，台灣男性腰圍大於等於</a:t>
            </a:r>
            <a:r>
              <a:rPr lang="en-US" altLang="zh-TW" sz="1300" dirty="0"/>
              <a:t>90</a:t>
            </a:r>
            <a:r>
              <a:rPr lang="zh-TW" altLang="zh-TW" sz="1300" dirty="0"/>
              <a:t>公分，女性大於等於</a:t>
            </a:r>
            <a:r>
              <a:rPr lang="en-US" altLang="zh-TW" sz="1300" dirty="0"/>
              <a:t>80</a:t>
            </a:r>
            <a:r>
              <a:rPr lang="zh-TW" altLang="zh-TW" sz="1300" dirty="0"/>
              <a:t>公分，就算是</a:t>
            </a:r>
            <a:r>
              <a:rPr lang="zh-TW" altLang="en-US" sz="1300" dirty="0"/>
              <a:t>腹部肥胖</a:t>
            </a:r>
            <a:r>
              <a:rPr lang="zh-TW" altLang="zh-TW" sz="1300" dirty="0"/>
              <a:t>的狀況，也需要特別注意。</a:t>
            </a:r>
            <a:r>
              <a:rPr lang="en-US" altLang="zh-TW" sz="1300" dirty="0"/>
              <a:t>   #42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2822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另外，我們需建議肥胖病人減少含糖飲料攝取，若是</a:t>
            </a:r>
            <a:r>
              <a:rPr lang="zh-TW" altLang="en-US" sz="1300" dirty="0"/>
              <a:t>原本有使用代糖飲料習慣的人，不需要強制改喝白開水，可依個人喜好或遵循力，以水或代糖飲料來取代含糖飲料。  </a:t>
            </a:r>
            <a:r>
              <a:rPr lang="en-US" altLang="zh-TW" sz="1300" dirty="0"/>
              <a:t>#16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30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691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在飲食分量控制上，若採取低熱量飲食，代餐與飲食分量控制都是有效的減重策略，可以互相搭配使用，代餐因為熱量明確且方便，反而遵從性比較高。而對於第</a:t>
            </a:r>
            <a:r>
              <a:rPr lang="en-US" altLang="zh-TW" sz="1300" dirty="0"/>
              <a:t>2 </a:t>
            </a:r>
            <a:r>
              <a:rPr lang="zh-TW" altLang="en-US" sz="1300" dirty="0"/>
              <a:t>型糖尿病的肥胖病人，採用「份量控制餐盤」法可以降低體重，有機會減少降血糖藥的使用。  </a:t>
            </a:r>
            <a:r>
              <a:rPr lang="en-US" altLang="zh-TW" sz="1300" dirty="0"/>
              <a:t>#25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31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2832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過去曾有研究顯示</a:t>
            </a:r>
            <a:r>
              <a:rPr lang="zh-TW" altLang="en-US" sz="1300" dirty="0"/>
              <a:t>有吃早餐者體重較輕，但目前各個研究結論仍不一致，考量規律、健康飲食型態，仍建議每日吃早餐。另三餐的熱量分配，研究發現早餐吃高熱量的肥胖女性會比晚餐吃高熱量者，明顯體重下降與腰圍減少，且改善三酸甘油酯及葡萄糖耐受性，因此建議早餐的熱量應高於晚餐。  </a:t>
            </a:r>
            <a:r>
              <a:rPr lang="en-US" altLang="zh-TW" sz="1300" dirty="0"/>
              <a:t>#29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32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2761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至於近幾年很流行的極低熱量飲食或生酮飲食，考量到安全性和副作用，</a:t>
            </a:r>
            <a:r>
              <a:rPr lang="zh-TW" altLang="en-US" sz="1300" dirty="0"/>
              <a:t>建議在醫護人員及營養師的監督下進行，</a:t>
            </a:r>
            <a:r>
              <a:rPr lang="zh-TW" altLang="en-US" dirty="0"/>
              <a:t>極低熱量飲食或生酮飲食的</a:t>
            </a:r>
            <a:r>
              <a:rPr lang="zh-TW" altLang="en-US" sz="1300" dirty="0"/>
              <a:t>減重效果短期內明顯，但長期而言，減重效果與一般低熱量飲食沒有明顯差異，而間歇性熱量限制法的研究也顯示，減重效果與一般低熱量飲食相當    </a:t>
            </a:r>
            <a:r>
              <a:rPr lang="en-US" altLang="zh-TW" sz="1300" dirty="0"/>
              <a:t>#28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33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8130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不同食物之間如何做分量代換，或是不同飲食控制方法須如何取捨，建議可參考每日飲食指南手冊，或與營養師團隊合作   </a:t>
            </a:r>
            <a:r>
              <a:rPr lang="zh-TW" altLang="en-US" sz="1300" dirty="0"/>
              <a:t> </a:t>
            </a:r>
            <a:r>
              <a:rPr lang="en-US" altLang="zh-TW" sz="1300" dirty="0"/>
              <a:t>#12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34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423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接下來，為各位介紹 運動介入的部分   </a:t>
            </a:r>
            <a:r>
              <a:rPr lang="zh-TW" altLang="en-US" sz="1300" dirty="0"/>
              <a:t> </a:t>
            </a:r>
            <a:r>
              <a:rPr lang="en-US" altLang="zh-TW" sz="1300" dirty="0"/>
              <a:t>#4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35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684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光靠運動來減重是非常困難的，建議運動合併飲食控制，可以帶來更多健康上的好處，例如對身體功能的進步以及對血糖、血脂及體脂肪的改善。    </a:t>
            </a:r>
            <a:r>
              <a:rPr lang="en-US" altLang="zh-TW" sz="1300" dirty="0"/>
              <a:t>#15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36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305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而運動的種類可依個人的身體狀況，來做選擇或合併多項運動，似如游泳、慢跑、騎腳踏車、快走、體操等有氧運動搭配健身房內的阻力型運動。運動的強度，則以有點累又不會太累的中等強度為主。    </a:t>
            </a:r>
            <a:r>
              <a:rPr lang="en-US" altLang="zh-TW" sz="1300" dirty="0"/>
              <a:t>#19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37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177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依據世界衛生組織對於身體活動與健康的建議，身體活動量的增加對於健康有許多的益處，建議每次三十分鐘以</a:t>
            </a:r>
          </a:p>
          <a:p>
            <a:r>
              <a:rPr lang="zh-TW" altLang="en-US" sz="1300" dirty="0"/>
              <a:t>上，每週五到七天的運動有益於體重的維持與預防心血管疾病     </a:t>
            </a:r>
            <a:r>
              <a:rPr lang="en-US" altLang="zh-TW" sz="1300" dirty="0"/>
              <a:t>#17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38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67678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因為不同的生活型態，每日所消耗的熱量差異相當大，研究發現，久坐少動的人，除了容易肥胖之外，罹患糖尿病及心血管疾病的機會，以至於長期死亡率可能會增高。對於沒有時間運動的人，研究發現少量多次的運動型態也有助於減重和提升心肺能力，例如每次</a:t>
            </a:r>
            <a:r>
              <a:rPr lang="en-US" altLang="zh-TW" sz="1300" dirty="0"/>
              <a:t>10</a:t>
            </a:r>
            <a:r>
              <a:rPr lang="zh-TW" altLang="en-US" sz="1300" dirty="0"/>
              <a:t>分鐘的運動一天多次、將生活型態由短程騎機車改為走路、或是將坐電梯改為爬樓梯，都可以帶來運動的好處和減重效果     </a:t>
            </a:r>
            <a:r>
              <a:rPr lang="en-US" altLang="zh-TW" sz="1300" dirty="0"/>
              <a:t>#36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39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781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根據台灣國民營養健康狀況變遷調查顯示，正常體位民眾的比例由二十年前的近六成下降到五成多，目前已不到五成</a:t>
            </a:r>
            <a:r>
              <a:rPr lang="en-US" altLang="zh-TW" sz="1300" dirty="0"/>
              <a:t>   #13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9A4B-1B10-47C8-A43B-7B3D6E78CBE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9658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至於近年來被高度討論的</a:t>
            </a:r>
            <a:r>
              <a:rPr lang="zh-TW" altLang="en-US" sz="1300" dirty="0"/>
              <a:t>高強度間歇運動，短期的減脂效果並沒有優於一般的中強度有氧運動，但如果長期來看，高強度間歇運動可以改善體脂肪及血壓，而且每次運動花費的時間較少，是可以考慮長期施行的有效率運動方式   </a:t>
            </a:r>
            <a:r>
              <a:rPr lang="en-US" altLang="zh-TW" sz="1300" dirty="0"/>
              <a:t>#22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40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564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更多運動相關的資訊，可以參考國民健康署出版的全民身體活動指引，或與相關專業人士團隊合作。  </a:t>
            </a:r>
            <a:r>
              <a:rPr lang="zh-TW" altLang="en-US" sz="1300" dirty="0"/>
              <a:t> </a:t>
            </a:r>
            <a:r>
              <a:rPr lang="en-US" altLang="zh-TW" sz="1300" dirty="0"/>
              <a:t>#10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41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491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接下來，為各位介紹心理介入的部分  </a:t>
            </a:r>
            <a:r>
              <a:rPr lang="zh-TW" altLang="en-US" sz="1300" dirty="0"/>
              <a:t> </a:t>
            </a:r>
            <a:r>
              <a:rPr lang="en-US" altLang="zh-TW" sz="1300" dirty="0"/>
              <a:t>#4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42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922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心理因素與肥胖兩者會互相影響，心理因素可以是導致肥胖的原因，而肥胖也可能會造成低自尊、憂鬱、社交、負向生活事件等問題   </a:t>
            </a:r>
            <a:r>
              <a:rPr lang="en-US" altLang="zh-TW" sz="1300" dirty="0"/>
              <a:t>#14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43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54207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肥胖常與情緒障礙相關，在情緒障礙中以憂鬱最為常見，所以建議臨床工作者使用貝克憂鬱量表第二版做為測量工具，而肥胖與焦慮症的關連性為中等強度，因此除了以憂鬱相關量表進行篩檢外，焦慮情緒量表、敵意</a:t>
            </a:r>
            <a:r>
              <a:rPr lang="en-US" altLang="zh-TW" sz="1300" dirty="0"/>
              <a:t>/ </a:t>
            </a:r>
            <a:r>
              <a:rPr lang="zh-TW" altLang="en-US" sz="1300" dirty="0"/>
              <a:t>生氣量表、華人健康量表也是建議採用的評估工具   </a:t>
            </a:r>
            <a:r>
              <a:rPr lang="en-US" altLang="zh-TW" sz="1300" dirty="0"/>
              <a:t>#27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44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4022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動機晤談可以增強病人的改變動機，除了直接做為肥胖處置計畫中的一環外，也可應用於處理導致肥胖的心理社會因素，或阻礙減重之心理社會困擾，以間接提昇減重之成效。   </a:t>
            </a:r>
            <a:r>
              <a:rPr lang="en-US" altLang="zh-TW" sz="1300" dirty="0"/>
              <a:t>#16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45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17016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zh-TW" altLang="en-US" sz="1300" dirty="0"/>
              <a:t>手術前心理因素影響手術後減重成效的研究結果並不一致，但因為尋求減重手術的病人合併有精神疾患診斷的比例明顯較高，且併發症發生率也較高，所以建議</a:t>
            </a:r>
            <a:r>
              <a:rPr lang="zh-TW" altLang="en-US" dirty="0"/>
              <a:t>接受減重手術之病人於術前應該接受心理衡鑑   </a:t>
            </a:r>
            <a:r>
              <a:rPr lang="en-US" altLang="zh-TW" sz="1300" dirty="0"/>
              <a:t>#21</a:t>
            </a:r>
            <a:r>
              <a:rPr lang="zh-TW" altLang="en-US" sz="1300" dirty="0"/>
              <a:t>秒</a:t>
            </a:r>
            <a:endParaRPr lang="zh-TW" altLang="en-US" b="1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46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0136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最後，為各位介紹藥物治療及外科手術的部分   </a:t>
            </a:r>
            <a:r>
              <a:rPr lang="zh-TW" altLang="en-US" sz="1300" dirty="0"/>
              <a:t> </a:t>
            </a:r>
            <a:r>
              <a:rPr lang="en-US" altLang="zh-TW" sz="1300" dirty="0"/>
              <a:t>#5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47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33351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當肥胖病人經過飲食、運動、行為改變治療後仍無法達到減重目標，就可以考慮藥物治療，我國目前核准的肥胖治療藥物有</a:t>
            </a:r>
            <a:r>
              <a:rPr lang="en-US" altLang="zh-TW" sz="1300" dirty="0"/>
              <a:t>Orlistat</a:t>
            </a:r>
            <a:r>
              <a:rPr lang="zh-TW" altLang="en-US" sz="1300" dirty="0"/>
              <a:t>和</a:t>
            </a:r>
            <a:r>
              <a:rPr lang="en-US" altLang="zh-TW" sz="1300" dirty="0" err="1"/>
              <a:t>Lorcaserin</a:t>
            </a:r>
            <a:r>
              <a:rPr lang="zh-TW" altLang="en-US" sz="1300" dirty="0"/>
              <a:t>，各有優劣，可當成搭配低卡飲食與適當運動的輔助藥物治療，適用對象包括有肥胖病人</a:t>
            </a:r>
            <a:r>
              <a:rPr lang="en-US" altLang="zh-TW" sz="1300" dirty="0"/>
              <a:t>BMI </a:t>
            </a:r>
            <a:r>
              <a:rPr lang="zh-TW" altLang="en-US" sz="1300" dirty="0"/>
              <a:t>≧ </a:t>
            </a:r>
            <a:r>
              <a:rPr lang="en-US" altLang="zh-TW" sz="1300" dirty="0"/>
              <a:t>30 </a:t>
            </a:r>
            <a:r>
              <a:rPr lang="zh-TW" altLang="en-US" sz="1300" dirty="0"/>
              <a:t>或是</a:t>
            </a:r>
            <a:r>
              <a:rPr lang="en-US" altLang="zh-TW" sz="1300" dirty="0"/>
              <a:t>BMI </a:t>
            </a:r>
            <a:r>
              <a:rPr lang="zh-TW" altLang="en-US" sz="1300" dirty="0"/>
              <a:t>≧ </a:t>
            </a:r>
            <a:r>
              <a:rPr lang="en-US" altLang="zh-TW" sz="1300" dirty="0"/>
              <a:t>27 </a:t>
            </a:r>
            <a:r>
              <a:rPr lang="zh-TW" altLang="en-US" sz="1300" dirty="0"/>
              <a:t>且至少有一種合併症。坊間有其他非適應症的藥品作為減重用藥，並不建議使用。    </a:t>
            </a:r>
            <a:r>
              <a:rPr lang="en-US" altLang="zh-TW" sz="1300" dirty="0"/>
              <a:t>#38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48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39818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減重手術是肥胖及肥胖相關疾病的有效治療方法。適用對象為</a:t>
            </a:r>
            <a:r>
              <a:rPr lang="en-US" altLang="zh-TW" sz="1300" dirty="0"/>
              <a:t>BMI ≧ 40</a:t>
            </a:r>
            <a:r>
              <a:rPr lang="zh-TW" altLang="en-US" sz="1300" dirty="0"/>
              <a:t>肥胖之成年人、</a:t>
            </a:r>
            <a:r>
              <a:rPr lang="en-US" altLang="zh-TW" sz="1300" dirty="0"/>
              <a:t>BMI ≧ 35</a:t>
            </a:r>
            <a:r>
              <a:rPr lang="zh-TW" altLang="en-US" sz="1300" dirty="0"/>
              <a:t>且合併有肥胖相關疾病、以及糖尿病控制不理想且</a:t>
            </a:r>
            <a:r>
              <a:rPr lang="en-US" altLang="zh-TW" sz="1300" dirty="0"/>
              <a:t>BMI ≧ 27.5</a:t>
            </a:r>
            <a:r>
              <a:rPr lang="zh-TW" altLang="en-US" sz="1300" dirty="0"/>
              <a:t>的肥胖糖尿病人。雖然減重手術的效果與減重幅度有關，而與手術方法無關，但是不同的手術方法有不同的風險與後遺症，因此仍需與外科醫師及團隊充分討論。    </a:t>
            </a:r>
            <a:r>
              <a:rPr lang="en-US" altLang="zh-TW" sz="1300" dirty="0"/>
              <a:t>#34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49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04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相對應的是體重過重及肥胖的比例上升，尤其是肥胖的比例逐年攀升</a:t>
            </a:r>
            <a:r>
              <a:rPr lang="en-US" altLang="zh-TW" sz="1300" dirty="0"/>
              <a:t>   #9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9A4B-1B10-47C8-A43B-7B3D6E78CBEA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397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心理衡鑑對減重手術的重要性，已經於前面的部分說明過。而在營養部分，因為減重手術造成</a:t>
            </a:r>
            <a:r>
              <a:rPr lang="zh-TW" altLang="en-US" sz="1300" dirty="0"/>
              <a:t>減少攝食或吸收</a:t>
            </a:r>
          </a:p>
          <a:p>
            <a:r>
              <a:rPr lang="zh-TW" altLang="en-US" sz="1300" dirty="0"/>
              <a:t>受限，極易造成營養缺乏，所以建議減重手術前與後應做營養評估，</a:t>
            </a:r>
            <a:r>
              <a:rPr lang="zh-TW" altLang="en-US" dirty="0"/>
              <a:t>避免水分、蛋白質、維生素與礦物質等營養缺乏   </a:t>
            </a:r>
            <a:r>
              <a:rPr lang="en-US" altLang="zh-TW" sz="1300" dirty="0"/>
              <a:t>#22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50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04244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以上，是今天為各位介紹，面對肥胖病人時的全方位評估，相信透過多方評估與介入，可以對肥胖病人有更全面的照顧    </a:t>
            </a:r>
            <a:r>
              <a:rPr lang="zh-TW" altLang="en-US" sz="1300" dirty="0"/>
              <a:t> </a:t>
            </a:r>
            <a:r>
              <a:rPr lang="en-US" altLang="zh-TW" sz="1300" dirty="0"/>
              <a:t>#12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51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01243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成人肥胖診治與轉診流程建議，</a:t>
            </a:r>
            <a:r>
              <a:rPr lang="zh-TW" altLang="zh-TW" sz="1300" dirty="0"/>
              <a:t>主要內容是引用自衛生福利部國民健康署委託臺灣</a:t>
            </a:r>
            <a:r>
              <a:rPr lang="zh-TW" altLang="en-US" sz="1300" dirty="0"/>
              <a:t>肥胖</a:t>
            </a:r>
            <a:r>
              <a:rPr lang="zh-TW" altLang="zh-TW" sz="1300" dirty="0"/>
              <a:t>醫學會編撰的「</a:t>
            </a:r>
            <a:r>
              <a:rPr lang="zh-TW" altLang="en-US" sz="1300" dirty="0"/>
              <a:t>成人</a:t>
            </a:r>
            <a:r>
              <a:rPr lang="zh-TW" altLang="zh-TW" sz="1300" dirty="0"/>
              <a:t>肥胖防治實證指引</a:t>
            </a:r>
            <a:r>
              <a:rPr lang="zh-TW" altLang="en-US" sz="1300" dirty="0"/>
              <a:t>手冊</a:t>
            </a:r>
            <a:r>
              <a:rPr lang="zh-TW" altLang="zh-TW" sz="1300" dirty="0"/>
              <a:t>」。國民健康署、臺灣</a:t>
            </a:r>
            <a:r>
              <a:rPr lang="zh-TW" altLang="en-US" sz="1300" dirty="0"/>
              <a:t>肥胖</a:t>
            </a:r>
            <a:r>
              <a:rPr lang="zh-TW" altLang="zh-TW" sz="1300" dirty="0"/>
              <a:t>醫學會關心您的健康，更感謝您的參與。</a:t>
            </a:r>
            <a:r>
              <a:rPr lang="en-US" altLang="zh-TW" sz="1300" dirty="0"/>
              <a:t>  </a:t>
            </a:r>
            <a:r>
              <a:rPr lang="zh-TW" altLang="en-US" sz="1300" dirty="0"/>
              <a:t> </a:t>
            </a:r>
            <a:r>
              <a:rPr lang="en-US" altLang="zh-TW" sz="1300" dirty="0"/>
              <a:t>#19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>
              <a:defRPr/>
            </a:pPr>
            <a:fld id="{241232B6-6503-0444-B1BA-508B28F40B21}" type="slidenum">
              <a:rPr kumimoji="1"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478">
                <a:defRPr/>
              </a:pPr>
              <a:t>52</a:t>
            </a:fld>
            <a:endParaRPr kumimoji="1"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728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300" dirty="0"/>
              <a:t>目前台灣約每</a:t>
            </a:r>
            <a:r>
              <a:rPr lang="en-US" altLang="zh-TW" sz="1300" dirty="0"/>
              <a:t>5</a:t>
            </a:r>
            <a:r>
              <a:rPr lang="zh-TW" altLang="zh-TW" sz="1300" dirty="0"/>
              <a:t>個人就有一個人肥胖</a:t>
            </a:r>
            <a:r>
              <a:rPr lang="zh-TW" altLang="en-US" sz="1300" dirty="0"/>
              <a:t>的問題</a:t>
            </a:r>
            <a:r>
              <a:rPr lang="zh-TW" altLang="zh-TW" sz="1300" dirty="0"/>
              <a:t>，可見肥胖在台灣的盛行，是需要我們認真看待的議題。</a:t>
            </a:r>
            <a:r>
              <a:rPr lang="zh-TW" altLang="en-US" sz="1300" dirty="0"/>
              <a:t>   </a:t>
            </a:r>
            <a:r>
              <a:rPr lang="en-US" altLang="zh-TW" sz="1300" dirty="0"/>
              <a:t>#11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9A4B-1B10-47C8-A43B-7B3D6E78CBE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05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影像版面配置區 1">
            <a:extLst>
              <a:ext uri="{FF2B5EF4-FFF2-40B4-BE49-F238E27FC236}">
                <a16:creationId xmlns:a16="http://schemas.microsoft.com/office/drawing/2014/main" id="{EDF1C97E-DFE8-4C49-92FE-5092C0DD6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備忘稿版面配置區 2">
            <a:extLst>
              <a:ext uri="{FF2B5EF4-FFF2-40B4-BE49-F238E27FC236}">
                <a16:creationId xmlns:a16="http://schemas.microsoft.com/office/drawing/2014/main" id="{18ACCDEE-6E59-4CAD-B484-A7DB3BF27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sz="1300" dirty="0"/>
              <a:t>肥胖是體內脂肪堆積過多所造成的現象，</a:t>
            </a:r>
            <a:r>
              <a:rPr lang="zh-TW" altLang="en-US" dirty="0"/>
              <a:t>我們要注意，</a:t>
            </a:r>
            <a:r>
              <a:rPr lang="zh-TW" altLang="zh-TW" sz="1300" dirty="0"/>
              <a:t>肥胖不只是會體重增加，已經有相當多研究發現，肥胖是會造成生病，對健康造成惡性影響的一種身體狀態。</a:t>
            </a:r>
            <a:r>
              <a:rPr lang="en-US" altLang="zh-TW" sz="1300" dirty="0"/>
              <a:t>   #16</a:t>
            </a:r>
            <a:r>
              <a:rPr lang="zh-TW" altLang="en-US" sz="1300" dirty="0"/>
              <a:t>秒</a:t>
            </a:r>
            <a:endParaRPr lang="zh-TW" altLang="en-US" dirty="0"/>
          </a:p>
        </p:txBody>
      </p:sp>
      <p:sp>
        <p:nvSpPr>
          <p:cNvPr id="18436" name="投影片編號版面配置區 3">
            <a:extLst>
              <a:ext uri="{FF2B5EF4-FFF2-40B4-BE49-F238E27FC236}">
                <a16:creationId xmlns:a16="http://schemas.microsoft.com/office/drawing/2014/main" id="{CAFBD55F-9536-4543-A501-5CA4668898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4763" indent="-30952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8098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33337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28576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E6E69CF-6FD0-4D56-A171-DC9D67ED092C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影像版面配置區 1">
            <a:extLst>
              <a:ext uri="{FF2B5EF4-FFF2-40B4-BE49-F238E27FC236}">
                <a16:creationId xmlns:a16="http://schemas.microsoft.com/office/drawing/2014/main" id="{5686EF74-30C1-41E7-8999-3501598FD2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>
            <a:extLst>
              <a:ext uri="{FF2B5EF4-FFF2-40B4-BE49-F238E27FC236}">
                <a16:creationId xmlns:a16="http://schemas.microsoft.com/office/drawing/2014/main" id="{7726CDB3-22ED-414B-B2EE-3605EDA0C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研究發現，肥胖的時間越久，死亡率的風險越高，胖超過</a:t>
            </a:r>
            <a:r>
              <a:rPr lang="en-US" altLang="zh-TW" dirty="0"/>
              <a:t>5</a:t>
            </a:r>
            <a:r>
              <a:rPr lang="zh-TW" altLang="en-US" dirty="0"/>
              <a:t>年，死亡率會增加兩倍，而胖超過</a:t>
            </a:r>
            <a:r>
              <a:rPr lang="en-US" altLang="zh-TW" dirty="0"/>
              <a:t>15</a:t>
            </a:r>
            <a:r>
              <a:rPr lang="zh-TW" altLang="en-US" dirty="0"/>
              <a:t>年，死亡率甚至可能增加至</a:t>
            </a:r>
            <a:r>
              <a:rPr lang="en-US" altLang="zh-TW" dirty="0"/>
              <a:t>3</a:t>
            </a:r>
            <a:r>
              <a:rPr lang="zh-TW" altLang="en-US" dirty="0"/>
              <a:t>倍      </a:t>
            </a:r>
            <a:r>
              <a:rPr lang="en-US" altLang="zh-TW" dirty="0"/>
              <a:t>#13</a:t>
            </a:r>
            <a:r>
              <a:rPr lang="zh-TW" altLang="en-US" dirty="0"/>
              <a:t>秒</a:t>
            </a:r>
            <a:endParaRPr lang="zh-TW" altLang="zh-TW" dirty="0"/>
          </a:p>
        </p:txBody>
      </p:sp>
      <p:sp>
        <p:nvSpPr>
          <p:cNvPr id="20484" name="投影片編號版面配置區 3">
            <a:extLst>
              <a:ext uri="{FF2B5EF4-FFF2-40B4-BE49-F238E27FC236}">
                <a16:creationId xmlns:a16="http://schemas.microsoft.com/office/drawing/2014/main" id="{7BEF3CA5-2C15-4775-A7E3-9E424D8EA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4763" indent="-30952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8098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33337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28576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55626D0-59F7-40A1-AD14-7730D2A8FB82}" type="slidenum">
              <a:rPr lang="zh-TW" altLang="en-US" smtClean="0"/>
              <a:pPr/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dirty="0"/>
              <a:t>研究也發現，肥胖的人相較於一般人，更容易罹患代謝性疾病，罹患糖尿病的風險是</a:t>
            </a:r>
            <a:r>
              <a:rPr lang="en-US" altLang="zh-TW" sz="1300" dirty="0"/>
              <a:t>6</a:t>
            </a:r>
            <a:r>
              <a:rPr lang="zh-TW" altLang="en-US" sz="1300" dirty="0"/>
              <a:t>到</a:t>
            </a:r>
            <a:r>
              <a:rPr lang="en-US" altLang="zh-TW" sz="1300" dirty="0"/>
              <a:t>12</a:t>
            </a:r>
            <a:r>
              <a:rPr lang="zh-TW" altLang="en-US" sz="1300" dirty="0"/>
              <a:t>倍，代謝症候群是</a:t>
            </a:r>
            <a:r>
              <a:rPr lang="en-US" altLang="zh-TW" sz="1300" dirty="0"/>
              <a:t>4</a:t>
            </a:r>
            <a:r>
              <a:rPr lang="zh-TW" altLang="en-US" sz="1300" dirty="0"/>
              <a:t>到</a:t>
            </a:r>
            <a:r>
              <a:rPr lang="en-US" altLang="zh-TW" sz="1300" dirty="0"/>
              <a:t>10</a:t>
            </a:r>
            <a:r>
              <a:rPr lang="zh-TW" altLang="en-US" sz="1300" dirty="0"/>
              <a:t>倍，而出現心血管疾病，例如中風、心肌梗塞的危險性也比一般人多出</a:t>
            </a:r>
            <a:r>
              <a:rPr lang="en-US" altLang="zh-TW" sz="1300" dirty="0"/>
              <a:t>50%</a:t>
            </a:r>
            <a:r>
              <a:rPr lang="zh-TW" altLang="en-US" sz="1300" dirty="0"/>
              <a:t>   </a:t>
            </a:r>
            <a:r>
              <a:rPr lang="en-US" altLang="zh-TW" sz="1300" dirty="0"/>
              <a:t>#20</a:t>
            </a:r>
            <a:r>
              <a:rPr lang="zh-TW" altLang="en-US" sz="1300" dirty="0"/>
              <a:t>秒</a:t>
            </a:r>
            <a:endParaRPr lang="zh-TW" altLang="zh-TW" sz="13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640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48FA9-DF96-4DEC-9018-FDEE63293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E345F0-CC68-48F6-BC95-E4F3F02F3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29FD7F-3826-42F4-BC26-9E473A20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4DF42-2D7E-45BB-B642-FCA6FECFE4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065BDC-EDC4-4055-88E8-020961C7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DA2A87-E035-4E81-BA41-33494112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7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18F7D9-EFA9-4BDE-B6C1-6DD8C246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D671573-A010-4D58-8105-B03AC5DE7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83B184-9325-4F7D-A20D-96CFE520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3D5ADD-A5F9-418B-A1A6-E2CE05E3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2F346B-980A-4794-9930-5BC2895C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493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EA16555-871C-4D4E-80B0-5F8BE5532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21F5775-7CA0-4E7D-B3F4-07F935F0F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7D015B-8FA0-44A7-B12B-85D92A4B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6F3F2C-0D39-4FBE-BEC4-A7B3407C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E8F806-9E29-4247-9349-8005A16C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292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5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8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6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39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820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8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77958-C622-49B8-9A4D-5AF2BBBD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EDFADE-E02A-4810-814C-225E9525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6B4BE5-919C-4939-B0BC-7EBFC386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03DF50-2292-468C-AEB1-A28DF36A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6F062C-22F1-4F73-88EB-F3A90049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2805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27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87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A4796-93F3-454D-A8AB-C3A2B260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402F83-F2F0-4114-862C-D9412BE21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408220-BE64-4AB1-A356-02FC891C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1EA-0771-4A01-8016-86D6C6D1845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E88D6A-7E79-436B-86E9-FA591B3F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7057D9-605C-4004-A6EE-0406C204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3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9EE986-B869-49C5-9CD3-E4D82FC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9C0704-8266-4B13-BA79-84CEA35F6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2B6199C-7BE5-4B07-833A-D46D1EFF4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104530-F3DF-4EFD-9B2C-FF364707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C895F27-B620-4948-BEAF-0752EAC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244DA9-A464-4940-83C6-DF0051BF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288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3051F6-F1BE-4111-8265-3CEB652C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98DAF0-275B-4552-92DD-FC177599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1F2739C-695F-4281-9AC5-6D054B45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AF4A40-72AC-41B7-BF7F-B2A29BFA4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B7077C3-C84F-4C30-A84F-227ABE4F9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079C52E-418A-4107-BBEE-18D5937D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B16F3BE-E127-49BC-9DE0-D4A70DD8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F8E70FC-97E9-4D94-9521-28521F89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5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DE470A-D575-4021-BBDB-5CF1BC53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181877A-5E1D-422A-819C-BB9AB97F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748E-B469-47C5-8515-476AD4FD1FA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F432ED5-D5D3-420C-A8C5-A4852DA3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E1D3AB5-57E8-4796-9133-084BFD2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9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40592FA-FB15-40CC-909C-FB8D930C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35DD-9D55-408D-88AB-7C73E7486D2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FB5284D-3629-4904-8756-A9F13A56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85DEA7-82FE-4F2D-AC0A-2A3DE3F0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6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E06A98-9E6A-4C72-B5B9-B7CB834B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4ECD28-ECCA-4707-950D-5D0DE71C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B44AD3B-4AEC-485A-BB19-DBB5A8195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A7E7A2-572E-4B26-BA87-26772B5D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048659-2BD2-4235-8144-5D1C291D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990207D-2DCE-4198-982A-42D5FBAE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855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258D04-08E1-430C-85F1-0397E91E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E98191F-A043-440C-A6A5-E185A7B9F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4D10EC-8BB0-4F87-B423-E252EF50E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89556F-904E-4638-99A6-8EFA48BC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7932-18C9-4096-98E9-C841D7822AB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329DF8-A528-4BAE-809D-B34CEBD1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656E4AA-5D39-46AD-A623-56DFF580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3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1380C15-6832-4E26-A6FE-E85F2B0D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345B5A-DEEF-4199-A655-9F5CD5ABD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345637-AE59-496C-B8FF-2444BAB1A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13B9A903-4026-4778-88F0-B46F8A55EF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2019/6/11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A8348B2-FD96-4EC9-857D-C2DBC8CAE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5CE67A-3033-4C81-B9F5-A40148550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20DDA-BFD0-470E-A06C-FA4EC98641CE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2019/6/11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D94C-7D86-460F-BBA4-8D1705B1C92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00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hyperlink" Target="http://health99.hpa.gov.tw/media/public/pdf/12267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6" descr="ãå°ç£è¥èé«å­¸æãçåçæå°çµæ">
            <a:extLst>
              <a:ext uri="{FF2B5EF4-FFF2-40B4-BE49-F238E27FC236}">
                <a16:creationId xmlns:a16="http://schemas.microsoft.com/office/drawing/2014/main" id="{06FBBA81-34E2-442F-BEAA-5473AA42A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66" y="5279747"/>
            <a:ext cx="1461701" cy="14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ãåæ°å¥åº·ç½²ãçåçæå°çµæ">
            <a:extLst>
              <a:ext uri="{FF2B5EF4-FFF2-40B4-BE49-F238E27FC236}">
                <a16:creationId xmlns:a16="http://schemas.microsoft.com/office/drawing/2014/main" id="{3A742982-5B4A-4E75-93F7-20584DBC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b="8440"/>
          <a:stretch/>
        </p:blipFill>
        <p:spPr bwMode="auto">
          <a:xfrm>
            <a:off x="628388" y="5258894"/>
            <a:ext cx="1782189" cy="14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2D178B-C14A-4AEF-90B7-D60615426B00}"/>
              </a:ext>
            </a:extLst>
          </p:cNvPr>
          <p:cNvSpPr/>
          <p:nvPr/>
        </p:nvSpPr>
        <p:spPr>
          <a:xfrm>
            <a:off x="0" y="1599106"/>
            <a:ext cx="12192000" cy="354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600" b="1" dirty="0">
                <a:solidFill>
                  <a:schemeClr val="tx1"/>
                </a:solidFill>
              </a:rPr>
              <a:t>     肥胖的</a:t>
            </a:r>
            <a:r>
              <a:rPr lang="zh-TW" altLang="en-US" sz="9600" b="1" dirty="0">
                <a:solidFill>
                  <a:srgbClr val="FF0000"/>
                </a:solidFill>
              </a:rPr>
              <a:t>嚴重性</a:t>
            </a:r>
            <a:endParaRPr lang="en-US" altLang="zh-TW" sz="96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9600" b="1" dirty="0">
                <a:solidFill>
                  <a:schemeClr val="tx1"/>
                </a:solidFill>
              </a:rPr>
              <a:t>     與</a:t>
            </a:r>
            <a:r>
              <a:rPr lang="zh-TW" altLang="en-US" sz="9600" b="1" dirty="0">
                <a:solidFill>
                  <a:srgbClr val="FF0000"/>
                </a:solidFill>
              </a:rPr>
              <a:t>疾病</a:t>
            </a:r>
            <a:r>
              <a:rPr lang="zh-TW" altLang="en-US" sz="9600" b="1" dirty="0">
                <a:solidFill>
                  <a:schemeClr val="tx1"/>
                </a:solidFill>
              </a:rPr>
              <a:t>的關係</a:t>
            </a:r>
          </a:p>
        </p:txBody>
      </p:sp>
    </p:spTree>
    <p:extLst>
      <p:ext uri="{BB962C8B-B14F-4D97-AF65-F5344CB8AC3E}">
        <p14:creationId xmlns:p14="http://schemas.microsoft.com/office/powerpoint/2010/main" val="18665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2"/>
    </mc:Choice>
    <mc:Fallback xmlns="">
      <p:transition spd="slow" advTm="142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7F46E47-7694-4C57-BF88-B1977C36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165913"/>
              </p:ext>
            </p:extLst>
          </p:nvPr>
        </p:nvGraphicFramePr>
        <p:xfrm>
          <a:off x="3464392" y="1489103"/>
          <a:ext cx="2290146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0146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阻塞型睡眠呼吸中止症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TW" altLang="en-US" sz="4000" b="1" dirty="0">
                          <a:solidFill>
                            <a:srgbClr val="FF0000"/>
                          </a:solidFill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C09AD1C-9E5C-43E9-BCDE-A4ACBFBB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33073"/>
              </p:ext>
            </p:extLst>
          </p:nvPr>
        </p:nvGraphicFramePr>
        <p:xfrm>
          <a:off x="5939415" y="1489103"/>
          <a:ext cx="2170810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0810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膝部退化性</a:t>
                      </a:r>
                      <a:endParaRPr lang="en-US" altLang="zh-TW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關節炎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</a:rPr>
                        <a:t>4.5</a:t>
                      </a:r>
                      <a:r>
                        <a:rPr lang="zh-TW" altLang="en-US" sz="4000" b="1" dirty="0">
                          <a:solidFill>
                            <a:srgbClr val="FF0000"/>
                          </a:solidFill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EF736492-3127-4CDD-A654-127B3B61D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25761"/>
              </p:ext>
            </p:extLst>
          </p:nvPr>
        </p:nvGraphicFramePr>
        <p:xfrm>
          <a:off x="3464392" y="3266851"/>
          <a:ext cx="2290145" cy="1647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0145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非酒精性</a:t>
                      </a:r>
                      <a:endParaRPr lang="en-US" altLang="zh-TW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脂肪肝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</a:rPr>
                        <a:t>3.5</a:t>
                      </a:r>
                      <a:r>
                        <a:rPr lang="zh-TW" altLang="en-US" sz="4000" b="1" dirty="0">
                          <a:solidFill>
                            <a:srgbClr val="FF0000"/>
                          </a:solidFill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8BBB6CE-D881-459C-9814-7547DB4C6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013382"/>
              </p:ext>
            </p:extLst>
          </p:nvPr>
        </p:nvGraphicFramePr>
        <p:xfrm>
          <a:off x="3506731" y="4947808"/>
          <a:ext cx="2290146" cy="1647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0146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</a:rPr>
                        <a:t>憂鬱症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000" b="1" dirty="0">
                          <a:solidFill>
                            <a:srgbClr val="FF0000"/>
                          </a:solidFill>
                        </a:rPr>
                        <a:t>60%</a:t>
                      </a:r>
                      <a:endParaRPr lang="zh-TW" alt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AA751B7-050E-4337-A81A-E09845456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63068"/>
              </p:ext>
            </p:extLst>
          </p:nvPr>
        </p:nvGraphicFramePr>
        <p:xfrm>
          <a:off x="5924015" y="4947808"/>
          <a:ext cx="2186210" cy="1647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6210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胃食道逆流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000" b="1" dirty="0">
                          <a:solidFill>
                            <a:srgbClr val="FF0000"/>
                          </a:solidFill>
                        </a:rPr>
                        <a:t>50%</a:t>
                      </a:r>
                      <a:endParaRPr lang="zh-TW" alt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3F5318E-A840-4813-B46B-82E813AED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675146"/>
              </p:ext>
            </p:extLst>
          </p:nvPr>
        </p:nvGraphicFramePr>
        <p:xfrm>
          <a:off x="5924016" y="3266283"/>
          <a:ext cx="2186209" cy="1647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6209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女性不孕症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r>
                        <a:rPr lang="zh-TW" altLang="en-US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C815CDB-F7F4-4997-BB47-00DA4CD86250}"/>
              </a:ext>
            </a:extLst>
          </p:cNvPr>
          <p:cNvSpPr txBox="1"/>
          <p:nvPr/>
        </p:nvSpPr>
        <p:spPr>
          <a:xfrm>
            <a:off x="3023828" y="298836"/>
            <a:ext cx="5831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/>
              <a:t>還有這些疾病</a:t>
            </a:r>
            <a:r>
              <a:rPr lang="en-US" altLang="zh-TW" sz="5400" dirty="0"/>
              <a:t>…</a:t>
            </a:r>
            <a:endParaRPr lang="zh-TW" altLang="en-US" sz="5400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0C2585-2CA6-47AD-8D0F-CDCA035F8513}"/>
              </a:ext>
            </a:extLst>
          </p:cNvPr>
          <p:cNvGrpSpPr/>
          <p:nvPr/>
        </p:nvGrpSpPr>
        <p:grpSpPr>
          <a:xfrm>
            <a:off x="8757065" y="1259944"/>
            <a:ext cx="2290146" cy="4963875"/>
            <a:chOff x="9656048" y="1259944"/>
            <a:chExt cx="2290146" cy="496387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826536D-1776-4C9A-AA16-2C5FFCA5B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83" t="8766" r="30674" b="51613"/>
            <a:stretch/>
          </p:blipFill>
          <p:spPr>
            <a:xfrm>
              <a:off x="9656048" y="1259944"/>
              <a:ext cx="2290146" cy="4963875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2E4B40B-9BA8-4709-9281-A57C52F5B638}"/>
                </a:ext>
              </a:extLst>
            </p:cNvPr>
            <p:cNvSpPr/>
            <p:nvPr/>
          </p:nvSpPr>
          <p:spPr>
            <a:xfrm>
              <a:off x="9656048" y="5766619"/>
              <a:ext cx="24012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0C36BFA-B94C-4DAC-85F0-563163976B48}"/>
              </a:ext>
            </a:extLst>
          </p:cNvPr>
          <p:cNvGrpSpPr/>
          <p:nvPr/>
        </p:nvGrpSpPr>
        <p:grpSpPr>
          <a:xfrm>
            <a:off x="461864" y="1259944"/>
            <a:ext cx="2251953" cy="4963875"/>
            <a:chOff x="0" y="1259944"/>
            <a:chExt cx="2251953" cy="4963875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13D35D21-0DC0-41A3-88DC-3436CBB80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83" t="51828" r="30674" b="6667"/>
            <a:stretch/>
          </p:blipFill>
          <p:spPr>
            <a:xfrm flipH="1">
              <a:off x="65743" y="1259944"/>
              <a:ext cx="2186210" cy="496387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BF3C178-6A16-4E1E-9630-4F3AEEB4717B}"/>
                </a:ext>
              </a:extLst>
            </p:cNvPr>
            <p:cNvSpPr/>
            <p:nvPr/>
          </p:nvSpPr>
          <p:spPr>
            <a:xfrm>
              <a:off x="0" y="5598056"/>
              <a:ext cx="24012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2"/>
    </mc:Choice>
    <mc:Fallback xmlns="">
      <p:transition spd="slow" advTm="264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7F46E47-7694-4C57-BF88-B1977C36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78031"/>
              </p:ext>
            </p:extLst>
          </p:nvPr>
        </p:nvGraphicFramePr>
        <p:xfrm>
          <a:off x="790836" y="2086885"/>
          <a:ext cx="1903751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84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食道癌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84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400" b="1" dirty="0">
                          <a:solidFill>
                            <a:srgbClr val="FF0000"/>
                          </a:solidFill>
                        </a:rPr>
                        <a:t>50%</a:t>
                      </a:r>
                      <a:endParaRPr lang="zh-TW" altLang="en-US" sz="4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C09AD1C-9E5C-43E9-BCDE-A4ACBFBB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177293"/>
              </p:ext>
            </p:extLst>
          </p:nvPr>
        </p:nvGraphicFramePr>
        <p:xfrm>
          <a:off x="2879465" y="2086885"/>
          <a:ext cx="1903751" cy="1746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732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腎臟癌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732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400" b="1" dirty="0">
                          <a:solidFill>
                            <a:srgbClr val="FF0000"/>
                          </a:solidFill>
                        </a:rPr>
                        <a:t>30%</a:t>
                      </a:r>
                      <a:endParaRPr lang="zh-TW" altLang="en-US" sz="4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EF736492-3127-4CDD-A654-127B3B61D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63859"/>
              </p:ext>
            </p:extLst>
          </p:nvPr>
        </p:nvGraphicFramePr>
        <p:xfrm>
          <a:off x="7166562" y="2064751"/>
          <a:ext cx="2220012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0012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女性</a:t>
                      </a:r>
                      <a:endParaRPr lang="en-US" altLang="zh-TW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子宮內膜癌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400" b="1" dirty="0">
                          <a:solidFill>
                            <a:srgbClr val="FF0000"/>
                          </a:solidFill>
                        </a:rPr>
                        <a:t>60%</a:t>
                      </a:r>
                      <a:endParaRPr lang="zh-TW" altLang="en-US" sz="4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8BBB6CE-D881-459C-9814-7547DB4C6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444695"/>
              </p:ext>
            </p:extLst>
          </p:nvPr>
        </p:nvGraphicFramePr>
        <p:xfrm>
          <a:off x="4968094" y="2086885"/>
          <a:ext cx="1903751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84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大腸癌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84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4400" b="1" dirty="0">
                          <a:solidFill>
                            <a:srgbClr val="FF0000"/>
                          </a:solidFill>
                        </a:rPr>
                        <a:t>20%</a:t>
                      </a:r>
                      <a:endParaRPr lang="zh-TW" altLang="en-US" sz="4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3F5318E-A840-4813-B46B-82E813AED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99235"/>
              </p:ext>
            </p:extLst>
          </p:nvPr>
        </p:nvGraphicFramePr>
        <p:xfrm>
          <a:off x="9681291" y="2086885"/>
          <a:ext cx="1903751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男性</a:t>
                      </a:r>
                      <a:endParaRPr lang="en-US" altLang="zh-TW" sz="28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</a:rPr>
                        <a:t>甲狀腺癌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多</a:t>
                      </a:r>
                      <a:r>
                        <a:rPr lang="en-US" altLang="zh-TW" sz="4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lang="zh-TW" altLang="en-US" sz="4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id="{3884E7DB-DC3E-4831-86E0-AD9C17E291A7}"/>
              </a:ext>
            </a:extLst>
          </p:cNvPr>
          <p:cNvSpPr txBox="1"/>
          <p:nvPr/>
        </p:nvSpPr>
        <p:spPr>
          <a:xfrm>
            <a:off x="2871568" y="583786"/>
            <a:ext cx="583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/>
              <a:t>甚至還有</a:t>
            </a:r>
            <a:r>
              <a:rPr lang="zh-TW" altLang="en-US" sz="7200" b="1" dirty="0">
                <a:solidFill>
                  <a:srgbClr val="FF0000"/>
                </a:solidFill>
              </a:rPr>
              <a:t>癌症</a:t>
            </a:r>
            <a:r>
              <a:rPr lang="en-US" altLang="zh-TW" sz="6000" dirty="0"/>
              <a:t>…</a:t>
            </a:r>
            <a:endParaRPr lang="zh-TW" altLang="en-US" sz="6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8C2E01-3D0C-4594-883F-2B4C6378D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74" t="8172" b="50000"/>
          <a:stretch/>
        </p:blipFill>
        <p:spPr>
          <a:xfrm>
            <a:off x="3967093" y="3989435"/>
            <a:ext cx="2836890" cy="286856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2EA28EE-C373-45A7-AA91-3DA0E142A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74" t="52365" b="5806"/>
          <a:stretch/>
        </p:blipFill>
        <p:spPr>
          <a:xfrm>
            <a:off x="1169532" y="3989436"/>
            <a:ext cx="2836890" cy="286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2"/>
    </mc:Choice>
    <mc:Fallback xmlns="">
      <p:transition spd="slow" advTm="2644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9A7C03-ADDD-4898-87F8-C113DCFF32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0138" y="669207"/>
            <a:ext cx="8251723" cy="6188793"/>
          </a:xfrm>
          <a:prstGeom prst="rect">
            <a:avLst/>
          </a:prstGeom>
        </p:spPr>
      </p:pic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82054DA4-1B9A-48EF-899C-C79C9CE9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5607"/>
            <a:ext cx="12192000" cy="29995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5400" dirty="0"/>
              <a:t>幸運的是，這些肥胖帶來的不健康</a:t>
            </a:r>
            <a:endParaRPr lang="en-US" altLang="zh-TW" sz="5400" dirty="0"/>
          </a:p>
          <a:p>
            <a:pPr marL="0" indent="0" algn="ctr">
              <a:buNone/>
            </a:pPr>
            <a:endParaRPr lang="en-US" altLang="zh-TW" sz="1000" dirty="0"/>
          </a:p>
          <a:p>
            <a:pPr marL="0" indent="0" algn="ctr">
              <a:buNone/>
            </a:pPr>
            <a:r>
              <a:rPr lang="zh-TW" altLang="en-US" sz="1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都是可以改變的</a:t>
            </a:r>
            <a:r>
              <a:rPr lang="en-US" altLang="zh-TW" sz="1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zh-TW" altLang="en-US" sz="1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7F46E47-7694-4C57-BF88-B1977C36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04638"/>
              </p:ext>
            </p:extLst>
          </p:nvPr>
        </p:nvGraphicFramePr>
        <p:xfrm>
          <a:off x="2998212" y="1464005"/>
          <a:ext cx="1903751" cy="2195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阻塞型睡眠呼吸中止症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00B050"/>
                          </a:solidFill>
                        </a:rPr>
                        <a:t>顯著改善呼吸中止指數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C09AD1C-9E5C-43E9-BCDE-A4ACBFBB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950093"/>
              </p:ext>
            </p:extLst>
          </p:nvPr>
        </p:nvGraphicFramePr>
        <p:xfrm>
          <a:off x="5086841" y="1464005"/>
          <a:ext cx="1903751" cy="2195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膝部退化性關節炎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明顯減緩疼痛及行動不便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EF736492-3127-4CDD-A654-127B3B61D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17155"/>
              </p:ext>
            </p:extLst>
          </p:nvPr>
        </p:nvGraphicFramePr>
        <p:xfrm>
          <a:off x="2998376" y="3919251"/>
          <a:ext cx="1903751" cy="2195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非酒精性脂肪肝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明顯降低脂肪肝嚴重度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8BBB6CE-D881-459C-9814-7547DB4C6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86338"/>
              </p:ext>
            </p:extLst>
          </p:nvPr>
        </p:nvGraphicFramePr>
        <p:xfrm>
          <a:off x="7175470" y="1464005"/>
          <a:ext cx="1903751" cy="1768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</a:rPr>
                        <a:t>憂鬱症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增加憂鬱症緩解率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AA751B7-050E-4337-A81A-E09845456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16629"/>
              </p:ext>
            </p:extLst>
          </p:nvPr>
        </p:nvGraphicFramePr>
        <p:xfrm>
          <a:off x="7175470" y="3919251"/>
          <a:ext cx="1903751" cy="2195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胃食道逆流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明顯改善胃食道逆流的症狀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3F5318E-A840-4813-B46B-82E813AED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61610"/>
              </p:ext>
            </p:extLst>
          </p:nvPr>
        </p:nvGraphicFramePr>
        <p:xfrm>
          <a:off x="5092002" y="3919251"/>
          <a:ext cx="1903751" cy="2621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375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</a:rPr>
                        <a:t>不孕症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增加自然懷孕率和人工生殖成功率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C815CDB-F7F4-4997-BB47-00DA4CD86250}"/>
              </a:ext>
            </a:extLst>
          </p:cNvPr>
          <p:cNvSpPr txBox="1"/>
          <p:nvPr/>
        </p:nvSpPr>
        <p:spPr>
          <a:xfrm>
            <a:off x="2711144" y="571719"/>
            <a:ext cx="656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肥胖的人</a:t>
            </a:r>
            <a:r>
              <a:rPr lang="zh-TW" altLang="en-US" sz="3200" b="1" dirty="0">
                <a:solidFill>
                  <a:srgbClr val="0000FF"/>
                </a:solidFill>
              </a:rPr>
              <a:t>減重</a:t>
            </a:r>
            <a:r>
              <a:rPr lang="en-US" altLang="zh-TW" sz="3200" b="1" dirty="0">
                <a:solidFill>
                  <a:srgbClr val="0000FF"/>
                </a:solidFill>
              </a:rPr>
              <a:t>5%-10%</a:t>
            </a:r>
            <a:r>
              <a:rPr lang="zh-TW" altLang="en-US" sz="3200" dirty="0"/>
              <a:t>或</a:t>
            </a:r>
            <a:r>
              <a:rPr lang="zh-TW" altLang="en-US" sz="3200" b="1" dirty="0">
                <a:solidFill>
                  <a:srgbClr val="0000FF"/>
                </a:solidFill>
              </a:rPr>
              <a:t>成功減重</a:t>
            </a:r>
            <a:r>
              <a:rPr lang="en-US" altLang="zh-TW" sz="3200" b="1" dirty="0">
                <a:solidFill>
                  <a:srgbClr val="0000FF"/>
                </a:solidFill>
              </a:rPr>
              <a:t> 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8802ECE-5FB8-42F6-B6DF-0A9EBA7DF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7" t="50000" r="69846" b="6167"/>
          <a:stretch/>
        </p:blipFill>
        <p:spPr>
          <a:xfrm flipH="1">
            <a:off x="9363867" y="705505"/>
            <a:ext cx="2175948" cy="5835671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741233C-E39A-4BC3-BA61-88833AB3FCD2}"/>
              </a:ext>
            </a:extLst>
          </p:cNvPr>
          <p:cNvGrpSpPr/>
          <p:nvPr/>
        </p:nvGrpSpPr>
        <p:grpSpPr>
          <a:xfrm>
            <a:off x="361595" y="744152"/>
            <a:ext cx="2259691" cy="5830115"/>
            <a:chOff x="149381" y="697923"/>
            <a:chExt cx="2259691" cy="583011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7F42F6E-239B-4B15-B076-B5B0E25E0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03" t="6167" r="68131" b="50000"/>
            <a:stretch/>
          </p:blipFill>
          <p:spPr>
            <a:xfrm>
              <a:off x="149381" y="697923"/>
              <a:ext cx="2259691" cy="583011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02EA1AE-FAD7-434A-B8A0-CCC10814FF58}"/>
                </a:ext>
              </a:extLst>
            </p:cNvPr>
            <p:cNvSpPr/>
            <p:nvPr/>
          </p:nvSpPr>
          <p:spPr>
            <a:xfrm>
              <a:off x="2109019" y="2816942"/>
              <a:ext cx="300053" cy="61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4BF603E-39F6-4164-84C9-53C1ED704569}"/>
                </a:ext>
              </a:extLst>
            </p:cNvPr>
            <p:cNvSpPr/>
            <p:nvPr/>
          </p:nvSpPr>
          <p:spPr>
            <a:xfrm>
              <a:off x="149381" y="5808427"/>
              <a:ext cx="300053" cy="61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20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2"/>
    </mc:Choice>
    <mc:Fallback xmlns="">
      <p:transition spd="slow" advTm="2644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7F46E47-7694-4C57-BF88-B1977C36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42420"/>
              </p:ext>
            </p:extLst>
          </p:nvPr>
        </p:nvGraphicFramePr>
        <p:xfrm>
          <a:off x="3065286" y="2524009"/>
          <a:ext cx="5854580" cy="2743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4580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>
                          <a:solidFill>
                            <a:schemeClr val="bg1"/>
                          </a:solidFill>
                        </a:rPr>
                        <a:t>癌症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marL="571500" indent="-57150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顯著降低癌症發生率</a:t>
                      </a:r>
                      <a:endParaRPr lang="en-US" altLang="zh-TW" sz="40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71500" indent="-571500" algn="l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全癌症發生率降低</a:t>
                      </a:r>
                      <a:r>
                        <a:rPr lang="en-US" altLang="zh-TW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  <a:r>
                        <a:rPr lang="zh-TW" altLang="en-US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，肥胖相關癌症減少</a:t>
                      </a:r>
                      <a:r>
                        <a:rPr lang="en-US" altLang="zh-TW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  <a:endParaRPr lang="zh-TW" altLang="en-US" sz="40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DF14474D-939E-4DE8-8419-747D9909C4CB}"/>
              </a:ext>
            </a:extLst>
          </p:cNvPr>
          <p:cNvSpPr txBox="1"/>
          <p:nvPr/>
        </p:nvSpPr>
        <p:spPr>
          <a:xfrm>
            <a:off x="2711144" y="1307157"/>
            <a:ext cx="6562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/>
              <a:t>肥胖的人</a:t>
            </a:r>
            <a:r>
              <a:rPr lang="zh-TW" altLang="en-US" sz="5400" b="1" dirty="0">
                <a:solidFill>
                  <a:srgbClr val="0000FF"/>
                </a:solidFill>
              </a:rPr>
              <a:t>成功減重</a:t>
            </a:r>
            <a:r>
              <a:rPr lang="en-US" altLang="zh-TW" sz="5400" b="1" dirty="0">
                <a:solidFill>
                  <a:srgbClr val="0000FF"/>
                </a:solidFill>
              </a:rPr>
              <a:t> </a:t>
            </a:r>
            <a:endParaRPr lang="zh-TW" altLang="en-US" sz="5400" b="1" dirty="0">
              <a:solidFill>
                <a:srgbClr val="0000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1CF1B07-98FF-4787-88DB-3E4BACB3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7" t="50000" r="69846" b="6167"/>
          <a:stretch/>
        </p:blipFill>
        <p:spPr>
          <a:xfrm flipH="1">
            <a:off x="9363867" y="705505"/>
            <a:ext cx="2175948" cy="5835671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18C13AB-DF29-4157-88C3-82A85D8E1266}"/>
              </a:ext>
            </a:extLst>
          </p:cNvPr>
          <p:cNvGrpSpPr/>
          <p:nvPr/>
        </p:nvGrpSpPr>
        <p:grpSpPr>
          <a:xfrm>
            <a:off x="361595" y="744152"/>
            <a:ext cx="2259691" cy="5830115"/>
            <a:chOff x="149381" y="697923"/>
            <a:chExt cx="2259691" cy="58301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D99AF42-CD9D-4F51-A9B0-490214EA6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03" t="6167" r="68131" b="50000"/>
            <a:stretch/>
          </p:blipFill>
          <p:spPr>
            <a:xfrm>
              <a:off x="149381" y="697923"/>
              <a:ext cx="2259691" cy="5830115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A5CE47-2F11-47C2-B1AA-0AD175784F5F}"/>
                </a:ext>
              </a:extLst>
            </p:cNvPr>
            <p:cNvSpPr/>
            <p:nvPr/>
          </p:nvSpPr>
          <p:spPr>
            <a:xfrm>
              <a:off x="2109019" y="2816942"/>
              <a:ext cx="300053" cy="61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DC90170-41BD-4058-A9A0-1F95CDFAC569}"/>
                </a:ext>
              </a:extLst>
            </p:cNvPr>
            <p:cNvSpPr/>
            <p:nvPr/>
          </p:nvSpPr>
          <p:spPr>
            <a:xfrm>
              <a:off x="149381" y="5808427"/>
              <a:ext cx="300053" cy="61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14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2"/>
    </mc:Choice>
    <mc:Fallback xmlns="">
      <p:transition spd="slow" advTm="264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8E3B01-1672-4985-B1CF-BB16EAE3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06561">
            <a:off x="904002" y="562298"/>
            <a:ext cx="4523902" cy="1325563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還有更多好處</a:t>
            </a:r>
            <a:r>
              <a:rPr lang="en-US" altLang="zh-TW" sz="4800" dirty="0"/>
              <a:t>!!</a:t>
            </a:r>
            <a:endParaRPr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D817C7-1035-411C-8D32-390F31273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8019"/>
            <a:ext cx="12192000" cy="3401961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做對「減重」</a:t>
            </a:r>
            <a:endParaRPr lang="en-US" altLang="zh-TW" sz="8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zh-TW" alt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可以</a:t>
            </a:r>
            <a:r>
              <a:rPr lang="zh-TW" altLang="en-US" sz="11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逆轉三高</a:t>
            </a:r>
            <a:r>
              <a:rPr lang="en-US" altLang="zh-TW" sz="8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zh-TW" altLang="en-US" sz="8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087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145F82-30CA-43F0-B029-7BDDBAE2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6" y="1109605"/>
            <a:ext cx="4694534" cy="1114592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逆轉</a:t>
            </a:r>
            <a:r>
              <a:rPr lang="zh-TW" altLang="en-US" sz="6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糖尿病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52CC7C-A837-43DE-A141-A192E06F8DC4}"/>
              </a:ext>
            </a:extLst>
          </p:cNvPr>
          <p:cNvSpPr txBox="1"/>
          <p:nvPr/>
        </p:nvSpPr>
        <p:spPr>
          <a:xfrm>
            <a:off x="2543332" y="2706032"/>
            <a:ext cx="3537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體重下降≧ </a:t>
            </a:r>
            <a:r>
              <a:rPr lang="en-US" altLang="zh-TW" sz="4000" dirty="0"/>
              <a:t>5%</a:t>
            </a:r>
            <a:endParaRPr lang="zh-TW" altLang="en-US" sz="4000" dirty="0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A029E2DA-0D59-46A3-B5C5-0DE916DE149A}"/>
              </a:ext>
            </a:extLst>
          </p:cNvPr>
          <p:cNvSpPr/>
          <p:nvPr/>
        </p:nvSpPr>
        <p:spPr>
          <a:xfrm>
            <a:off x="6110990" y="2706032"/>
            <a:ext cx="1199213" cy="5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5DF036A-EDAE-4E07-A02F-501951048B64}"/>
              </a:ext>
            </a:extLst>
          </p:cNvPr>
          <p:cNvSpPr txBox="1"/>
          <p:nvPr/>
        </p:nvSpPr>
        <p:spPr>
          <a:xfrm>
            <a:off x="7340182" y="2450846"/>
            <a:ext cx="3663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血糖值改善</a:t>
            </a:r>
            <a:endParaRPr lang="en-US" altLang="zh-TW" sz="3600" dirty="0"/>
          </a:p>
          <a:p>
            <a:r>
              <a:rPr lang="zh-TW" altLang="en-US" sz="3600" dirty="0"/>
              <a:t>糖化血色素下降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E56C1FF-EFA8-4DC9-BCFF-357FFBC89AAA}"/>
              </a:ext>
            </a:extLst>
          </p:cNvPr>
          <p:cNvSpPr txBox="1"/>
          <p:nvPr/>
        </p:nvSpPr>
        <p:spPr>
          <a:xfrm>
            <a:off x="2303490" y="4016347"/>
            <a:ext cx="377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體重下降</a:t>
            </a:r>
            <a:r>
              <a:rPr lang="en-US" altLang="zh-TW" sz="4000" dirty="0"/>
              <a:t>7-10%</a:t>
            </a:r>
            <a:endParaRPr lang="zh-TW" altLang="en-US" sz="4000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2E7A4342-67A4-461C-8E92-260667A28CAF}"/>
              </a:ext>
            </a:extLst>
          </p:cNvPr>
          <p:cNvSpPr/>
          <p:nvPr/>
        </p:nvSpPr>
        <p:spPr>
          <a:xfrm>
            <a:off x="6110990" y="4144492"/>
            <a:ext cx="1199213" cy="5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B07E1E-118A-4A67-907F-C5988F319FC2}"/>
              </a:ext>
            </a:extLst>
          </p:cNvPr>
          <p:cNvSpPr txBox="1"/>
          <p:nvPr/>
        </p:nvSpPr>
        <p:spPr>
          <a:xfrm>
            <a:off x="7340182" y="4132479"/>
            <a:ext cx="40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可能使糖尿病緩解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D9BD04B1-BC9D-4D7F-A500-208FD71CB75B}"/>
              </a:ext>
            </a:extLst>
          </p:cNvPr>
          <p:cNvCxnSpPr/>
          <p:nvPr/>
        </p:nvCxnSpPr>
        <p:spPr>
          <a:xfrm>
            <a:off x="5371014" y="1109605"/>
            <a:ext cx="0" cy="9846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8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145F82-30CA-43F0-B029-7BDDBAE2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85" y="975656"/>
            <a:ext cx="4000324" cy="1150267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逆轉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高血壓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E6EA997-411A-418B-BF89-103F5085D663}"/>
              </a:ext>
            </a:extLst>
          </p:cNvPr>
          <p:cNvSpPr txBox="1"/>
          <p:nvPr/>
        </p:nvSpPr>
        <p:spPr>
          <a:xfrm>
            <a:off x="5153890" y="832585"/>
            <a:ext cx="7080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體重每減少一公斤，</a:t>
            </a:r>
            <a:endParaRPr lang="en-US" altLang="zh-TW" sz="4000" dirty="0"/>
          </a:p>
          <a:p>
            <a:r>
              <a:rPr lang="zh-TW" altLang="en-US" sz="4000" dirty="0"/>
              <a:t>血壓約可下降</a:t>
            </a:r>
            <a:r>
              <a:rPr lang="en-US" altLang="zh-TW" sz="4000" dirty="0"/>
              <a:t>1</a:t>
            </a:r>
            <a:r>
              <a:rPr lang="zh-TW" altLang="en-US" sz="4000" dirty="0"/>
              <a:t>毫米汞柱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110A6BD3-EF8D-4DF3-A272-0C0461ECCF2E}"/>
              </a:ext>
            </a:extLst>
          </p:cNvPr>
          <p:cNvSpPr txBox="1">
            <a:spLocks/>
          </p:cNvSpPr>
          <p:nvPr/>
        </p:nvSpPr>
        <p:spPr>
          <a:xfrm>
            <a:off x="805285" y="2983646"/>
            <a:ext cx="4000324" cy="11502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逆轉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高血脂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EEE2610-E72C-45BC-BBF6-49F63887B41D}"/>
              </a:ext>
            </a:extLst>
          </p:cNvPr>
          <p:cNvSpPr txBox="1"/>
          <p:nvPr/>
        </p:nvSpPr>
        <p:spPr>
          <a:xfrm>
            <a:off x="5153890" y="2810474"/>
            <a:ext cx="6385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減重</a:t>
            </a:r>
            <a:r>
              <a:rPr lang="en-US" altLang="zh-TW" sz="4000" dirty="0"/>
              <a:t>5-10%</a:t>
            </a:r>
            <a:r>
              <a:rPr lang="zh-TW" altLang="en-US" sz="4000" dirty="0"/>
              <a:t>，</a:t>
            </a:r>
            <a:endParaRPr lang="en-US" altLang="zh-TW" sz="4000" dirty="0"/>
          </a:p>
          <a:p>
            <a:r>
              <a:rPr lang="zh-TW" altLang="en-US" sz="4000" dirty="0"/>
              <a:t>明顯改善膽固醇數值</a:t>
            </a: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47A9CA2C-D4E5-4B3B-ADD8-4A3B095F9ADD}"/>
              </a:ext>
            </a:extLst>
          </p:cNvPr>
          <p:cNvSpPr txBox="1">
            <a:spLocks/>
          </p:cNvSpPr>
          <p:nvPr/>
        </p:nvSpPr>
        <p:spPr>
          <a:xfrm>
            <a:off x="418375" y="4965735"/>
            <a:ext cx="4387234" cy="11502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減少</a:t>
            </a: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心血管疾病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AD5F6E5-276F-46E1-AD2A-8CB9CECB87B3}"/>
              </a:ext>
            </a:extLst>
          </p:cNvPr>
          <p:cNvSpPr txBox="1"/>
          <p:nvPr/>
        </p:nvSpPr>
        <p:spPr>
          <a:xfrm>
            <a:off x="5153890" y="4829221"/>
            <a:ext cx="679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減重</a:t>
            </a:r>
            <a:r>
              <a:rPr lang="en-US" altLang="zh-TW" sz="4000" dirty="0"/>
              <a:t>5-10%</a:t>
            </a:r>
            <a:r>
              <a:rPr lang="zh-TW" altLang="en-US" sz="4000" dirty="0"/>
              <a:t>，明顯減少心血管疾病風險，減重越多越有利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7BFFD3F-C382-4299-8083-C7ED77FC1D05}"/>
              </a:ext>
            </a:extLst>
          </p:cNvPr>
          <p:cNvCxnSpPr/>
          <p:nvPr/>
        </p:nvCxnSpPr>
        <p:spPr>
          <a:xfrm>
            <a:off x="4822958" y="975656"/>
            <a:ext cx="0" cy="9846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42BE321-1147-489A-BA7A-A20D5DD216CF}"/>
              </a:ext>
            </a:extLst>
          </p:cNvPr>
          <p:cNvCxnSpPr/>
          <p:nvPr/>
        </p:nvCxnSpPr>
        <p:spPr>
          <a:xfrm>
            <a:off x="4822958" y="2983646"/>
            <a:ext cx="0" cy="9846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B35F505-3C58-4879-914C-C7A9B128FB66}"/>
              </a:ext>
            </a:extLst>
          </p:cNvPr>
          <p:cNvCxnSpPr/>
          <p:nvPr/>
        </p:nvCxnSpPr>
        <p:spPr>
          <a:xfrm>
            <a:off x="4837707" y="4965735"/>
            <a:ext cx="0" cy="9846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3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8498523E-0FEE-43D5-86E5-5BE705354F16}"/>
              </a:ext>
            </a:extLst>
          </p:cNvPr>
          <p:cNvSpPr txBox="1"/>
          <p:nvPr/>
        </p:nvSpPr>
        <p:spPr>
          <a:xfrm>
            <a:off x="8212770" y="6532967"/>
            <a:ext cx="399397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is-IS" altLang="zh-TW" sz="1600" dirty="0">
                <a:solidFill>
                  <a:schemeClr val="bg1">
                    <a:lumMod val="50000"/>
                  </a:schemeClr>
                </a:solidFill>
              </a:rPr>
              <a:t>Ann. N.Y. Acad. Sci. 1411 (2018) 106–119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F2028C7E-E40B-4EB7-9CC8-E9A028730D9A}"/>
              </a:ext>
            </a:extLst>
          </p:cNvPr>
          <p:cNvSpPr/>
          <p:nvPr/>
        </p:nvSpPr>
        <p:spPr>
          <a:xfrm>
            <a:off x="806767" y="1618943"/>
            <a:ext cx="5001524" cy="5960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p3d>
            <a:bevelT w="1079500" h="793750"/>
            <a:bevelB w="285750" h="2476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</a:rPr>
              <a:t>過去各種慢性病管理的治療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id="{93DCB729-F30E-4DF4-83C7-3001CC1CBB4A}"/>
              </a:ext>
            </a:extLst>
          </p:cNvPr>
          <p:cNvSpPr/>
          <p:nvPr/>
        </p:nvSpPr>
        <p:spPr>
          <a:xfrm>
            <a:off x="6258643" y="1618943"/>
            <a:ext cx="5053002" cy="5960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p3d>
            <a:bevelT w="1079500" h="793750"/>
            <a:bevelB w="285750" h="2476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zh-TW" altLang="en-US" sz="2700" b="1" dirty="0">
                <a:solidFill>
                  <a:srgbClr val="0000FF"/>
                </a:solidFill>
              </a:rPr>
              <a:t>現在以體重為中心的治療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40E3EE7-651D-4D4A-9EF4-1183F1D8FC98}"/>
              </a:ext>
            </a:extLst>
          </p:cNvPr>
          <p:cNvGrpSpPr>
            <a:grpSpLocks/>
          </p:cNvGrpSpPr>
          <p:nvPr/>
        </p:nvGrpSpPr>
        <p:grpSpPr bwMode="auto">
          <a:xfrm>
            <a:off x="636271" y="2319646"/>
            <a:ext cx="5224779" cy="4014787"/>
            <a:chOff x="152400" y="1803342"/>
            <a:chExt cx="5953760" cy="4463762"/>
          </a:xfrm>
        </p:grpSpPr>
        <p:pic>
          <p:nvPicPr>
            <p:cNvPr id="29709" name="圖片 6">
              <a:extLst>
                <a:ext uri="{FF2B5EF4-FFF2-40B4-BE49-F238E27FC236}">
                  <a16:creationId xmlns:a16="http://schemas.microsoft.com/office/drawing/2014/main" id="{7E0D0EED-683C-40CE-9CE5-AC35B1B88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803342"/>
              <a:ext cx="5953760" cy="446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60CED092-4B66-4DBD-A5B9-78A04BA5D2F4}"/>
                </a:ext>
              </a:extLst>
            </p:cNvPr>
            <p:cNvSpPr txBox="1"/>
            <p:nvPr/>
          </p:nvSpPr>
          <p:spPr>
            <a:xfrm>
              <a:off x="2122876" y="5321016"/>
              <a:ext cx="2167313" cy="5545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sz="2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  重                                                             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8DA5784-367C-4A13-935B-8F06BAC062F5}"/>
                </a:ext>
              </a:extLst>
            </p:cNvPr>
            <p:cNvSpPr txBox="1"/>
            <p:nvPr/>
          </p:nvSpPr>
          <p:spPr>
            <a:xfrm>
              <a:off x="283624" y="1896469"/>
              <a:ext cx="1839252" cy="3682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 脂 異 常                                                             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1F61B885-471D-457F-9794-9A970808F8E3}"/>
                </a:ext>
              </a:extLst>
            </p:cNvPr>
            <p:cNvSpPr txBox="1"/>
            <p:nvPr/>
          </p:nvSpPr>
          <p:spPr>
            <a:xfrm>
              <a:off x="2256217" y="1879537"/>
              <a:ext cx="1767291" cy="3682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 血 壓                                                             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7CED60B1-96A9-4DA7-8AE9-B053895D338C}"/>
                </a:ext>
              </a:extLst>
            </p:cNvPr>
            <p:cNvSpPr txBox="1"/>
            <p:nvPr/>
          </p:nvSpPr>
          <p:spPr>
            <a:xfrm>
              <a:off x="4209761" y="1896469"/>
              <a:ext cx="1862534" cy="3280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第二型糖尿病                                                             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D1BF2FBC-D6AF-41F1-B4DB-EE68927CB687}"/>
              </a:ext>
            </a:extLst>
          </p:cNvPr>
          <p:cNvGrpSpPr>
            <a:grpSpLocks/>
          </p:cNvGrpSpPr>
          <p:nvPr/>
        </p:nvGrpSpPr>
        <p:grpSpPr bwMode="auto">
          <a:xfrm>
            <a:off x="6184899" y="2386014"/>
            <a:ext cx="5053371" cy="3948419"/>
            <a:chOff x="6197600" y="1803343"/>
            <a:chExt cx="5801360" cy="4463761"/>
          </a:xfrm>
        </p:grpSpPr>
        <p:pic>
          <p:nvPicPr>
            <p:cNvPr id="29704" name="圖片 7">
              <a:extLst>
                <a:ext uri="{FF2B5EF4-FFF2-40B4-BE49-F238E27FC236}">
                  <a16:creationId xmlns:a16="http://schemas.microsoft.com/office/drawing/2014/main" id="{FAE3A1E8-4309-4EB5-BD97-A1D7C4A8C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600" y="1989624"/>
              <a:ext cx="5801360" cy="427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880E10F-AAD0-4722-91B1-84774D57FD3E}"/>
                </a:ext>
              </a:extLst>
            </p:cNvPr>
            <p:cNvSpPr txBox="1"/>
            <p:nvPr/>
          </p:nvSpPr>
          <p:spPr>
            <a:xfrm>
              <a:off x="7683391" y="1803343"/>
              <a:ext cx="2844592" cy="5545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sz="2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  重                                                             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070796B5-0150-4318-B748-CCCC4837B1C2}"/>
                </a:ext>
              </a:extLst>
            </p:cNvPr>
            <p:cNvSpPr txBox="1"/>
            <p:nvPr/>
          </p:nvSpPr>
          <p:spPr>
            <a:xfrm>
              <a:off x="6282260" y="4495569"/>
              <a:ext cx="1947191" cy="3703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 脂 異 常                                                             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D51BE56-E2E2-4293-9526-838C88A94BF2}"/>
                </a:ext>
              </a:extLst>
            </p:cNvPr>
            <p:cNvSpPr txBox="1"/>
            <p:nvPr/>
          </p:nvSpPr>
          <p:spPr>
            <a:xfrm>
              <a:off x="8314112" y="4497685"/>
              <a:ext cx="1767288" cy="36827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 血 壓                                                             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3736F9B-1912-47E2-A97D-016A14ED878D}"/>
                </a:ext>
              </a:extLst>
            </p:cNvPr>
            <p:cNvSpPr txBox="1"/>
            <p:nvPr/>
          </p:nvSpPr>
          <p:spPr>
            <a:xfrm>
              <a:off x="10138545" y="4514617"/>
              <a:ext cx="1767288" cy="3280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27000" tIns="0" rIns="27000" bIns="0" anchor="ctr" anchorCtr="1">
              <a:spAutoFit/>
            </a:bodyPr>
            <a:lstStyle/>
            <a:p>
              <a:pPr>
                <a:defRPr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第二型糖尿病                                                             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1058981A-2310-49CB-83A2-D6EDF807A21A}"/>
              </a:ext>
            </a:extLst>
          </p:cNvPr>
          <p:cNvSpPr/>
          <p:nvPr/>
        </p:nvSpPr>
        <p:spPr>
          <a:xfrm>
            <a:off x="1" y="260351"/>
            <a:ext cx="12192000" cy="109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b="1" dirty="0">
                <a:solidFill>
                  <a:schemeClr val="tx1"/>
                </a:solidFill>
              </a:rPr>
              <a:t>慢性病治療模式改變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47959" y="64480"/>
            <a:ext cx="5095955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評估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BCD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及治療流程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613982" y="648183"/>
            <a:ext cx="1357819" cy="442674"/>
          </a:xfrm>
          <a:prstGeom prst="roundRect">
            <a:avLst/>
          </a:prstGeom>
          <a:solidFill>
            <a:srgbClr val="CCFFFF"/>
          </a:solidFill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評估體位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69718" y="2128602"/>
            <a:ext cx="2082143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18.5~24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正常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71600" y="2696704"/>
            <a:ext cx="2071794" cy="511316"/>
          </a:xfrm>
          <a:prstGeom prst="rect">
            <a:avLst/>
          </a:prstGeom>
          <a:solidFill>
            <a:srgbClr val="F0EA00"/>
          </a:solidFill>
          <a:ln>
            <a:solidFill>
              <a:srgbClr val="FFCC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24~27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過重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369106" y="1559977"/>
            <a:ext cx="2091223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&lt;18.5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過輕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61252" y="3376075"/>
            <a:ext cx="2082143" cy="608890"/>
          </a:xfrm>
          <a:prstGeom prst="rect">
            <a:avLst/>
          </a:prstGeom>
          <a:solidFill>
            <a:srgbClr val="FF66CC"/>
          </a:solidFill>
          <a:ln>
            <a:solidFill>
              <a:srgbClr val="FF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27~30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輕度肥胖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30~35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中度肥胖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361252" y="4169846"/>
            <a:ext cx="2106211" cy="4781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35~40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重度肥胖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087419" y="6143540"/>
            <a:ext cx="3745948" cy="607846"/>
          </a:xfrm>
          <a:prstGeom prst="rect">
            <a:avLst/>
          </a:prstGeom>
          <a:solidFill>
            <a:srgbClr val="FFE5FF"/>
          </a:solidFill>
          <a:ln w="12700">
            <a:solidFill>
              <a:srgbClr val="FF00FF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kumimoji="0" lang="en-US" altLang="zh-TW" sz="16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~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kumimoji="0" lang="en-US" altLang="zh-TW" sz="16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項需要經醫療專業人員評估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可透過「</a:t>
            </a: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醫病共享決策輔助工具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」討論決定採取方式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42453" y="1126019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MI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38312" y="668941"/>
            <a:ext cx="1425327" cy="442674"/>
          </a:xfrm>
          <a:prstGeom prst="roundRect">
            <a:avLst/>
          </a:prstGeom>
          <a:solidFill>
            <a:srgbClr val="CCFFFF"/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評估狀況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302047" y="676151"/>
            <a:ext cx="2599318" cy="442674"/>
          </a:xfrm>
          <a:prstGeom prst="roundRect">
            <a:avLst/>
          </a:prstGeom>
          <a:solidFill>
            <a:srgbClr val="CCFFFF"/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現在開始「做」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378186" y="4878560"/>
            <a:ext cx="2106211" cy="531641"/>
          </a:xfrm>
          <a:prstGeom prst="rect">
            <a:avLst/>
          </a:prstGeom>
          <a:solidFill>
            <a:srgbClr val="A50021"/>
          </a:solidFill>
          <a:ln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≧40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重度肥胖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571914" y="3566399"/>
            <a:ext cx="1736037" cy="276999"/>
            <a:chOff x="4428913" y="3566398"/>
            <a:chExt cx="1736037" cy="276999"/>
          </a:xfrm>
        </p:grpSpPr>
        <p:cxnSp>
          <p:nvCxnSpPr>
            <p:cNvPr id="96" name="直線單箭頭接點 95"/>
            <p:cNvCxnSpPr/>
            <p:nvPr/>
          </p:nvCxnSpPr>
          <p:spPr>
            <a:xfrm>
              <a:off x="4428913" y="3704761"/>
              <a:ext cx="1736037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字方塊 71"/>
            <p:cNvSpPr txBox="1"/>
            <p:nvPr/>
          </p:nvSpPr>
          <p:spPr>
            <a:xfrm>
              <a:off x="5021702" y="3566398"/>
              <a:ext cx="270181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無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4082541" y="1134130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ondition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386925" y="1102320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4"/>
              </a:rPr>
              <a:t>D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4"/>
              </a:rPr>
              <a:t>ecision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and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D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282143" y="2596438"/>
            <a:ext cx="2215694" cy="22137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03" name="群組 202"/>
          <p:cNvGrpSpPr/>
          <p:nvPr/>
        </p:nvGrpSpPr>
        <p:grpSpPr>
          <a:xfrm>
            <a:off x="7297644" y="1996414"/>
            <a:ext cx="2599317" cy="715089"/>
            <a:chOff x="7204753" y="2037171"/>
            <a:chExt cx="2027080" cy="1079412"/>
          </a:xfrm>
        </p:grpSpPr>
        <p:sp>
          <p:nvSpPr>
            <p:cNvPr id="20" name="文字方塊 19"/>
            <p:cNvSpPr txBox="1"/>
            <p:nvPr/>
          </p:nvSpPr>
          <p:spPr>
            <a:xfrm>
              <a:off x="7204753" y="2037171"/>
              <a:ext cx="2027080" cy="1079412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維持體重並定期</a:t>
              </a:r>
              <a:b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量測</a:t>
              </a: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BMI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與腰圍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7214509" y="2287464"/>
              <a:ext cx="251521" cy="557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 w="28575">
                    <a:solidFill>
                      <a:srgbClr val="0000FF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endParaRPr kumimoji="0" lang="zh-TW" altLang="en-US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cxnSp>
        <p:nvCxnSpPr>
          <p:cNvPr id="114" name="直線單箭頭接點 113"/>
          <p:cNvCxnSpPr/>
          <p:nvPr/>
        </p:nvCxnSpPr>
        <p:spPr>
          <a:xfrm flipV="1">
            <a:off x="3456093" y="2328133"/>
            <a:ext cx="3852000" cy="5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9" name="群組 18"/>
          <p:cNvGrpSpPr/>
          <p:nvPr/>
        </p:nvGrpSpPr>
        <p:grpSpPr>
          <a:xfrm>
            <a:off x="7297644" y="2747727"/>
            <a:ext cx="2679354" cy="715089"/>
            <a:chOff x="6154644" y="2747726"/>
            <a:chExt cx="2679354" cy="715089"/>
          </a:xfrm>
        </p:grpSpPr>
        <p:sp>
          <p:nvSpPr>
            <p:cNvPr id="25" name="文字方塊 24"/>
            <p:cNvSpPr txBox="1"/>
            <p:nvPr/>
          </p:nvSpPr>
          <p:spPr>
            <a:xfrm>
              <a:off x="6154644" y="2747726"/>
              <a:ext cx="2599319" cy="715089"/>
            </a:xfrm>
            <a:prstGeom prst="roundRect">
              <a:avLst/>
            </a:prstGeom>
            <a:ln w="28575">
              <a:solidFill>
                <a:srgbClr val="FFCC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飲食控制運動指導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生活型態修正調整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5" name="文字方塊 104"/>
            <p:cNvSpPr txBox="1"/>
            <p:nvPr/>
          </p:nvSpPr>
          <p:spPr>
            <a:xfrm>
              <a:off x="6157870" y="2917431"/>
              <a:ext cx="313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 w="28575">
                    <a:solidFill>
                      <a:srgbClr val="0000FF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endParaRPr kumimoji="0" lang="zh-TW" altLang="en-US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6" name="文字方塊 115"/>
            <p:cNvSpPr txBox="1"/>
            <p:nvPr/>
          </p:nvSpPr>
          <p:spPr>
            <a:xfrm>
              <a:off x="8235694" y="2929604"/>
              <a:ext cx="598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 w="0">
                    <a:solidFill>
                      <a:srgbClr val="0000FF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en-US" altLang="zh-TW" sz="1800" b="1" i="0" u="none" strike="noStrike" kern="1200" cap="none" spc="0" normalizeH="0" baseline="0" noProof="0" dirty="0">
                  <a:ln w="0">
                    <a:solidFill>
                      <a:srgbClr val="0000FF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+</a:t>
              </a:r>
              <a:r>
                <a:rPr kumimoji="0" lang="en-US" altLang="zh-TW" sz="1800" b="1" i="0" u="none" strike="noStrike" kern="1200" cap="none" spc="0" normalizeH="0" baseline="0" noProof="0" dirty="0">
                  <a:ln w="19050">
                    <a:solidFill>
                      <a:srgbClr val="0000FF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endParaRPr kumimoji="0" lang="zh-TW" altLang="en-US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7297854" y="3524539"/>
            <a:ext cx="2627293" cy="520970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2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心理介入  </a:t>
            </a:r>
            <a:r>
              <a:rPr kumimoji="0" lang="en-US" altLang="zh-TW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1800" b="1" i="0" u="none" strike="noStrike" kern="1200" cap="none" spc="0" normalizeH="0" baseline="0" noProof="0" dirty="0">
              <a:ln w="1905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7310156" y="4157108"/>
            <a:ext cx="2627293" cy="531131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2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減重藥物  </a:t>
            </a:r>
            <a:r>
              <a:rPr kumimoji="0" lang="en-US" altLang="zh-TW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</a:p>
        </p:txBody>
      </p:sp>
      <p:sp>
        <p:nvSpPr>
          <p:cNvPr id="98" name="文字方塊 97"/>
          <p:cNvSpPr txBox="1"/>
          <p:nvPr/>
        </p:nvSpPr>
        <p:spPr>
          <a:xfrm>
            <a:off x="7315619" y="4767557"/>
            <a:ext cx="2629498" cy="544058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減重手術  </a:t>
            </a:r>
            <a:r>
              <a:rPr kumimoji="0" lang="en-US" altLang="zh-TW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～</a:t>
            </a:r>
            <a:r>
              <a:rPr kumimoji="0" lang="en-US" altLang="zh-TW" sz="1800" b="1" i="0" u="none" strike="noStrike" kern="1200" cap="none" spc="0" normalizeH="0" baseline="0" noProof="0" dirty="0">
                <a:ln w="1905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4138673" y="2607054"/>
            <a:ext cx="1404017" cy="2216418"/>
            <a:chOff x="2995672" y="3083035"/>
            <a:chExt cx="1404017" cy="1837935"/>
          </a:xfrm>
        </p:grpSpPr>
        <p:sp>
          <p:nvSpPr>
            <p:cNvPr id="14" name="文字方塊 13"/>
            <p:cNvSpPr txBox="1"/>
            <p:nvPr/>
          </p:nvSpPr>
          <p:spPr>
            <a:xfrm>
              <a:off x="3016601" y="3139309"/>
              <a:ext cx="1358399" cy="17031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合併症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或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兩個以上</a:t>
              </a:r>
              <a:b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心血管</a:t>
              </a:r>
              <a:b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危險因子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?</a:t>
              </a:r>
            </a:p>
          </p:txBody>
        </p:sp>
        <p:sp>
          <p:nvSpPr>
            <p:cNvPr id="126" name="圓角矩形 125"/>
            <p:cNvSpPr/>
            <p:nvPr/>
          </p:nvSpPr>
          <p:spPr>
            <a:xfrm>
              <a:off x="2995672" y="3083035"/>
              <a:ext cx="1404017" cy="1837935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138312" y="1506664"/>
            <a:ext cx="1425327" cy="442674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營養評估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7297645" y="1521024"/>
            <a:ext cx="2599319" cy="408623"/>
          </a:xfrm>
          <a:prstGeom prst="roundRect">
            <a:avLst/>
          </a:prstGeom>
          <a:ln w="28575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0</a:t>
            </a:r>
            <a:r>
              <a:rPr kumimoji="0" lang="zh-TW" altLang="en-US" sz="1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營養改善、醫療評估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456094" y="1724864"/>
            <a:ext cx="684000" cy="0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>
            <a:off x="5571913" y="1724864"/>
            <a:ext cx="1728000" cy="0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V="1">
            <a:off x="3467463" y="5180557"/>
            <a:ext cx="3824067" cy="2"/>
          </a:xfrm>
          <a:prstGeom prst="straightConnector1">
            <a:avLst/>
          </a:prstGeom>
          <a:ln w="38100">
            <a:solidFill>
              <a:srgbClr val="A50021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9" name="群組 38"/>
          <p:cNvGrpSpPr/>
          <p:nvPr/>
        </p:nvGrpSpPr>
        <p:grpSpPr>
          <a:xfrm>
            <a:off x="5554147" y="4390851"/>
            <a:ext cx="1761473" cy="276999"/>
            <a:chOff x="4411146" y="4390850"/>
            <a:chExt cx="1761473" cy="276999"/>
          </a:xfrm>
        </p:grpSpPr>
        <p:cxnSp>
          <p:nvCxnSpPr>
            <p:cNvPr id="63" name="直線單箭頭接點 62"/>
            <p:cNvCxnSpPr/>
            <p:nvPr/>
          </p:nvCxnSpPr>
          <p:spPr>
            <a:xfrm>
              <a:off x="4411146" y="4509912"/>
              <a:ext cx="176147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字方塊 102"/>
            <p:cNvSpPr txBox="1"/>
            <p:nvPr/>
          </p:nvSpPr>
          <p:spPr>
            <a:xfrm>
              <a:off x="5066360" y="4390850"/>
              <a:ext cx="271028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無</a:t>
              </a:r>
            </a:p>
          </p:txBody>
        </p:sp>
      </p:grpSp>
      <p:sp>
        <p:nvSpPr>
          <p:cNvPr id="113" name="弧形箭號 (左彎) 112"/>
          <p:cNvSpPr/>
          <p:nvPr/>
        </p:nvSpPr>
        <p:spPr>
          <a:xfrm>
            <a:off x="9983795" y="4516811"/>
            <a:ext cx="302349" cy="663746"/>
          </a:xfrm>
          <a:prstGeom prst="curvedLeftArrow">
            <a:avLst>
              <a:gd name="adj1" fmla="val 25609"/>
              <a:gd name="adj2" fmla="val 50000"/>
              <a:gd name="adj3" fmla="val 30040"/>
            </a:avLst>
          </a:prstGeom>
          <a:noFill/>
          <a:ln w="31750">
            <a:solidFill>
              <a:srgbClr val="A50021"/>
            </a:solidFill>
            <a:prstDash val="solid"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4" name="弧形箭號 (左彎) 123"/>
          <p:cNvSpPr/>
          <p:nvPr/>
        </p:nvSpPr>
        <p:spPr>
          <a:xfrm>
            <a:off x="9963821" y="3843397"/>
            <a:ext cx="302349" cy="656011"/>
          </a:xfrm>
          <a:prstGeom prst="curvedLeftArrow">
            <a:avLst>
              <a:gd name="adj1" fmla="val 19738"/>
              <a:gd name="adj2" fmla="val 50000"/>
              <a:gd name="adj3" fmla="val 40122"/>
            </a:avLst>
          </a:prstGeom>
          <a:noFill/>
          <a:ln w="25400" cmpd="sng">
            <a:solidFill>
              <a:srgbClr val="FF0000"/>
            </a:solidFill>
            <a:prstDash val="solid"/>
            <a:round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5" name="文字方塊 114"/>
          <p:cNvSpPr txBox="1"/>
          <p:nvPr/>
        </p:nvSpPr>
        <p:spPr>
          <a:xfrm>
            <a:off x="10248878" y="3223704"/>
            <a:ext cx="727055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3-6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個月評估是否達</a:t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減重目標</a:t>
            </a:r>
          </a:p>
        </p:txBody>
      </p:sp>
      <p:sp>
        <p:nvSpPr>
          <p:cNvPr id="127" name="Text Box 335"/>
          <p:cNvSpPr txBox="1">
            <a:spLocks noChangeArrowheads="1"/>
          </p:cNvSpPr>
          <p:nvPr/>
        </p:nvSpPr>
        <p:spPr bwMode="auto">
          <a:xfrm>
            <a:off x="2642663" y="5397842"/>
            <a:ext cx="3312142" cy="147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心血管疾病危險因子</a:t>
            </a:r>
            <a:r>
              <a:rPr kumimoji="0" lang="en-US" altLang="zh-TW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(1-5</a:t>
            </a:r>
            <a:r>
              <a:rPr kumimoji="0" lang="zh-TW" alt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  <a:sym typeface="Wingdings" panose="05000000000000000000" pitchFamily="2" charset="2"/>
              </a:rPr>
              <a:t>項為可修正因子</a:t>
            </a:r>
            <a:r>
              <a:rPr kumimoji="0" lang="en-US" altLang="zh-TW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  <a:sym typeface="Wingdings" panose="05000000000000000000" pitchFamily="2" charset="2"/>
              </a:rPr>
              <a:t>)</a:t>
            </a:r>
            <a:endParaRPr kumimoji="0" lang="zh-TW" altLang="en-US" sz="11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1"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吸菸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2"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血壓偏高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收縮壓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≥130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或舒張壓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≥85mmHg)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3"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高密度脂蛋白膽固醇偏低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男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&lt;40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，女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&lt;50mg/</a:t>
            </a:r>
            <a:r>
              <a:rPr kumimoji="0" lang="en-US" altLang="zh-TW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dL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4.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三酸甘油</a:t>
            </a:r>
            <a:r>
              <a:rPr kumimoji="1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酯偏高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≥ 150 mg/</a:t>
            </a:r>
            <a:r>
              <a:rPr kumimoji="0" lang="en-US" altLang="zh-TW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dL</a:t>
            </a:r>
            <a:endParaRPr kumimoji="0" lang="en-US" altLang="zh-TW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5.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空腹血糖不良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空腹血糖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:100~125mg/</a:t>
            </a:r>
            <a:r>
              <a:rPr kumimoji="0" lang="en-US" altLang="zh-TW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dL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)</a:t>
            </a:r>
            <a:b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</a:b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   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或葡萄糖耐受異常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負荷後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2hr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血糖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:140~199mg/</a:t>
            </a:r>
            <a:r>
              <a:rPr kumimoji="0" lang="en-US" altLang="zh-TW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dL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6.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有早發性冠心症家族史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男＜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55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歲，女＜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65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歲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7.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男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≥45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歲，女</a:t>
            </a:r>
            <a:r>
              <a:rPr kumimoji="0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≥55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歲或停經者</a:t>
            </a:r>
          </a:p>
        </p:txBody>
      </p:sp>
      <p:sp>
        <p:nvSpPr>
          <p:cNvPr id="128" name="Text Box 336"/>
          <p:cNvSpPr txBox="1">
            <a:spLocks noChangeArrowheads="1"/>
          </p:cNvSpPr>
          <p:nvPr/>
        </p:nvSpPr>
        <p:spPr bwMode="auto">
          <a:xfrm>
            <a:off x="1232058" y="5438201"/>
            <a:ext cx="1508956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合併症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1"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高血壓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2"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血脂異常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3"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第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2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型糖尿病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4"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心血管疾病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冠心症</a:t>
            </a:r>
            <a:b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</a:b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、腦中風、周邊血</a:t>
            </a:r>
            <a:b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</a:b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管疾病</a:t>
            </a: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)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5"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. </a:t>
            </a:r>
            <a:r>
              <a:rPr kumimoji="0" lang="zh-TW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睡眠呼吸中止症</a:t>
            </a:r>
          </a:p>
        </p:txBody>
      </p:sp>
      <p:sp>
        <p:nvSpPr>
          <p:cNvPr id="129" name="Text Box 336"/>
          <p:cNvSpPr txBox="1">
            <a:spLocks noChangeArrowheads="1"/>
          </p:cNvSpPr>
          <p:nvPr/>
        </p:nvSpPr>
        <p:spPr bwMode="auto">
          <a:xfrm>
            <a:off x="5637965" y="5404882"/>
            <a:ext cx="1449453" cy="115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生活型態修正</a:t>
            </a:r>
            <a:b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除健康飲食、規律運動外、包括戒菸戒檳、節酒、紓壓、睡足、舒眠等</a:t>
            </a:r>
          </a:p>
        </p:txBody>
      </p:sp>
      <p:sp>
        <p:nvSpPr>
          <p:cNvPr id="52" name="弧形箭號 (左彎) 51"/>
          <p:cNvSpPr/>
          <p:nvPr/>
        </p:nvSpPr>
        <p:spPr>
          <a:xfrm>
            <a:off x="9952475" y="3082732"/>
            <a:ext cx="296403" cy="749416"/>
          </a:xfrm>
          <a:prstGeom prst="curvedLeftArrow">
            <a:avLst>
              <a:gd name="adj1" fmla="val 19738"/>
              <a:gd name="adj2" fmla="val 50000"/>
              <a:gd name="adj3" fmla="val 40122"/>
            </a:avLst>
          </a:prstGeom>
          <a:noFill/>
          <a:ln w="25400" cmpd="sng">
            <a:solidFill>
              <a:srgbClr val="FF9933"/>
            </a:solidFill>
            <a:prstDash val="solid"/>
            <a:round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00770" y="4854006"/>
            <a:ext cx="2241385" cy="56700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300770" y="2043954"/>
            <a:ext cx="2241385" cy="56700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10055" y="1460387"/>
            <a:ext cx="2241385" cy="56700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0" name="直線單箭頭接點 59"/>
          <p:cNvCxnSpPr/>
          <p:nvPr/>
        </p:nvCxnSpPr>
        <p:spPr>
          <a:xfrm>
            <a:off x="3433058" y="3740785"/>
            <a:ext cx="720000" cy="0"/>
          </a:xfrm>
          <a:prstGeom prst="straightConnector1">
            <a:avLst/>
          </a:prstGeom>
          <a:ln w="38100">
            <a:solidFill>
              <a:srgbClr val="FF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1290098" y="4099934"/>
            <a:ext cx="2241385" cy="64644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1" name="直線單箭頭接點 60"/>
          <p:cNvCxnSpPr/>
          <p:nvPr/>
        </p:nvCxnSpPr>
        <p:spPr>
          <a:xfrm>
            <a:off x="3460329" y="4453714"/>
            <a:ext cx="670849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1279939" y="3338242"/>
            <a:ext cx="2241385" cy="6683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5690466" y="3719800"/>
            <a:ext cx="1617485" cy="661390"/>
            <a:chOff x="4547465" y="3719800"/>
            <a:chExt cx="1617485" cy="661390"/>
          </a:xfrm>
        </p:grpSpPr>
        <p:cxnSp>
          <p:nvCxnSpPr>
            <p:cNvPr id="71" name="肘形接點 70"/>
            <p:cNvCxnSpPr/>
            <p:nvPr/>
          </p:nvCxnSpPr>
          <p:spPr>
            <a:xfrm>
              <a:off x="4547465" y="3719800"/>
              <a:ext cx="1617485" cy="555125"/>
            </a:xfrm>
            <a:prstGeom prst="bentConnector3">
              <a:avLst>
                <a:gd name="adj1" fmla="val -1298"/>
              </a:avLst>
            </a:prstGeom>
            <a:ln w="38100">
              <a:solidFill>
                <a:srgbClr val="FF00FF"/>
              </a:solidFill>
              <a:prstDash val="solid"/>
              <a:headEnd type="none"/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4" name="文字方塊 73"/>
            <p:cNvSpPr txBox="1"/>
            <p:nvPr/>
          </p:nvSpPr>
          <p:spPr>
            <a:xfrm>
              <a:off x="5063819" y="4104191"/>
              <a:ext cx="27018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690465" y="4516811"/>
            <a:ext cx="1601064" cy="592000"/>
            <a:chOff x="4547465" y="4516811"/>
            <a:chExt cx="1601064" cy="592000"/>
          </a:xfrm>
        </p:grpSpPr>
        <p:cxnSp>
          <p:nvCxnSpPr>
            <p:cNvPr id="76" name="肘形接點 75"/>
            <p:cNvCxnSpPr/>
            <p:nvPr/>
          </p:nvCxnSpPr>
          <p:spPr>
            <a:xfrm>
              <a:off x="4547465" y="4516811"/>
              <a:ext cx="1601064" cy="466384"/>
            </a:xfrm>
            <a:prstGeom prst="bentConnector3">
              <a:avLst>
                <a:gd name="adj1" fmla="val 291"/>
              </a:avLst>
            </a:prstGeom>
            <a:ln w="38100" cmpd="sng">
              <a:solidFill>
                <a:srgbClr val="FF0000"/>
              </a:solidFill>
              <a:prstDash val="solid"/>
              <a:headEnd type="none"/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04" name="文字方塊 103"/>
            <p:cNvSpPr txBox="1"/>
            <p:nvPr/>
          </p:nvSpPr>
          <p:spPr>
            <a:xfrm>
              <a:off x="5063819" y="4831812"/>
              <a:ext cx="270180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</a:t>
              </a:r>
            </a:p>
          </p:txBody>
        </p:sp>
      </p:grpSp>
      <p:cxnSp>
        <p:nvCxnSpPr>
          <p:cNvPr id="65" name="直線單箭頭接點 64"/>
          <p:cNvCxnSpPr/>
          <p:nvPr/>
        </p:nvCxnSpPr>
        <p:spPr>
          <a:xfrm>
            <a:off x="5565865" y="2980866"/>
            <a:ext cx="1737232" cy="0"/>
          </a:xfrm>
          <a:prstGeom prst="straightConnector1">
            <a:avLst/>
          </a:prstGeom>
          <a:ln w="38100">
            <a:solidFill>
              <a:srgbClr val="FFCC0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7087419" y="5476282"/>
            <a:ext cx="3745949" cy="61555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kumimoji="0" lang="en-US" altLang="zh-TW" sz="16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 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可經由個案管理師、營養師、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運動指導員、物理治療師等協助指導</a:t>
            </a:r>
          </a:p>
        </p:txBody>
      </p:sp>
      <p:cxnSp>
        <p:nvCxnSpPr>
          <p:cNvPr id="70" name="直線單箭頭接點 69"/>
          <p:cNvCxnSpPr/>
          <p:nvPr/>
        </p:nvCxnSpPr>
        <p:spPr>
          <a:xfrm>
            <a:off x="3428282" y="2980866"/>
            <a:ext cx="720000" cy="0"/>
          </a:xfrm>
          <a:prstGeom prst="straightConnector1">
            <a:avLst/>
          </a:prstGeom>
          <a:ln w="38100">
            <a:solidFill>
              <a:srgbClr val="FFCC0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24" y="677702"/>
            <a:ext cx="828400" cy="82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矩形 54"/>
          <p:cNvSpPr/>
          <p:nvPr/>
        </p:nvSpPr>
        <p:spPr>
          <a:xfrm>
            <a:off x="1300770" y="2677939"/>
            <a:ext cx="2241385" cy="56700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4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30"/>
    </mc:Choice>
    <mc:Fallback xmlns="">
      <p:transition spd="slow" advTm="29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75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25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"/>
                            </p:stCondLst>
                            <p:childTnLst>
                              <p:par>
                                <p:cTn id="1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50"/>
                            </p:stCondLst>
                            <p:childTnLst>
                              <p:par>
                                <p:cTn id="1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"/>
                            </p:stCondLst>
                            <p:childTnLst>
                              <p:par>
                                <p:cTn id="18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250"/>
                            </p:stCondLst>
                            <p:childTnLst>
                              <p:par>
                                <p:cTn id="216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75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50"/>
                            </p:stCondLst>
                            <p:childTnLst>
                              <p:par>
                                <p:cTn id="25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25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50"/>
                            </p:stCondLst>
                            <p:childTnLst>
                              <p:par>
                                <p:cTn id="29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250"/>
                            </p:stCondLst>
                            <p:childTnLst>
                              <p:par>
                                <p:cTn id="2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750"/>
                            </p:stCondLst>
                            <p:childTnLst>
                              <p:par>
                                <p:cTn id="3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90" grpId="0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89" grpId="0" animBg="1"/>
      <p:bldP spid="89" grpId="1" animBg="1"/>
      <p:bldP spid="89" grpId="2" animBg="1"/>
      <p:bldP spid="89" grpId="3" animBg="1"/>
      <p:bldP spid="89" grpId="4" animBg="1"/>
      <p:bldP spid="98" grpId="0" animBg="1"/>
      <p:bldP spid="98" grpId="1" animBg="1"/>
      <p:bldP spid="98" grpId="2" animBg="1"/>
      <p:bldP spid="2" grpId="0" animBg="1"/>
      <p:bldP spid="2" grpId="1" animBg="1"/>
      <p:bldP spid="46" grpId="0" animBg="1"/>
      <p:bldP spid="46" grpId="1" animBg="1"/>
      <p:bldP spid="113" grpId="0" animBg="1"/>
      <p:bldP spid="124" grpId="0" animBg="1"/>
      <p:bldP spid="115" grpId="0"/>
      <p:bldP spid="115" grpId="1"/>
      <p:bldP spid="115" grpId="2"/>
      <p:bldP spid="115" grpId="3"/>
      <p:bldP spid="115" grpId="4"/>
      <p:bldP spid="127" grpId="0"/>
      <p:bldP spid="128" grpId="0"/>
      <p:bldP spid="129" grpId="0"/>
      <p:bldP spid="52" grpId="0" animBg="1"/>
      <p:bldP spid="18" grpId="0" animBg="1"/>
      <p:bldP spid="56" grpId="0" animBg="1"/>
      <p:bldP spid="59" grpId="0" animBg="1"/>
      <p:bldP spid="54" grpId="0" animBg="1"/>
      <p:bldP spid="53" grpId="0" animBg="1"/>
      <p:bldP spid="67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A55140-CA38-4654-B083-110B2CB5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2115"/>
            <a:ext cx="10972800" cy="1976193"/>
          </a:xfrm>
        </p:spPr>
        <p:txBody>
          <a:bodyPr>
            <a:normAutofit/>
          </a:bodyPr>
          <a:lstStyle/>
          <a:p>
            <a:pPr algn="ctr"/>
            <a:r>
              <a:rPr lang="zh-TW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全世界</a:t>
            </a:r>
            <a:r>
              <a:rPr lang="zh-TW" alt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肥胖</a:t>
            </a:r>
            <a:r>
              <a:rPr lang="zh-TW" alt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問題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B1C120-4EAB-4C98-80F1-A3A0D1C4E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893" y="2644112"/>
            <a:ext cx="8637562" cy="3875334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zh-TW" altLang="en-US" sz="4000" b="1" dirty="0"/>
              <a:t>肥胖人口</a:t>
            </a:r>
            <a:r>
              <a:rPr lang="en-US" altLang="zh-TW" sz="4000" b="1" dirty="0"/>
              <a:t>:</a:t>
            </a:r>
            <a:r>
              <a:rPr lang="zh-TW" altLang="en-US" sz="4000" b="1" dirty="0"/>
              <a:t> </a:t>
            </a:r>
            <a:r>
              <a:rPr lang="en-US" altLang="zh-TW" sz="4000" b="1" dirty="0">
                <a:solidFill>
                  <a:srgbClr val="FF0000"/>
                </a:solidFill>
              </a:rPr>
              <a:t>40</a:t>
            </a:r>
            <a:r>
              <a:rPr lang="zh-TW" altLang="en-US" sz="4000" b="1" dirty="0">
                <a:solidFill>
                  <a:srgbClr val="FF0000"/>
                </a:solidFill>
              </a:rPr>
              <a:t>年翻 </a:t>
            </a:r>
            <a:r>
              <a:rPr lang="en-US" altLang="zh-TW" sz="4000" b="1" dirty="0">
                <a:solidFill>
                  <a:srgbClr val="FF0000"/>
                </a:solidFill>
              </a:rPr>
              <a:t>3</a:t>
            </a:r>
            <a:r>
              <a:rPr lang="zh-TW" altLang="en-US" sz="4000" b="1" dirty="0">
                <a:solidFill>
                  <a:srgbClr val="FF0000"/>
                </a:solidFill>
              </a:rPr>
              <a:t>倍</a:t>
            </a:r>
            <a:r>
              <a:rPr lang="en-US" altLang="zh-TW" sz="4000" b="1" dirty="0"/>
              <a:t> </a:t>
            </a:r>
            <a:r>
              <a:rPr lang="en-US" altLang="zh-TW" sz="2800" dirty="0"/>
              <a:t>(1975</a:t>
            </a:r>
            <a:r>
              <a:rPr lang="zh-TW" altLang="en-US" sz="2800" dirty="0"/>
              <a:t>年</a:t>
            </a:r>
            <a:r>
              <a:rPr lang="en-US" altLang="zh-TW" sz="2800" dirty="0">
                <a:sym typeface="Wingdings" panose="05000000000000000000" pitchFamily="2" charset="2"/>
              </a:rPr>
              <a:t>2016</a:t>
            </a:r>
            <a:r>
              <a:rPr lang="zh-TW" altLang="en-US" sz="2800" dirty="0">
                <a:sym typeface="Wingdings" panose="05000000000000000000" pitchFamily="2" charset="2"/>
              </a:rPr>
              <a:t>年</a:t>
            </a:r>
            <a:r>
              <a:rPr lang="en-US" altLang="zh-TW" sz="2800" dirty="0">
                <a:sym typeface="Wingdings" panose="05000000000000000000" pitchFamily="2" charset="2"/>
              </a:rPr>
              <a:t>)</a:t>
            </a:r>
            <a:endParaRPr lang="en-US" altLang="zh-TW" sz="2800" dirty="0"/>
          </a:p>
          <a:p>
            <a:pPr marL="0" indent="0" algn="ctr">
              <a:buNone/>
            </a:pPr>
            <a:endParaRPr lang="zh-TW" altLang="en-US" sz="4000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78FBF6C-9A9A-46EA-98D9-C7428DE4928A}"/>
              </a:ext>
            </a:extLst>
          </p:cNvPr>
          <p:cNvCxnSpPr/>
          <p:nvPr/>
        </p:nvCxnSpPr>
        <p:spPr>
          <a:xfrm>
            <a:off x="1858499" y="2369496"/>
            <a:ext cx="86094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BDEDE21-AAFF-4454-861D-05DD792E4B6D}"/>
              </a:ext>
            </a:extLst>
          </p:cNvPr>
          <p:cNvSpPr/>
          <p:nvPr/>
        </p:nvSpPr>
        <p:spPr>
          <a:xfrm>
            <a:off x="9012086" y="6519446"/>
            <a:ext cx="3212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WHO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Fact sheet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Updated Oct 2017 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B30731E-2A88-4FB5-B698-E300CA9A9903}"/>
              </a:ext>
            </a:extLst>
          </p:cNvPr>
          <p:cNvSpPr txBox="1"/>
          <p:nvPr/>
        </p:nvSpPr>
        <p:spPr>
          <a:xfrm>
            <a:off x="3291317" y="4520224"/>
            <a:ext cx="2438400" cy="1692771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39%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</a:rPr>
              <a:t>過重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D104EA2-50F7-461E-9905-95AB52DB50F7}"/>
              </a:ext>
            </a:extLst>
          </p:cNvPr>
          <p:cNvSpPr txBox="1"/>
          <p:nvPr/>
        </p:nvSpPr>
        <p:spPr>
          <a:xfrm>
            <a:off x="6462285" y="4520224"/>
            <a:ext cx="2438400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13%</a:t>
            </a:r>
          </a:p>
          <a:p>
            <a:pPr algn="ctr"/>
            <a:r>
              <a:rPr lang="zh-TW" altLang="en-US" sz="6000" b="1" dirty="0">
                <a:solidFill>
                  <a:schemeClr val="bg1"/>
                </a:solidFill>
              </a:rPr>
              <a:t>肥胖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7DDED5-682B-4AF5-96CD-013473DC8C30}"/>
              </a:ext>
            </a:extLst>
          </p:cNvPr>
          <p:cNvSpPr txBox="1"/>
          <p:nvPr/>
        </p:nvSpPr>
        <p:spPr>
          <a:xfrm>
            <a:off x="4076588" y="3768089"/>
            <a:ext cx="417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/>
              <a:t>2016</a:t>
            </a:r>
            <a:r>
              <a:rPr lang="zh-TW" altLang="en-US" sz="3600" dirty="0"/>
              <a:t>年 世界成人</a:t>
            </a:r>
          </a:p>
        </p:txBody>
      </p:sp>
    </p:spTree>
    <p:extLst>
      <p:ext uri="{BB962C8B-B14F-4D97-AF65-F5344CB8AC3E}">
        <p14:creationId xmlns:p14="http://schemas.microsoft.com/office/powerpoint/2010/main" val="132279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8"/>
    </mc:Choice>
    <mc:Fallback xmlns="">
      <p:transition spd="slow" advTm="282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65737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EF62667-B314-40E9-8E3D-20D1D1DAA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" t="27663" r="4121" b="25242"/>
          <a:stretch/>
        </p:blipFill>
        <p:spPr>
          <a:xfrm>
            <a:off x="660399" y="148696"/>
            <a:ext cx="3505201" cy="13001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90CC2BB-2AD3-47CF-8EE3-176E1C34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228595"/>
            <a:ext cx="5223934" cy="1325563"/>
          </a:xfrm>
        </p:spPr>
        <p:txBody>
          <a:bodyPr>
            <a:normAutofit/>
          </a:bodyPr>
          <a:lstStyle/>
          <a:p>
            <a:r>
              <a:rPr lang="zh-TW" altLang="en-US" sz="5400" b="1" dirty="0"/>
              <a:t>建議等級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E2B420-79B6-480B-935C-0E364D15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68" y="1448859"/>
            <a:ext cx="9525000" cy="25431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A892440-2B16-4D99-A342-31399979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493" y="4017435"/>
            <a:ext cx="94392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2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302383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DB57B63-5059-44ED-BE44-2A749EF3D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7522" t="41374" r="2772" b="41049"/>
          <a:stretch/>
        </p:blipFill>
        <p:spPr>
          <a:xfrm>
            <a:off x="0" y="3021596"/>
            <a:ext cx="4301067" cy="38364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臨床評估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136167-0D13-46F7-888C-1DF82E29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403" y="2074123"/>
            <a:ext cx="8212808" cy="966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/>
              <a:t>個人及家族疾病史，評估個人體重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變化及生活型態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53FA811-B8A6-4801-AF85-B4014D0AF565}"/>
              </a:ext>
            </a:extLst>
          </p:cNvPr>
          <p:cNvSpPr txBox="1"/>
          <p:nvPr/>
        </p:nvSpPr>
        <p:spPr>
          <a:xfrm>
            <a:off x="0" y="3178725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B1C4B4-7413-46F9-B43C-1A2E5810E5D5}"/>
              </a:ext>
            </a:extLst>
          </p:cNvPr>
          <p:cNvSpPr txBox="1"/>
          <p:nvPr/>
        </p:nvSpPr>
        <p:spPr>
          <a:xfrm>
            <a:off x="453324" y="2212254"/>
            <a:ext cx="285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病史詢問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4169FA0-C08E-462C-AD83-4460EDB91603}"/>
              </a:ext>
            </a:extLst>
          </p:cNvPr>
          <p:cNvCxnSpPr/>
          <p:nvPr/>
        </p:nvCxnSpPr>
        <p:spPr>
          <a:xfrm>
            <a:off x="3427707" y="2212254"/>
            <a:ext cx="0" cy="5847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BF44884-6458-4DCE-BCC2-6705911617BF}"/>
              </a:ext>
            </a:extLst>
          </p:cNvPr>
          <p:cNvCxnSpPr>
            <a:cxnSpLocks/>
          </p:cNvCxnSpPr>
          <p:nvPr/>
        </p:nvCxnSpPr>
        <p:spPr>
          <a:xfrm>
            <a:off x="3440622" y="3241779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79598427-4C71-4339-8B01-C3954E954F46}"/>
              </a:ext>
            </a:extLst>
          </p:cNvPr>
          <p:cNvSpPr txBox="1">
            <a:spLocks/>
          </p:cNvSpPr>
          <p:nvPr/>
        </p:nvSpPr>
        <p:spPr>
          <a:xfrm>
            <a:off x="3550403" y="3243831"/>
            <a:ext cx="8212808" cy="3094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動機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是否曾經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戒菸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、是否有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反覆減重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是否有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合併症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高血壓、糖尿病、高血脂、非酒精性脂肪肝，睡眠呼吸中止症候群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藥物使用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糖尿病、抗憂鬱劑、抗精神病藥物、抗癲癇藥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1497EFF-04A7-4233-B15F-4ED7D6F248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BBBFC86-0F85-4A25-8822-B9B2346F3AD6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122342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40BD2D7-44B1-4669-A9CC-069807BD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2211" t="79042" r="59619" b="4443"/>
          <a:stretch/>
        </p:blipFill>
        <p:spPr>
          <a:xfrm>
            <a:off x="0" y="2997201"/>
            <a:ext cx="4166988" cy="37876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臨床評估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136167-0D13-46F7-888C-1DF82E29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403" y="2212254"/>
            <a:ext cx="8212808" cy="1584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大致上與一般病人檢查相同，包括身高、體重、計算</a:t>
            </a:r>
            <a:r>
              <a:rPr lang="en-US" altLang="zh-TW" dirty="0"/>
              <a:t>BMI</a:t>
            </a:r>
            <a:r>
              <a:rPr lang="zh-TW" altLang="en-US" dirty="0"/>
              <a:t>、測量腰圍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53FA811-B8A6-4801-AF85-B4014D0AF565}"/>
              </a:ext>
            </a:extLst>
          </p:cNvPr>
          <p:cNvSpPr txBox="1"/>
          <p:nvPr/>
        </p:nvSpPr>
        <p:spPr>
          <a:xfrm>
            <a:off x="0" y="3626147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B1C4B4-7413-46F9-B43C-1A2E5810E5D5}"/>
              </a:ext>
            </a:extLst>
          </p:cNvPr>
          <p:cNvSpPr txBox="1"/>
          <p:nvPr/>
        </p:nvSpPr>
        <p:spPr>
          <a:xfrm>
            <a:off x="453324" y="2212254"/>
            <a:ext cx="285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理學檢查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4169FA0-C08E-462C-AD83-4460EDB91603}"/>
              </a:ext>
            </a:extLst>
          </p:cNvPr>
          <p:cNvCxnSpPr/>
          <p:nvPr/>
        </p:nvCxnSpPr>
        <p:spPr>
          <a:xfrm>
            <a:off x="3427707" y="2212254"/>
            <a:ext cx="0" cy="5847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BF44884-6458-4DCE-BCC2-6705911617BF}"/>
              </a:ext>
            </a:extLst>
          </p:cNvPr>
          <p:cNvCxnSpPr>
            <a:cxnSpLocks/>
          </p:cNvCxnSpPr>
          <p:nvPr/>
        </p:nvCxnSpPr>
        <p:spPr>
          <a:xfrm>
            <a:off x="3440622" y="3689201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79598427-4C71-4339-8B01-C3954E954F46}"/>
              </a:ext>
            </a:extLst>
          </p:cNvPr>
          <p:cNvSpPr txBox="1">
            <a:spLocks/>
          </p:cNvSpPr>
          <p:nvPr/>
        </p:nvSpPr>
        <p:spPr>
          <a:xfrm>
            <a:off x="3550403" y="3691253"/>
            <a:ext cx="8212808" cy="1328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皮膚檢查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肥胖紋、對磨皮疹、黑色棘皮症、多毛、青春痘、黃色瘤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9673287-2D6E-458E-8EED-26C1529A5F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C151083-EF62-44DE-B851-753A0CF5750A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3641134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7F49874-9AF5-44B7-853A-934BB497E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9660" t="40028" r="20608" b="41049"/>
          <a:stretch/>
        </p:blipFill>
        <p:spPr>
          <a:xfrm>
            <a:off x="0" y="2675467"/>
            <a:ext cx="4361173" cy="41825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臨床評估</a:t>
            </a:r>
            <a:r>
              <a:rPr lang="en-US" altLang="zh-TW" sz="6600" b="1" dirty="0">
                <a:solidFill>
                  <a:schemeClr val="bg1"/>
                </a:solidFill>
              </a:rPr>
              <a:t>(III)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136167-0D13-46F7-888C-1DF82E29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403" y="2212254"/>
            <a:ext cx="8212808" cy="783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配合前項病史評估及身體檢查結果安排檢查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53FA811-B8A6-4801-AF85-B4014D0AF565}"/>
              </a:ext>
            </a:extLst>
          </p:cNvPr>
          <p:cNvSpPr txBox="1"/>
          <p:nvPr/>
        </p:nvSpPr>
        <p:spPr>
          <a:xfrm>
            <a:off x="0" y="3178725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B1C4B4-7413-46F9-B43C-1A2E5810E5D5}"/>
              </a:ext>
            </a:extLst>
          </p:cNvPr>
          <p:cNvSpPr txBox="1"/>
          <p:nvPr/>
        </p:nvSpPr>
        <p:spPr>
          <a:xfrm>
            <a:off x="453324" y="2212254"/>
            <a:ext cx="285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實驗室檢查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4169FA0-C08E-462C-AD83-4460EDB91603}"/>
              </a:ext>
            </a:extLst>
          </p:cNvPr>
          <p:cNvCxnSpPr/>
          <p:nvPr/>
        </p:nvCxnSpPr>
        <p:spPr>
          <a:xfrm>
            <a:off x="3427707" y="2212254"/>
            <a:ext cx="0" cy="5847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BF44884-6458-4DCE-BCC2-6705911617BF}"/>
              </a:ext>
            </a:extLst>
          </p:cNvPr>
          <p:cNvCxnSpPr>
            <a:cxnSpLocks/>
          </p:cNvCxnSpPr>
          <p:nvPr/>
        </p:nvCxnSpPr>
        <p:spPr>
          <a:xfrm>
            <a:off x="3440622" y="3241779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79598427-4C71-4339-8B01-C3954E954F46}"/>
              </a:ext>
            </a:extLst>
          </p:cNvPr>
          <p:cNvSpPr txBox="1">
            <a:spLocks/>
          </p:cNvSpPr>
          <p:nvPr/>
        </p:nvSpPr>
        <p:spPr>
          <a:xfrm>
            <a:off x="3550403" y="3243831"/>
            <a:ext cx="8212808" cy="3094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空腹血糖及血脂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懷疑有酒精性脂肪肝時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肝功能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懷疑有睡眠呼吸中止症時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夜間睡眠腦波檢查 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懷疑有心血管疾病或家族史時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心電圖評估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B9402AE-BBDF-4ECC-AF43-AC1EA4C218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E657500-6E4F-4755-B743-F5ABB217FCA6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97154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345980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飲食介入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2E88511-032B-4EE3-8F05-C9D67F547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271"/>
            <a:ext cx="10515600" cy="4084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/>
              <a:t>負能量平衡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CC10291-AEE5-4B4D-BB08-4951CB9D8926}"/>
              </a:ext>
            </a:extLst>
          </p:cNvPr>
          <p:cNvCxnSpPr/>
          <p:nvPr/>
        </p:nvCxnSpPr>
        <p:spPr>
          <a:xfrm>
            <a:off x="3006671" y="3429000"/>
            <a:ext cx="6400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55C898C-0736-456D-8B22-102E05C0CDDE}"/>
              </a:ext>
            </a:extLst>
          </p:cNvPr>
          <p:cNvSpPr txBox="1"/>
          <p:nvPr/>
        </p:nvSpPr>
        <p:spPr>
          <a:xfrm>
            <a:off x="977684" y="3846641"/>
            <a:ext cx="46029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女性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1,200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∼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1,500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大卡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天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男性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1,500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∼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1,800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大卡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天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依個別體重調整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9A5F2C7-E287-4B6C-9FE8-99843BFB07C3}"/>
              </a:ext>
            </a:extLst>
          </p:cNvPr>
          <p:cNvSpPr txBox="1"/>
          <p:nvPr/>
        </p:nvSpPr>
        <p:spPr>
          <a:xfrm>
            <a:off x="5677544" y="3846640"/>
            <a:ext cx="1115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9781CC5-F4F9-4ED1-BE4C-D8FF8164C5C6}"/>
              </a:ext>
            </a:extLst>
          </p:cNvPr>
          <p:cNvSpPr txBox="1"/>
          <p:nvPr/>
        </p:nvSpPr>
        <p:spPr>
          <a:xfrm>
            <a:off x="6890286" y="3890069"/>
            <a:ext cx="39862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500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∼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750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大卡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160150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59BFE6-5E75-45AE-A2DB-236C01A6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u="sng" dirty="0">
                <a:solidFill>
                  <a:srgbClr val="0000FF"/>
                </a:solidFill>
              </a:rPr>
              <a:t>第</a:t>
            </a:r>
            <a:r>
              <a:rPr lang="en-US" altLang="zh-TW" sz="8000" b="1" u="sng" dirty="0">
                <a:solidFill>
                  <a:srgbClr val="0000FF"/>
                </a:solidFill>
                <a:sym typeface="Wingdings" panose="05000000000000000000" pitchFamily="2" charset="2"/>
              </a:rPr>
              <a:t></a:t>
            </a:r>
            <a:r>
              <a:rPr lang="zh-TW" altLang="en-US" sz="7200" b="1" u="sng" dirty="0">
                <a:solidFill>
                  <a:srgbClr val="0000FF"/>
                </a:solidFill>
              </a:rPr>
              <a:t>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BE24A6-96F4-48E7-9638-57766B35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775"/>
            <a:ext cx="10515600" cy="4131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5400" dirty="0"/>
              <a:t>計算每天熱量需求</a:t>
            </a:r>
            <a:endParaRPr lang="en-US" altLang="zh-TW" sz="5400" dirty="0"/>
          </a:p>
          <a:p>
            <a:pPr marL="0" indent="0" algn="ctr">
              <a:buNone/>
            </a:pPr>
            <a:endParaRPr lang="en-US" altLang="zh-TW" sz="1400" dirty="0"/>
          </a:p>
          <a:p>
            <a:pPr marL="0" indent="0" algn="ctr">
              <a:buNone/>
            </a:pPr>
            <a:r>
              <a:rPr lang="zh-TW" altLang="en-US" sz="3200" dirty="0"/>
              <a:t>用年齡、性別、身高體重、身體活動量來計算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3EEDB8A-37B8-4B74-85EF-654F7AE2A49A}"/>
              </a:ext>
            </a:extLst>
          </p:cNvPr>
          <p:cNvSpPr txBox="1"/>
          <p:nvPr/>
        </p:nvSpPr>
        <p:spPr>
          <a:xfrm>
            <a:off x="1988806" y="3877712"/>
            <a:ext cx="936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zh-TW" sz="2400" dirty="0">
                <a:solidFill>
                  <a:srgbClr val="0000FF"/>
                </a:solidFill>
              </a:rPr>
              <a:t>熱量計算機：</a:t>
            </a:r>
            <a:r>
              <a:rPr lang="en-US" altLang="zh-TW" sz="2400" dirty="0">
                <a:solidFill>
                  <a:srgbClr val="0000FF"/>
                </a:solidFill>
              </a:rPr>
              <a:t>https://km.hpa.gov.tw/obesity/TC/DayHeatCalculate.aspx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</a:endParaRPr>
          </a:p>
        </p:txBody>
      </p:sp>
      <p:pic>
        <p:nvPicPr>
          <p:cNvPr id="5" name="圖片 7" descr="C:\Users\lyc\Desktop\熱量計算機.png">
            <a:extLst>
              <a:ext uri="{FF2B5EF4-FFF2-40B4-BE49-F238E27FC236}">
                <a16:creationId xmlns:a16="http://schemas.microsoft.com/office/drawing/2014/main" id="{BC9EC6ED-3D01-41C3-90FC-098D9066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54" y="4668176"/>
            <a:ext cx="2062576" cy="206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62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59BFE6-5E75-45AE-A2DB-236C01A6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66275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b="1" u="sng" dirty="0">
                <a:solidFill>
                  <a:srgbClr val="0000FF"/>
                </a:solidFill>
              </a:rPr>
              <a:t>第</a:t>
            </a:r>
            <a:r>
              <a:rPr lang="en-US" altLang="zh-TW" sz="8000" b="1" u="sng" dirty="0">
                <a:solidFill>
                  <a:srgbClr val="0000FF"/>
                </a:solidFill>
                <a:sym typeface="Wingdings" panose="05000000000000000000" pitchFamily="2" charset="2"/>
              </a:rPr>
              <a:t></a:t>
            </a:r>
            <a:r>
              <a:rPr lang="zh-TW" altLang="en-US" sz="7200" b="1" u="sng" dirty="0">
                <a:solidFill>
                  <a:srgbClr val="0000FF"/>
                </a:solidFill>
              </a:rPr>
              <a:t>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BE24A6-96F4-48E7-9638-57766B35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0244"/>
            <a:ext cx="4415725" cy="3697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將每天熱量需求減</a:t>
            </a:r>
            <a:r>
              <a:rPr lang="en-US" altLang="zh-TW" sz="4400" dirty="0"/>
              <a:t>500~750</a:t>
            </a:r>
            <a:r>
              <a:rPr lang="zh-TW" altLang="en-US" sz="4400" dirty="0"/>
              <a:t>大卡，再依據該熱量，查出六大類飲食建議份數。</a:t>
            </a:r>
            <a:endParaRPr lang="en-US" altLang="zh-TW" sz="4400" dirty="0"/>
          </a:p>
          <a:p>
            <a:pPr marL="0" indent="0">
              <a:buNone/>
            </a:pPr>
            <a:endParaRPr lang="en-US" altLang="zh-TW" sz="11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AD814F-8EE0-4499-A039-FB3AB04B4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3" b="-2"/>
          <a:stretch/>
        </p:blipFill>
        <p:spPr>
          <a:xfrm>
            <a:off x="5589722" y="43084"/>
            <a:ext cx="6281980" cy="68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99944"/>
            <a:ext cx="121920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sz="7200" b="1" dirty="0"/>
              <a:t>台灣</a:t>
            </a:r>
            <a:r>
              <a:rPr lang="en-US" altLang="zh-TW" sz="7200" b="1" dirty="0"/>
              <a:t>19</a:t>
            </a:r>
            <a:r>
              <a:rPr lang="zh-TW" altLang="en-US" sz="7200" b="1" dirty="0"/>
              <a:t>歲以上成人體位定義</a:t>
            </a:r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842682" y="1803678"/>
          <a:ext cx="4751294" cy="44202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459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BMI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體重過輕</a:t>
                      </a:r>
                      <a:endParaRPr lang="zh-TW" altLang="zh-TW" sz="2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&lt;18.5</a:t>
                      </a:r>
                      <a:endParaRPr lang="zh-TW" altLang="en-US" sz="2800" b="1" kern="12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健康體位</a:t>
                      </a:r>
                      <a:endParaRPr lang="zh-TW" altLang="zh-TW" sz="2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≧18.5~&lt;24</a:t>
                      </a:r>
                      <a:r>
                        <a:rPr lang="zh-TW" altLang="en-US" sz="2800" b="1" kern="120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</a:t>
                      </a:r>
                    </a:p>
                  </a:txBody>
                  <a:tcPr marL="114977" marR="114977" marT="45711" marB="45711" anchor="ctr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zh-TW" sz="28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過重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≧24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~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&lt;27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zh-TW" sz="28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輕度肥胖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≧27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~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&lt;30</a:t>
                      </a:r>
                      <a:endParaRPr lang="zh-TW" altLang="en-US" sz="2800" b="1" kern="12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zh-TW" sz="28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中度肥胖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≧30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~</a:t>
                      </a: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&lt;35</a:t>
                      </a:r>
                      <a:endParaRPr lang="zh-TW" altLang="en-US" sz="2800" b="1" kern="12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zh-TW" sz="28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重度肥胖</a:t>
                      </a:r>
                      <a:endParaRPr lang="zh-TW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≧35</a:t>
                      </a:r>
                      <a:endParaRPr lang="zh-TW" altLang="en-US" sz="2800" b="1" kern="12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11">
            <a:extLst>
              <a:ext uri="{FF2B5EF4-FFF2-40B4-BE49-F238E27FC236}">
                <a16:creationId xmlns:a16="http://schemas.microsoft.com/office/drawing/2014/main" id="{C6D41703-ADB1-4105-9CAD-BA034345B5BA}"/>
              </a:ext>
            </a:extLst>
          </p:cNvPr>
          <p:cNvGraphicFramePr>
            <a:graphicFrameLocks/>
          </p:cNvGraphicFramePr>
          <p:nvPr/>
        </p:nvGraphicFramePr>
        <p:xfrm>
          <a:off x="5741570" y="1803677"/>
          <a:ext cx="5759824" cy="44202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7741">
                  <a:extLst>
                    <a:ext uri="{9D8B030D-6E8A-4147-A177-3AD203B41FA5}">
                      <a16:colId xmlns:a16="http://schemas.microsoft.com/office/drawing/2014/main" val="3850371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459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男性腰圍</a:t>
                      </a: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女性腰圍</a:t>
                      </a: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標準腰圍</a:t>
                      </a: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 90</a:t>
                      </a:r>
                      <a:r>
                        <a:rPr lang="zh-TW" altLang="en-US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公分</a:t>
                      </a:r>
                    </a:p>
                  </a:txBody>
                  <a:tcPr marL="114977" marR="114977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&lt;</a:t>
                      </a:r>
                      <a:r>
                        <a:rPr lang="zh-TW" altLang="en-US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2800" b="1" kern="0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公分</a:t>
                      </a: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腹部肥胖</a:t>
                      </a:r>
                    </a:p>
                  </a:txBody>
                  <a:tcPr marL="114977" marR="114977" marT="45711" marB="4571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</a:t>
                      </a:r>
                      <a:r>
                        <a:rPr lang="zh-TW" altLang="en-US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公分</a:t>
                      </a:r>
                    </a:p>
                  </a:txBody>
                  <a:tcPr marL="114977" marR="114977" marT="45711" marB="4571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≧</a:t>
                      </a:r>
                      <a:r>
                        <a:rPr lang="zh-TW" altLang="en-US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2800" b="1" kern="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公分</a:t>
                      </a:r>
                    </a:p>
                  </a:txBody>
                  <a:tcPr marL="114977" marR="114977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459"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114977" marR="114977" marT="45711" marB="4571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6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6"/>
    </mc:Choice>
    <mc:Fallback xmlns="">
      <p:transition spd="slow" advTm="3824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F1A92FF-8801-4F4F-BE87-AF149D3D2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173" t="90123" r="76173" b="3210"/>
          <a:stretch/>
        </p:blipFill>
        <p:spPr>
          <a:xfrm>
            <a:off x="3556993" y="3435057"/>
            <a:ext cx="1691444" cy="14732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96AC8D5-CFA5-4CB3-AB1C-7E062B9D8FA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5176434" cy="115370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 飲食介入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(II)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CB9B10-0BC9-4762-BE5A-5EC72078D4E6}"/>
              </a:ext>
            </a:extLst>
          </p:cNvPr>
          <p:cNvSpPr txBox="1"/>
          <p:nvPr/>
        </p:nvSpPr>
        <p:spPr>
          <a:xfrm>
            <a:off x="0" y="2050393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16945AB-72D8-4661-82EB-6CF63E30FB7C}"/>
              </a:ext>
            </a:extLst>
          </p:cNvPr>
          <p:cNvCxnSpPr>
            <a:cxnSpLocks/>
          </p:cNvCxnSpPr>
          <p:nvPr/>
        </p:nvCxnSpPr>
        <p:spPr>
          <a:xfrm>
            <a:off x="3440622" y="2113447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5CA3D2B-2EE3-4ED8-A837-76D315F01C9B}"/>
              </a:ext>
            </a:extLst>
          </p:cNvPr>
          <p:cNvSpPr txBox="1">
            <a:spLocks/>
          </p:cNvSpPr>
          <p:nvPr/>
        </p:nvSpPr>
        <p:spPr>
          <a:xfrm>
            <a:off x="5176433" y="2050393"/>
            <a:ext cx="6586777" cy="458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減少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含糖飲料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攝取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以水或代糖飲料，取代含糖飲料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低熱量飲食時，代餐與飲食分量控制法都有效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糖尿病人可採用「份量控制餐盤」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減重時仍須吃早餐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限制熱量下，早餐熱量多於晚餐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1A4FFDE-D020-45FB-A109-804D6640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88" t="16296" r="22592" b="77853"/>
          <a:stretch/>
        </p:blipFill>
        <p:spPr>
          <a:xfrm>
            <a:off x="3618777" y="1806811"/>
            <a:ext cx="1449294" cy="13208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6D36F1A-C1E6-454E-8DD2-02966BCC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9234" r="90476" b="63232"/>
          <a:stretch/>
        </p:blipFill>
        <p:spPr>
          <a:xfrm>
            <a:off x="3134914" y="5157103"/>
            <a:ext cx="2088099" cy="16518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05C7B17-8DE0-4D6B-80EC-E7505C4908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93" y="5929130"/>
            <a:ext cx="1026643" cy="3440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AC9213E-BF08-4984-B1B6-0A00651E0DF6}"/>
              </a:ext>
            </a:extLst>
          </p:cNvPr>
          <p:cNvSpPr txBox="1"/>
          <p:nvPr/>
        </p:nvSpPr>
        <p:spPr>
          <a:xfrm>
            <a:off x="0" y="6273225"/>
            <a:ext cx="330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766391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F1A92FF-8801-4F4F-BE87-AF149D3D2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3" t="90123" r="76173" b="3210"/>
          <a:stretch/>
        </p:blipFill>
        <p:spPr>
          <a:xfrm>
            <a:off x="3556993" y="3435057"/>
            <a:ext cx="1691444" cy="14732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96AC8D5-CFA5-4CB3-AB1C-7E062B9D8FA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5176434" cy="115370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 飲食介入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(II)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CB9B10-0BC9-4762-BE5A-5EC72078D4E6}"/>
              </a:ext>
            </a:extLst>
          </p:cNvPr>
          <p:cNvSpPr txBox="1"/>
          <p:nvPr/>
        </p:nvSpPr>
        <p:spPr>
          <a:xfrm>
            <a:off x="0" y="2050393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16945AB-72D8-4661-82EB-6CF63E30FB7C}"/>
              </a:ext>
            </a:extLst>
          </p:cNvPr>
          <p:cNvCxnSpPr>
            <a:cxnSpLocks/>
          </p:cNvCxnSpPr>
          <p:nvPr/>
        </p:nvCxnSpPr>
        <p:spPr>
          <a:xfrm>
            <a:off x="3440622" y="2113447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5CA3D2B-2EE3-4ED8-A837-76D315F01C9B}"/>
              </a:ext>
            </a:extLst>
          </p:cNvPr>
          <p:cNvSpPr txBox="1">
            <a:spLocks/>
          </p:cNvSpPr>
          <p:nvPr/>
        </p:nvSpPr>
        <p:spPr>
          <a:xfrm>
            <a:off x="5176433" y="2050393"/>
            <a:ext cx="6586777" cy="458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減少含糖飲料攝取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以水或代糖飲料，取代含糖飲料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低熱量飲食時，代餐與飲食分量控制法都有效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糖尿病人可採用「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份量控制餐盤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」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減重時仍須吃早餐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限制熱量下，早餐熱量多於晚餐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1A4FFDE-D020-45FB-A109-804D6640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0988" t="16296" r="22592" b="77853"/>
          <a:stretch/>
        </p:blipFill>
        <p:spPr>
          <a:xfrm>
            <a:off x="3618777" y="1806811"/>
            <a:ext cx="1449294" cy="13208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6D36F1A-C1E6-454E-8DD2-02966BCC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9234" r="90476" b="63232"/>
          <a:stretch/>
        </p:blipFill>
        <p:spPr>
          <a:xfrm>
            <a:off x="3134914" y="5157103"/>
            <a:ext cx="2088099" cy="16518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D65CFE-1D64-4DE3-849D-645E3938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93" y="5929130"/>
            <a:ext cx="1026643" cy="3440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FA33F0F-D2A5-4692-89D0-77E6D1636DC6}"/>
              </a:ext>
            </a:extLst>
          </p:cNvPr>
          <p:cNvSpPr txBox="1"/>
          <p:nvPr/>
        </p:nvSpPr>
        <p:spPr>
          <a:xfrm>
            <a:off x="0" y="6273225"/>
            <a:ext cx="330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4056760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F1A92FF-8801-4F4F-BE87-AF149D3D2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173" t="90123" r="76173" b="3210"/>
          <a:stretch/>
        </p:blipFill>
        <p:spPr>
          <a:xfrm>
            <a:off x="3556993" y="3435057"/>
            <a:ext cx="1691444" cy="14732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96AC8D5-CFA5-4CB3-AB1C-7E062B9D8FA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5176434" cy="115370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 飲食介入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(II)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CB9B10-0BC9-4762-BE5A-5EC72078D4E6}"/>
              </a:ext>
            </a:extLst>
          </p:cNvPr>
          <p:cNvSpPr txBox="1"/>
          <p:nvPr/>
        </p:nvSpPr>
        <p:spPr>
          <a:xfrm>
            <a:off x="0" y="2050393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16945AB-72D8-4661-82EB-6CF63E30FB7C}"/>
              </a:ext>
            </a:extLst>
          </p:cNvPr>
          <p:cNvCxnSpPr>
            <a:cxnSpLocks/>
          </p:cNvCxnSpPr>
          <p:nvPr/>
        </p:nvCxnSpPr>
        <p:spPr>
          <a:xfrm>
            <a:off x="3440622" y="2113447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5CA3D2B-2EE3-4ED8-A837-76D315F01C9B}"/>
              </a:ext>
            </a:extLst>
          </p:cNvPr>
          <p:cNvSpPr txBox="1">
            <a:spLocks/>
          </p:cNvSpPr>
          <p:nvPr/>
        </p:nvSpPr>
        <p:spPr>
          <a:xfrm>
            <a:off x="5176433" y="2050393"/>
            <a:ext cx="6586777" cy="458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減少含糖飲料攝取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以水或代糖飲料，取代含糖飲料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低熱量飲食時，代餐與飲食分量控制法都有效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糖尿病人可採用「份量控制餐盤」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減重時仍須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吃早餐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限制熱量下，早餐熱量多於晚餐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1A4FFDE-D020-45FB-A109-804D6640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0988" t="16296" r="22592" b="77853"/>
          <a:stretch/>
        </p:blipFill>
        <p:spPr>
          <a:xfrm>
            <a:off x="3618777" y="1806811"/>
            <a:ext cx="1449294" cy="13208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6D36F1A-C1E6-454E-8DD2-02966BCC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34" r="90476" b="63232"/>
          <a:stretch/>
        </p:blipFill>
        <p:spPr>
          <a:xfrm>
            <a:off x="3134914" y="5157103"/>
            <a:ext cx="2088099" cy="16518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AEC9B5-729F-4A2A-8858-FAE6DEF8BA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93" y="5929130"/>
            <a:ext cx="1026643" cy="3440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D2792AD-186A-4FF2-8598-F1CC71E5B4FA}"/>
              </a:ext>
            </a:extLst>
          </p:cNvPr>
          <p:cNvSpPr txBox="1"/>
          <p:nvPr/>
        </p:nvSpPr>
        <p:spPr>
          <a:xfrm>
            <a:off x="0" y="6273225"/>
            <a:ext cx="330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1608824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96AC8D5-CFA5-4CB3-AB1C-7E062B9D8FA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5176434" cy="115370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 飲食介入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j-cs"/>
              </a:rPr>
              <a:t>(III)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CB9B10-0BC9-4762-BE5A-5EC72078D4E6}"/>
              </a:ext>
            </a:extLst>
          </p:cNvPr>
          <p:cNvSpPr txBox="1"/>
          <p:nvPr/>
        </p:nvSpPr>
        <p:spPr>
          <a:xfrm>
            <a:off x="0" y="2050393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2A&amp;2B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16945AB-72D8-4661-82EB-6CF63E30FB7C}"/>
              </a:ext>
            </a:extLst>
          </p:cNvPr>
          <p:cNvCxnSpPr>
            <a:cxnSpLocks/>
          </p:cNvCxnSpPr>
          <p:nvPr/>
        </p:nvCxnSpPr>
        <p:spPr>
          <a:xfrm>
            <a:off x="3440622" y="2113447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5CA3D2B-2EE3-4ED8-A837-76D315F01C9B}"/>
              </a:ext>
            </a:extLst>
          </p:cNvPr>
          <p:cNvSpPr txBox="1">
            <a:spLocks/>
          </p:cNvSpPr>
          <p:nvPr/>
        </p:nvSpPr>
        <p:spPr>
          <a:xfrm>
            <a:off x="3440622" y="3285067"/>
            <a:ext cx="8322588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極低熱量飲食、生酮飲食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短期有效，但長期而言與低熱量飲食效果相當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間歇性熱量限制法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減重效果與每天持續低熱量飲食法相當</a:t>
            </a:r>
          </a:p>
        </p:txBody>
      </p:sp>
      <p:pic>
        <p:nvPicPr>
          <p:cNvPr id="9" name="圖形 8" descr="警告">
            <a:extLst>
              <a:ext uri="{FF2B5EF4-FFF2-40B4-BE49-F238E27FC236}">
                <a16:creationId xmlns:a16="http://schemas.microsoft.com/office/drawing/2014/main" id="{EC1A9057-D46C-49C0-9BAA-0980F1A7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1692" y="1873036"/>
            <a:ext cx="1301776" cy="13017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7E24DD-D514-4413-A8D6-1C7EEFF8801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93" y="5929130"/>
            <a:ext cx="1026643" cy="3440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89B7F3F-8FC0-4FBB-8F40-5EF6006332E1}"/>
              </a:ext>
            </a:extLst>
          </p:cNvPr>
          <p:cNvSpPr txBox="1"/>
          <p:nvPr/>
        </p:nvSpPr>
        <p:spPr>
          <a:xfrm>
            <a:off x="0" y="6273225"/>
            <a:ext cx="330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2967907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65F3B-BBBA-46E2-8F36-85B02A45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" y="1471554"/>
            <a:ext cx="6032763" cy="2858522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更多資訊還可以參考</a:t>
            </a:r>
            <a:br>
              <a:rPr lang="en-US" altLang="zh-TW" dirty="0"/>
            </a:br>
            <a:r>
              <a:rPr lang="zh-TW" altLang="en-US" sz="5400" b="1" dirty="0">
                <a:solidFill>
                  <a:srgbClr val="FF3300"/>
                </a:solidFill>
              </a:rPr>
              <a:t>每日飲食指南手冊</a:t>
            </a:r>
            <a:r>
              <a:rPr lang="zh-TW" altLang="en-US" dirty="0"/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DA6941-C9B6-4E44-9178-42C0F6A1C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42"/>
          <a:stretch/>
        </p:blipFill>
        <p:spPr>
          <a:xfrm rot="16200000">
            <a:off x="5306650" y="1036866"/>
            <a:ext cx="6806801" cy="48354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4AC5FE6-3624-4285-87B5-047D592B8D75}"/>
              </a:ext>
            </a:extLst>
          </p:cNvPr>
          <p:cNvSpPr txBox="1"/>
          <p:nvPr/>
        </p:nvSpPr>
        <p:spPr>
          <a:xfrm rot="20974373">
            <a:off x="2946347" y="4162688"/>
            <a:ext cx="2369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國健署網站能免費閱覽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!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46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3743571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AD47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運動介入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74B30D0-8316-430F-A125-2F596D6E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35" y="2030278"/>
            <a:ext cx="10748318" cy="2386739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</a:rPr>
              <a:t>單純只靠運動來減重成效並不大</a:t>
            </a:r>
            <a:r>
              <a:rPr lang="zh-TW" altLang="en-US" sz="3600" dirty="0"/>
              <a:t>，但仍可以有效降低體脂肪及內臟脂肪。</a:t>
            </a:r>
            <a:endParaRPr lang="en-US" altLang="zh-TW" sz="3600" dirty="0"/>
          </a:p>
          <a:p>
            <a:endParaRPr lang="en-US" altLang="zh-TW" sz="1800" dirty="0"/>
          </a:p>
          <a:p>
            <a:r>
              <a:rPr lang="zh-TW" altLang="en-US" sz="3600" dirty="0">
                <a:solidFill>
                  <a:schemeClr val="bg1">
                    <a:lumMod val="75000"/>
                  </a:schemeClr>
                </a:solidFill>
              </a:rPr>
              <a:t>有氧運動與阻力型運動對於健康皆有顯著益處。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E212EB9-22BB-4DAE-BF25-8A981A42C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6610" r="73457" b="35594"/>
          <a:stretch/>
        </p:blipFill>
        <p:spPr>
          <a:xfrm>
            <a:off x="3416685" y="4511223"/>
            <a:ext cx="2656642" cy="231915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4D6C612-0C60-45A2-9AF4-A5BC9F2AD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" t="63225" r="75615" b="7798"/>
          <a:stretch/>
        </p:blipFill>
        <p:spPr>
          <a:xfrm>
            <a:off x="5856351" y="4412638"/>
            <a:ext cx="2440447" cy="24177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44CC564-1D0F-4D76-8CF1-2DD124AEA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3255" t="63225" r="2361" b="7798"/>
          <a:stretch/>
        </p:blipFill>
        <p:spPr>
          <a:xfrm>
            <a:off x="1367993" y="4440264"/>
            <a:ext cx="2440447" cy="241773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1679CF7-B492-4698-862B-DF06FA9F26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9086" t="4789" r="28926" b="64256"/>
          <a:stretch/>
        </p:blipFill>
        <p:spPr>
          <a:xfrm>
            <a:off x="8143950" y="4275379"/>
            <a:ext cx="2200759" cy="25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8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AD47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運動介入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74B30D0-8316-430F-A125-2F596D6E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35" y="2030278"/>
            <a:ext cx="10748318" cy="2386739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bg1">
                    <a:lumMod val="75000"/>
                  </a:schemeClr>
                </a:solidFill>
              </a:rPr>
              <a:t>單純只靠運動來減重成效並不大，但仍可以有效降低體脂肪及內臟脂肪。</a:t>
            </a:r>
            <a:endParaRPr lang="en-US" altLang="zh-TW" sz="36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zh-TW" sz="1800" dirty="0"/>
          </a:p>
          <a:p>
            <a:r>
              <a:rPr lang="zh-TW" altLang="en-US" sz="3600" b="1" dirty="0">
                <a:solidFill>
                  <a:srgbClr val="0000FF"/>
                </a:solidFill>
              </a:rPr>
              <a:t>有氧運動</a:t>
            </a:r>
            <a:r>
              <a:rPr lang="zh-TW" altLang="en-US" sz="3600" dirty="0"/>
              <a:t>與</a:t>
            </a:r>
            <a:r>
              <a:rPr lang="zh-TW" altLang="en-US" sz="3600" b="1" dirty="0">
                <a:solidFill>
                  <a:srgbClr val="0000FF"/>
                </a:solidFill>
              </a:rPr>
              <a:t>阻力型運動</a:t>
            </a:r>
            <a:r>
              <a:rPr lang="zh-TW" altLang="en-US" sz="3600" dirty="0"/>
              <a:t>對於健康皆有顯著益處。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F1D4A9-C23F-4D97-A399-74BFD14A9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10" r="73457" b="35594"/>
          <a:stretch/>
        </p:blipFill>
        <p:spPr>
          <a:xfrm>
            <a:off x="3416685" y="4511223"/>
            <a:ext cx="2656642" cy="23191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E415A03-5013-4750-B73D-F09BE426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63225" r="75615" b="7798"/>
          <a:stretch/>
        </p:blipFill>
        <p:spPr>
          <a:xfrm>
            <a:off x="5856351" y="4412638"/>
            <a:ext cx="2440447" cy="24177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9B815C-90C4-492B-B8F1-9D7B495F7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5" t="63225" r="2361" b="7798"/>
          <a:stretch/>
        </p:blipFill>
        <p:spPr>
          <a:xfrm>
            <a:off x="1367993" y="4440264"/>
            <a:ext cx="2440447" cy="24177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7AD7407-6F38-4345-95A3-4EA0600FD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6" t="4789" r="28926" b="64256"/>
          <a:stretch/>
        </p:blipFill>
        <p:spPr>
          <a:xfrm>
            <a:off x="8143950" y="4275379"/>
            <a:ext cx="2200759" cy="25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6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AD47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運動介入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D75E30-52B1-4FEA-9A3C-339A8A41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3711"/>
            <a:ext cx="5176434" cy="5176434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74B30D0-8316-430F-A125-2F596D6E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048" y="2419562"/>
            <a:ext cx="5176434" cy="3160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>
                <a:solidFill>
                  <a:srgbClr val="0000FF"/>
                </a:solidFill>
              </a:rPr>
              <a:t>每次</a:t>
            </a:r>
            <a:r>
              <a:rPr lang="en-US" altLang="zh-TW" sz="4400" b="1" dirty="0">
                <a:solidFill>
                  <a:srgbClr val="0000FF"/>
                </a:solidFill>
              </a:rPr>
              <a:t>30 </a:t>
            </a:r>
            <a:r>
              <a:rPr lang="zh-TW" altLang="en-US" sz="4400" b="1" dirty="0">
                <a:solidFill>
                  <a:srgbClr val="0000FF"/>
                </a:solidFill>
              </a:rPr>
              <a:t>分鐘以上、</a:t>
            </a:r>
            <a:endParaRPr lang="en-US" altLang="zh-TW" sz="4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0000FF"/>
                </a:solidFill>
              </a:rPr>
              <a:t>每週</a:t>
            </a:r>
            <a:r>
              <a:rPr lang="en-US" altLang="zh-TW" sz="4400" b="1" dirty="0">
                <a:solidFill>
                  <a:srgbClr val="0000FF"/>
                </a:solidFill>
              </a:rPr>
              <a:t>5</a:t>
            </a:r>
            <a:r>
              <a:rPr lang="zh-TW" altLang="en-US" sz="4400" b="1" dirty="0">
                <a:solidFill>
                  <a:srgbClr val="0000FF"/>
                </a:solidFill>
              </a:rPr>
              <a:t>到</a:t>
            </a:r>
            <a:r>
              <a:rPr lang="en-US" altLang="zh-TW" sz="4400" b="1" dirty="0">
                <a:solidFill>
                  <a:srgbClr val="0000FF"/>
                </a:solidFill>
              </a:rPr>
              <a:t>7</a:t>
            </a:r>
            <a:r>
              <a:rPr lang="zh-TW" altLang="en-US" sz="4400" b="1" dirty="0">
                <a:solidFill>
                  <a:srgbClr val="0000FF"/>
                </a:solidFill>
              </a:rPr>
              <a:t>天</a:t>
            </a:r>
            <a:r>
              <a:rPr lang="zh-TW" altLang="en-US" sz="4400" dirty="0"/>
              <a:t>的運動，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有益於體重的維持</a:t>
            </a:r>
            <a:endParaRPr lang="en-US" altLang="zh-TW" sz="4400" dirty="0"/>
          </a:p>
          <a:p>
            <a:pPr marL="0" indent="0">
              <a:buNone/>
            </a:pPr>
            <a:r>
              <a:rPr lang="zh-TW" altLang="en-US" sz="4400" dirty="0"/>
              <a:t>與預防心血管疾病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1464542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A6D6413-DD24-43E1-B93C-D241C306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7760" t="37284" r="30864" b="32346"/>
          <a:stretch/>
        </p:blipFill>
        <p:spPr>
          <a:xfrm>
            <a:off x="191723" y="3533192"/>
            <a:ext cx="3973876" cy="32054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AD47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運動介入</a:t>
            </a:r>
            <a:r>
              <a:rPr lang="en-US" altLang="zh-TW" sz="6600" b="1" dirty="0">
                <a:solidFill>
                  <a:schemeClr val="bg1"/>
                </a:solidFill>
              </a:rPr>
              <a:t>(III)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4434BF6-9023-4D1A-B919-404D66EAB66B}"/>
              </a:ext>
            </a:extLst>
          </p:cNvPr>
          <p:cNvSpPr txBox="1"/>
          <p:nvPr/>
        </p:nvSpPr>
        <p:spPr>
          <a:xfrm>
            <a:off x="0" y="1891792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1A&amp;1B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49CFAFF-73D6-4B4B-989F-7D5098AF6E84}"/>
              </a:ext>
            </a:extLst>
          </p:cNvPr>
          <p:cNvCxnSpPr>
            <a:cxnSpLocks/>
          </p:cNvCxnSpPr>
          <p:nvPr/>
        </p:nvCxnSpPr>
        <p:spPr>
          <a:xfrm>
            <a:off x="3440622" y="1954846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06364C9C-80B4-4527-BED4-4539DBA65190}"/>
              </a:ext>
            </a:extLst>
          </p:cNvPr>
          <p:cNvSpPr txBox="1">
            <a:spLocks/>
          </p:cNvSpPr>
          <p:nvPr/>
        </p:nvSpPr>
        <p:spPr>
          <a:xfrm>
            <a:off x="3550403" y="1956897"/>
            <a:ext cx="8212808" cy="453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身體活動量增加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可降低多種慢性疾病發生率及死亡率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久坐少動的人容易肥胖，增加糖尿病、心血管疾病風險及死亡率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利用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短而零碎的時間運動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同樣可以得到運動帶來的好處。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A9B281-CA83-4A96-B8A0-68CB19B8B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9CEC78-9738-4023-85C1-F42C0FAF82D2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2343487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8240" y="276426"/>
            <a:ext cx="8843976" cy="753431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19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歲以上成人體位</a:t>
            </a:r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盛行率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93717" b="621"/>
          <a:stretch/>
        </p:blipFill>
        <p:spPr bwMode="auto">
          <a:xfrm>
            <a:off x="1258649" y="1554490"/>
            <a:ext cx="517453" cy="48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493949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1993-1996</a:t>
            </a:r>
          </a:p>
        </p:txBody>
      </p:sp>
      <p:sp>
        <p:nvSpPr>
          <p:cNvPr id="15" name="矩形 14"/>
          <p:cNvSpPr/>
          <p:nvPr/>
        </p:nvSpPr>
        <p:spPr>
          <a:xfrm>
            <a:off x="5222797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2005-2008</a:t>
            </a:r>
          </a:p>
        </p:txBody>
      </p:sp>
      <p:sp>
        <p:nvSpPr>
          <p:cNvPr id="16" name="矩形 15"/>
          <p:cNvSpPr/>
          <p:nvPr/>
        </p:nvSpPr>
        <p:spPr>
          <a:xfrm>
            <a:off x="7736979" y="6165383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2013-2016</a:t>
            </a:r>
          </a:p>
        </p:txBody>
      </p:sp>
      <p:sp>
        <p:nvSpPr>
          <p:cNvPr id="17" name="矩形 16"/>
          <p:cNvSpPr/>
          <p:nvPr/>
        </p:nvSpPr>
        <p:spPr>
          <a:xfrm>
            <a:off x="1621698" y="6180734"/>
            <a:ext cx="949299" cy="33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551" b="1" dirty="0"/>
              <a:t>NAHSIT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8985740" y="4687780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2.34%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985740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0.16%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417877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3.62%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408371" y="4674754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6.51%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10200176" y="1576580"/>
            <a:ext cx="1590058" cy="58477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0200176" y="2207013"/>
            <a:ext cx="162255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中度肥胖</a:t>
            </a:r>
            <a:endParaRPr kumimoji="1" lang="en-US" altLang="zh-TW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30≤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35</a:t>
            </a:r>
            <a:endParaRPr kumimoji="1" lang="zh-TW" alt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167675" y="2843850"/>
            <a:ext cx="1622559" cy="584775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輕度肥胖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27≤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30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0200176" y="3506650"/>
            <a:ext cx="1622560" cy="75375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過重</a:t>
            </a:r>
            <a:endParaRPr kumimoji="1" lang="en-US" altLang="zh-TW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24≤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27</a:t>
            </a:r>
            <a:endParaRPr kumimoji="1" lang="zh-TW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0167674" y="4355868"/>
            <a:ext cx="1622559" cy="1175373"/>
          </a:xfrm>
          <a:prstGeom prst="rect">
            <a:avLst/>
          </a:prstGeom>
          <a:solidFill>
            <a:srgbClr val="0080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正常體重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18.5≤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24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0182511" y="5624776"/>
            <a:ext cx="162255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體重過低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18.5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0ED531-1F85-4FEB-A3FC-18D17AA85A3C}"/>
              </a:ext>
            </a:extLst>
          </p:cNvPr>
          <p:cNvSpPr txBox="1"/>
          <p:nvPr/>
        </p:nvSpPr>
        <p:spPr>
          <a:xfrm>
            <a:off x="829955" y="3242193"/>
            <a:ext cx="62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盛行率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420C2534-4DE2-44DA-83FE-1202A3098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51834" r="36060" b="4561"/>
          <a:stretch/>
        </p:blipFill>
        <p:spPr bwMode="auto">
          <a:xfrm>
            <a:off x="3786786" y="3771928"/>
            <a:ext cx="2695778" cy="239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EDC3BC83-5A92-4A16-9BB1-D03116281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42037" r="69192" b="5115"/>
          <a:stretch/>
        </p:blipFill>
        <p:spPr bwMode="auto">
          <a:xfrm>
            <a:off x="2481633" y="3242193"/>
            <a:ext cx="1316542" cy="28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776102" y="6137743"/>
            <a:ext cx="7879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2">
            <a:extLst>
              <a:ext uri="{FF2B5EF4-FFF2-40B4-BE49-F238E27FC236}">
                <a16:creationId xmlns:a16="http://schemas.microsoft.com/office/drawing/2014/main" id="{AE721FF1-D339-4B15-9004-6E4432A54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52952" r="2567" b="5131"/>
          <a:stretch/>
        </p:blipFill>
        <p:spPr bwMode="auto">
          <a:xfrm>
            <a:off x="6486462" y="3841109"/>
            <a:ext cx="2507701" cy="229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9EFBE8DA-48C2-4C9B-AD38-0002436BE34D}"/>
              </a:ext>
            </a:extLst>
          </p:cNvPr>
          <p:cNvSpPr/>
          <p:nvPr/>
        </p:nvSpPr>
        <p:spPr>
          <a:xfrm rot="571875">
            <a:off x="2898794" y="3050329"/>
            <a:ext cx="5852907" cy="936203"/>
          </a:xfrm>
          <a:prstGeom prst="rightArrow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1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5"/>
    </mc:Choice>
    <mc:Fallback xmlns="">
      <p:transition spd="slow" advTm="2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70AD47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運動介入</a:t>
            </a:r>
            <a:r>
              <a:rPr lang="en-US" altLang="zh-TW" sz="6600" b="1" dirty="0">
                <a:solidFill>
                  <a:schemeClr val="bg1"/>
                </a:solidFill>
              </a:rPr>
              <a:t>(IV)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4434BF6-9023-4D1A-B919-404D66EAB66B}"/>
              </a:ext>
            </a:extLst>
          </p:cNvPr>
          <p:cNvSpPr txBox="1"/>
          <p:nvPr/>
        </p:nvSpPr>
        <p:spPr>
          <a:xfrm>
            <a:off x="0" y="1891792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49CFAFF-73D6-4B4B-989F-7D5098AF6E84}"/>
              </a:ext>
            </a:extLst>
          </p:cNvPr>
          <p:cNvCxnSpPr>
            <a:cxnSpLocks/>
          </p:cNvCxnSpPr>
          <p:nvPr/>
        </p:nvCxnSpPr>
        <p:spPr>
          <a:xfrm>
            <a:off x="3440622" y="1954846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06364C9C-80B4-4527-BED4-4539DBA65190}"/>
              </a:ext>
            </a:extLst>
          </p:cNvPr>
          <p:cNvSpPr txBox="1">
            <a:spLocks/>
          </p:cNvSpPr>
          <p:nvPr/>
        </p:nvSpPr>
        <p:spPr>
          <a:xfrm>
            <a:off x="3708399" y="1956897"/>
            <a:ext cx="8054811" cy="453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高強度間歇運動 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(High-intensity interval training, HIIT)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長期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(12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週以上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能夠改善身體功能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時間花費較少，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有效率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的減重方式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但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…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短期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高強度間歇運動的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減脂效果並未優於中強度有氧運動</a:t>
            </a:r>
          </a:p>
        </p:txBody>
      </p:sp>
      <p:pic>
        <p:nvPicPr>
          <p:cNvPr id="6" name="圖形 5" descr="警告">
            <a:extLst>
              <a:ext uri="{FF2B5EF4-FFF2-40B4-BE49-F238E27FC236}">
                <a16:creationId xmlns:a16="http://schemas.microsoft.com/office/drawing/2014/main" id="{1ED0CB2A-1877-4DA3-A182-F2E25633D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04521">
            <a:off x="2264318" y="4480034"/>
            <a:ext cx="1090489" cy="10904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07A487-0904-4D32-9C75-6B4CC47274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ED7428-B401-4869-89F9-F935118CC979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3903568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65F3B-BBBA-46E2-8F36-85B02A45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" y="1471554"/>
            <a:ext cx="6032763" cy="2858522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更多資訊還可以參考</a:t>
            </a:r>
            <a:br>
              <a:rPr lang="en-US" altLang="zh-TW" dirty="0"/>
            </a:br>
            <a:r>
              <a:rPr lang="zh-TW" altLang="en-US" sz="5400" b="1" dirty="0">
                <a:solidFill>
                  <a:srgbClr val="FF3300"/>
                </a:solidFill>
              </a:rPr>
              <a:t>全民身體活動指引</a:t>
            </a:r>
            <a:r>
              <a:rPr lang="zh-TW" altLang="en-US" dirty="0"/>
              <a:t>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4AC5FE6-3624-4285-87B5-047D592B8D75}"/>
              </a:ext>
            </a:extLst>
          </p:cNvPr>
          <p:cNvSpPr txBox="1"/>
          <p:nvPr/>
        </p:nvSpPr>
        <p:spPr>
          <a:xfrm rot="20974373">
            <a:off x="2946347" y="4162688"/>
            <a:ext cx="2369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國健署網站能免費閱覽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!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A2F6C2-4043-460D-8255-A8328B99C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17" y="0"/>
            <a:ext cx="4878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47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4235216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CE93F3-E3B1-436F-BA19-75FFA5812F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51524" y="2260735"/>
            <a:ext cx="4597266" cy="45972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3B3838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心理介入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4DC1FA6-4855-48DD-ABBA-BAE1797C1919}"/>
              </a:ext>
            </a:extLst>
          </p:cNvPr>
          <p:cNvSpPr txBox="1"/>
          <p:nvPr/>
        </p:nvSpPr>
        <p:spPr>
          <a:xfrm>
            <a:off x="3532034" y="4297439"/>
            <a:ext cx="4179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心理因素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低自尊、憂鬱、社交問題、負向生活事件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ADD760F2-9C6C-46AB-931E-2608563F68F2}"/>
              </a:ext>
            </a:extLst>
          </p:cNvPr>
          <p:cNvSpPr/>
          <p:nvPr/>
        </p:nvSpPr>
        <p:spPr>
          <a:xfrm rot="16200000">
            <a:off x="4955165" y="3315312"/>
            <a:ext cx="859697" cy="4342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06E968D-56CC-47A3-9DE1-D0E78227F3EE}"/>
              </a:ext>
            </a:extLst>
          </p:cNvPr>
          <p:cNvSpPr txBox="1"/>
          <p:nvPr/>
        </p:nvSpPr>
        <p:spPr>
          <a:xfrm>
            <a:off x="4586997" y="1665670"/>
            <a:ext cx="203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707F4E8-5007-471E-ABA8-0125C8B11D3D}"/>
              </a:ext>
            </a:extLst>
          </p:cNvPr>
          <p:cNvSpPr/>
          <p:nvPr/>
        </p:nvSpPr>
        <p:spPr>
          <a:xfrm rot="5400000">
            <a:off x="5449029" y="3364597"/>
            <a:ext cx="859697" cy="4342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9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3B3838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心理介入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D76C9BE0-8D38-431B-9BC9-D03C3135093E}"/>
              </a:ext>
            </a:extLst>
          </p:cNvPr>
          <p:cNvSpPr txBox="1">
            <a:spLocks/>
          </p:cNvSpPr>
          <p:nvPr/>
        </p:nvSpPr>
        <p:spPr>
          <a:xfrm>
            <a:off x="3701227" y="2078057"/>
            <a:ext cx="8338371" cy="441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情緒相關量表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進行情緒障礙的篩檢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貝克憂鬱量表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第二版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(Beck Depression Inventory-II, BDI-II)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焦慮情緒量表、敵意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生氣量表、華人健康量表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加入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動機晤談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以提升減重的成效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接受減重手術之病人於術前進行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心理衡鑑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30BE24-A377-4668-B900-B12D9EF6D515}"/>
              </a:ext>
            </a:extLst>
          </p:cNvPr>
          <p:cNvSpPr txBox="1"/>
          <p:nvPr/>
        </p:nvSpPr>
        <p:spPr>
          <a:xfrm>
            <a:off x="0" y="2078058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3CE5CDC-CC09-4035-A87B-1BD6394787A5}"/>
              </a:ext>
            </a:extLst>
          </p:cNvPr>
          <p:cNvCxnSpPr>
            <a:cxnSpLocks/>
          </p:cNvCxnSpPr>
          <p:nvPr/>
        </p:nvCxnSpPr>
        <p:spPr>
          <a:xfrm>
            <a:off x="3440622" y="2141112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68E316B1-64FD-4BFC-8BD5-43522CA070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86313"/>
            <a:ext cx="1026643" cy="3440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A7FB24F-A897-4C2B-98B0-F5F627237482}"/>
              </a:ext>
            </a:extLst>
          </p:cNvPr>
          <p:cNvSpPr txBox="1"/>
          <p:nvPr/>
        </p:nvSpPr>
        <p:spPr>
          <a:xfrm>
            <a:off x="1014877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4057125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3B3838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心理介入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D76C9BE0-8D38-431B-9BC9-D03C3135093E}"/>
              </a:ext>
            </a:extLst>
          </p:cNvPr>
          <p:cNvSpPr txBox="1">
            <a:spLocks/>
          </p:cNvSpPr>
          <p:nvPr/>
        </p:nvSpPr>
        <p:spPr>
          <a:xfrm>
            <a:off x="3701227" y="2078057"/>
            <a:ext cx="8338371" cy="441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情緒相關量表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進行情緒障礙的篩檢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貝克憂鬱量表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第二版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(Beck Depression Inventory-II, BDI-II)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焦慮情緒量表、敵意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生氣量表、華人健康量表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加入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動機晤談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以提升減重的成效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接受減重手術之病人於術前進行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心理衡鑑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30BE24-A377-4668-B900-B12D9EF6D515}"/>
              </a:ext>
            </a:extLst>
          </p:cNvPr>
          <p:cNvSpPr txBox="1"/>
          <p:nvPr/>
        </p:nvSpPr>
        <p:spPr>
          <a:xfrm>
            <a:off x="0" y="2078058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3CE5CDC-CC09-4035-A87B-1BD6394787A5}"/>
              </a:ext>
            </a:extLst>
          </p:cNvPr>
          <p:cNvCxnSpPr>
            <a:cxnSpLocks/>
          </p:cNvCxnSpPr>
          <p:nvPr/>
        </p:nvCxnSpPr>
        <p:spPr>
          <a:xfrm>
            <a:off x="3440622" y="2141112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DA0B9595-C99E-4200-BC02-0C226487A3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86313"/>
            <a:ext cx="1026643" cy="34409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00CEA5E-9130-472E-9729-254565DA5EC8}"/>
              </a:ext>
            </a:extLst>
          </p:cNvPr>
          <p:cNvSpPr txBox="1"/>
          <p:nvPr/>
        </p:nvSpPr>
        <p:spPr>
          <a:xfrm>
            <a:off x="1014877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403986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3B3838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心理介入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D76C9BE0-8D38-431B-9BC9-D03C3135093E}"/>
              </a:ext>
            </a:extLst>
          </p:cNvPr>
          <p:cNvSpPr txBox="1">
            <a:spLocks/>
          </p:cNvSpPr>
          <p:nvPr/>
        </p:nvSpPr>
        <p:spPr>
          <a:xfrm>
            <a:off x="3701227" y="2078057"/>
            <a:ext cx="8338371" cy="441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情緒相關量表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進行情緒障礙的篩檢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貝克憂鬱量表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第二版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(Beck Depression Inventory-II, BDI-II)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焦慮情緒量表、敵意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/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生氣量表、華人健康量表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加入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動機晤談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以提升減重的成效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接受減重手術之病人於術前進行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心理衡鑑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30BE24-A377-4668-B900-B12D9EF6D515}"/>
              </a:ext>
            </a:extLst>
          </p:cNvPr>
          <p:cNvSpPr txBox="1"/>
          <p:nvPr/>
        </p:nvSpPr>
        <p:spPr>
          <a:xfrm>
            <a:off x="0" y="2078058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3CE5CDC-CC09-4035-A87B-1BD6394787A5}"/>
              </a:ext>
            </a:extLst>
          </p:cNvPr>
          <p:cNvCxnSpPr>
            <a:cxnSpLocks/>
          </p:cNvCxnSpPr>
          <p:nvPr/>
        </p:nvCxnSpPr>
        <p:spPr>
          <a:xfrm>
            <a:off x="3440622" y="2141112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0E8740ED-0121-41AD-B0CB-FB777D3800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86313"/>
            <a:ext cx="1026643" cy="34409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85F719F-1611-43F7-954B-0A45CA0F27C9}"/>
              </a:ext>
            </a:extLst>
          </p:cNvPr>
          <p:cNvSpPr txBox="1"/>
          <p:nvPr/>
        </p:nvSpPr>
        <p:spPr>
          <a:xfrm>
            <a:off x="1014877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3668976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649DA6F-B1F5-4252-AD74-40A91894169A}"/>
              </a:ext>
            </a:extLst>
          </p:cNvPr>
          <p:cNvSpPr/>
          <p:nvPr/>
        </p:nvSpPr>
        <p:spPr>
          <a:xfrm>
            <a:off x="3810000" y="1263111"/>
            <a:ext cx="5008536" cy="4641743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37172-D2E5-498A-819F-502754C4AA44}"/>
              </a:ext>
            </a:extLst>
          </p:cNvPr>
          <p:cNvGraphicFramePr/>
          <p:nvPr/>
        </p:nvGraphicFramePr>
        <p:xfrm>
          <a:off x="1487837" y="309966"/>
          <a:ext cx="9577953" cy="626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E94ECDD-91C0-4FF4-8216-6A11927AFC02}"/>
              </a:ext>
            </a:extLst>
          </p:cNvPr>
          <p:cNvSpPr txBox="1"/>
          <p:nvPr/>
        </p:nvSpPr>
        <p:spPr>
          <a:xfrm>
            <a:off x="4827721" y="2799152"/>
            <a:ext cx="289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全方位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評估</a:t>
            </a:r>
          </a:p>
        </p:txBody>
      </p:sp>
    </p:spTree>
    <p:extLst>
      <p:ext uri="{BB962C8B-B14F-4D97-AF65-F5344CB8AC3E}">
        <p14:creationId xmlns:p14="http://schemas.microsoft.com/office/powerpoint/2010/main" val="3154549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5B9BD5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藥物治療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4DC1FA6-4855-48DD-ABBA-BAE1797C1919}"/>
              </a:ext>
            </a:extLst>
          </p:cNvPr>
          <p:cNvSpPr txBox="1"/>
          <p:nvPr/>
        </p:nvSpPr>
        <p:spPr>
          <a:xfrm>
            <a:off x="0" y="2156881"/>
            <a:ext cx="12191999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肥胖的病人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經過飲食、運動治療、行為改變後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仍無法達到其目標體重減輕者並經醫師詳細評估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5D52949-9407-48B9-B858-930E9E9CF0D7}"/>
              </a:ext>
            </a:extLst>
          </p:cNvPr>
          <p:cNvSpPr txBox="1"/>
          <p:nvPr/>
        </p:nvSpPr>
        <p:spPr>
          <a:xfrm>
            <a:off x="6395632" y="3683194"/>
            <a:ext cx="46856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適用對象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BMI ≧ 30 kg/m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BMI ≧ 27 kg/m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且至少有一種合併症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(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高血壓、第二型糖尿病或血脂異常等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B52050D-3713-4F32-8561-DE2D8F0A2529}"/>
              </a:ext>
            </a:extLst>
          </p:cNvPr>
          <p:cNvSpPr txBox="1"/>
          <p:nvPr/>
        </p:nvSpPr>
        <p:spPr>
          <a:xfrm>
            <a:off x="1110713" y="3677607"/>
            <a:ext cx="4985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我國核准肥胖治療藥物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Orlistat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羅氏鮮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Lorcaserin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沛麗婷</a:t>
            </a:r>
          </a:p>
        </p:txBody>
      </p:sp>
    </p:spTree>
    <p:extLst>
      <p:ext uri="{BB962C8B-B14F-4D97-AF65-F5344CB8AC3E}">
        <p14:creationId xmlns:p14="http://schemas.microsoft.com/office/powerpoint/2010/main" val="306690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A7BD67A-0BEC-4E00-8F2D-967E843BFA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65999" y="75141"/>
            <a:ext cx="4673599" cy="24963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外科手術</a:t>
            </a:r>
            <a:r>
              <a:rPr lang="en-US" altLang="zh-TW" sz="6600" b="1" dirty="0">
                <a:solidFill>
                  <a:schemeClr val="bg1"/>
                </a:solidFill>
              </a:rPr>
              <a:t>(I)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55ACF24-C677-4CBC-A306-AFCB61C7B6D2}"/>
              </a:ext>
            </a:extLst>
          </p:cNvPr>
          <p:cNvSpPr txBox="1">
            <a:spLocks/>
          </p:cNvSpPr>
          <p:nvPr/>
        </p:nvSpPr>
        <p:spPr>
          <a:xfrm>
            <a:off x="3701227" y="2078057"/>
            <a:ext cx="8338371" cy="441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適用對象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BMI ≧ 40 kg/m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肥胖之成年人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BMI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≧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35 kg/m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且合併有肥胖相關疾病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糖尿病控制不理想且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BMI ≧ 27.5 kg/m</a:t>
            </a:r>
            <a:r>
              <a:rPr kumimoji="0" lang="en-US" altLang="zh-TW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的肥胖糖尿病人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肥胖者的生活品質改善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與減重幅度有關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，而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與手術方法無關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C6D7821-3FD1-4064-A456-A3F609E0AE9E}"/>
              </a:ext>
            </a:extLst>
          </p:cNvPr>
          <p:cNvSpPr txBox="1"/>
          <p:nvPr/>
        </p:nvSpPr>
        <p:spPr>
          <a:xfrm>
            <a:off x="0" y="2078058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9F191A-C43E-44D7-B7D3-A00A370EBD63}"/>
              </a:ext>
            </a:extLst>
          </p:cNvPr>
          <p:cNvCxnSpPr>
            <a:cxnSpLocks/>
          </p:cNvCxnSpPr>
          <p:nvPr/>
        </p:nvCxnSpPr>
        <p:spPr>
          <a:xfrm>
            <a:off x="3440622" y="2141112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25E5E378-8B8A-415F-B989-FA231EBC2B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99C05F3-F039-4A85-87AF-E51B48531E82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278108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11788" r="36060" b="4560"/>
          <a:stretch/>
        </p:blipFill>
        <p:spPr bwMode="auto">
          <a:xfrm>
            <a:off x="3782262" y="1582130"/>
            <a:ext cx="2695778" cy="45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8240" y="276426"/>
            <a:ext cx="8843976" cy="753431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19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歲以上成人體位</a:t>
            </a:r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盛行率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93717" b="621"/>
          <a:stretch/>
        </p:blipFill>
        <p:spPr bwMode="auto">
          <a:xfrm>
            <a:off x="1258649" y="1554490"/>
            <a:ext cx="517453" cy="48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1234" r="69192" b="5115"/>
          <a:stretch/>
        </p:blipFill>
        <p:spPr bwMode="auto">
          <a:xfrm>
            <a:off x="2465720" y="1554491"/>
            <a:ext cx="1316542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11217" r="2567" b="5131"/>
          <a:stretch/>
        </p:blipFill>
        <p:spPr bwMode="auto">
          <a:xfrm>
            <a:off x="6478040" y="1555898"/>
            <a:ext cx="2507701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493949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1993-1996</a:t>
            </a:r>
          </a:p>
        </p:txBody>
      </p:sp>
      <p:sp>
        <p:nvSpPr>
          <p:cNvPr id="15" name="矩形 14"/>
          <p:cNvSpPr/>
          <p:nvPr/>
        </p:nvSpPr>
        <p:spPr>
          <a:xfrm>
            <a:off x="5222797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2005-2008</a:t>
            </a:r>
          </a:p>
        </p:txBody>
      </p:sp>
      <p:sp>
        <p:nvSpPr>
          <p:cNvPr id="16" name="矩形 15"/>
          <p:cNvSpPr/>
          <p:nvPr/>
        </p:nvSpPr>
        <p:spPr>
          <a:xfrm>
            <a:off x="7736979" y="6165383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2013-2016</a:t>
            </a:r>
          </a:p>
        </p:txBody>
      </p:sp>
      <p:sp>
        <p:nvSpPr>
          <p:cNvPr id="17" name="矩形 16"/>
          <p:cNvSpPr/>
          <p:nvPr/>
        </p:nvSpPr>
        <p:spPr>
          <a:xfrm>
            <a:off x="1621698" y="6180734"/>
            <a:ext cx="949299" cy="33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551" b="1" dirty="0"/>
              <a:t>NAHSIT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985741" y="1515761"/>
            <a:ext cx="98937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8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solidFill>
                  <a:srgbClr val="800000"/>
                </a:solidFill>
              </a:rPr>
              <a:t>0.68%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985741" y="1834857"/>
            <a:ext cx="98937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solidFill>
                  <a:srgbClr val="FF0000"/>
                </a:solidFill>
              </a:rPr>
              <a:t>1.95%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8985741" y="2323006"/>
            <a:ext cx="933269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1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dirty="0"/>
              <a:t>2.52%</a:t>
            </a:r>
            <a:endParaRPr lang="en-US" altLang="zh-TW" sz="155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8985740" y="3157293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2.65%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8985740" y="4687780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2.34%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985740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0.16%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417877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3.62%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408371" y="4674754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6.51%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6403777" y="2957407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/>
              <a:t>4.00%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417877" y="2136492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/>
              <a:t>4.00%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6403777" y="1754203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/>
              <a:t>1.94%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406363" y="1499727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8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/>
              <a:t>0.24%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10200176" y="1576580"/>
            <a:ext cx="1590058" cy="58477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0200176" y="2207013"/>
            <a:ext cx="162255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中度肥胖</a:t>
            </a:r>
            <a:endParaRPr kumimoji="1" lang="en-US" altLang="zh-TW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30≤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35</a:t>
            </a:r>
            <a:endParaRPr kumimoji="1" lang="zh-TW" alt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167675" y="2843850"/>
            <a:ext cx="1622559" cy="584775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輕度肥胖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27≤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30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0200176" y="3506650"/>
            <a:ext cx="1622560" cy="75375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過重</a:t>
            </a:r>
            <a:endParaRPr kumimoji="1" lang="en-US" altLang="zh-TW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24≤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27</a:t>
            </a:r>
            <a:endParaRPr kumimoji="1" lang="zh-TW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0167674" y="4355868"/>
            <a:ext cx="1622559" cy="1175373"/>
          </a:xfrm>
          <a:prstGeom prst="rect">
            <a:avLst/>
          </a:prstGeom>
          <a:solidFill>
            <a:srgbClr val="0080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正常體重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18.5≤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24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0182511" y="5624776"/>
            <a:ext cx="162255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體重過低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18.5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0ED531-1F85-4FEB-A3FC-18D17AA85A3C}"/>
              </a:ext>
            </a:extLst>
          </p:cNvPr>
          <p:cNvSpPr txBox="1"/>
          <p:nvPr/>
        </p:nvSpPr>
        <p:spPr>
          <a:xfrm>
            <a:off x="829955" y="3242193"/>
            <a:ext cx="62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盛行率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420C2534-4DE2-44DA-83FE-1202A3098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51834" r="36060" b="4561"/>
          <a:stretch/>
        </p:blipFill>
        <p:spPr bwMode="auto">
          <a:xfrm>
            <a:off x="3786786" y="3771928"/>
            <a:ext cx="2695778" cy="239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EDC3BC83-5A92-4A16-9BB1-D03116281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42037" r="69192" b="5115"/>
          <a:stretch/>
        </p:blipFill>
        <p:spPr bwMode="auto">
          <a:xfrm>
            <a:off x="2481633" y="3242193"/>
            <a:ext cx="1316542" cy="28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776102" y="6137743"/>
            <a:ext cx="7879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2">
            <a:extLst>
              <a:ext uri="{FF2B5EF4-FFF2-40B4-BE49-F238E27FC236}">
                <a16:creationId xmlns:a16="http://schemas.microsoft.com/office/drawing/2014/main" id="{AE721FF1-D339-4B15-9004-6E4432A54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52952" r="2567" b="5131"/>
          <a:stretch/>
        </p:blipFill>
        <p:spPr bwMode="auto">
          <a:xfrm>
            <a:off x="6486462" y="3841109"/>
            <a:ext cx="2507701" cy="229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0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5"/>
    </mc:Choice>
    <mc:Fallback xmlns="">
      <p:transition spd="slow" advTm="2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30" grpId="0"/>
      <p:bldP spid="31" grpId="0"/>
      <p:bldP spid="32" grpId="0"/>
      <p:bldP spid="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066C04E-0A4C-4F5B-AEFC-E3746426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7518" y="3276603"/>
            <a:ext cx="3581397" cy="35813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0EAA243-CFBD-44EA-9853-EF792312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176434" cy="1153709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</a:rPr>
              <a:t> 外科手術</a:t>
            </a:r>
            <a:r>
              <a:rPr lang="en-US" altLang="zh-TW" sz="6600" b="1" dirty="0">
                <a:solidFill>
                  <a:schemeClr val="bg1"/>
                </a:solidFill>
              </a:rPr>
              <a:t>(II)</a:t>
            </a:r>
            <a:endParaRPr lang="zh-TW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55ACF24-C677-4CBC-A306-AFCB61C7B6D2}"/>
              </a:ext>
            </a:extLst>
          </p:cNvPr>
          <p:cNvSpPr txBox="1">
            <a:spLocks/>
          </p:cNvSpPr>
          <p:nvPr/>
        </p:nvSpPr>
        <p:spPr>
          <a:xfrm>
            <a:off x="3701227" y="2078057"/>
            <a:ext cx="8338371" cy="441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減重手術前應有專業的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心理衡鑑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減重手術前與術後應做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營養評估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，避免水分、蛋白質、維生素與礦物質缺乏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C6D7821-3FD1-4064-A456-A3F609E0AE9E}"/>
              </a:ext>
            </a:extLst>
          </p:cNvPr>
          <p:cNvSpPr txBox="1"/>
          <p:nvPr/>
        </p:nvSpPr>
        <p:spPr>
          <a:xfrm>
            <a:off x="0" y="2078058"/>
            <a:ext cx="330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GRADE 1B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臨床建議內容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9F191A-C43E-44D7-B7D3-A00A370EBD63}"/>
              </a:ext>
            </a:extLst>
          </p:cNvPr>
          <p:cNvCxnSpPr>
            <a:cxnSpLocks/>
          </p:cNvCxnSpPr>
          <p:nvPr/>
        </p:nvCxnSpPr>
        <p:spPr>
          <a:xfrm>
            <a:off x="3440622" y="2141112"/>
            <a:ext cx="0" cy="9511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301C7759-5ECB-4577-8484-1E5F2816967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14896" y="6486313"/>
            <a:ext cx="1026643" cy="34409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C42ED9-03ED-45D9-8492-3CC397F73B7B}"/>
              </a:ext>
            </a:extLst>
          </p:cNvPr>
          <p:cNvSpPr txBox="1"/>
          <p:nvPr/>
        </p:nvSpPr>
        <p:spPr>
          <a:xfrm>
            <a:off x="6229773" y="6491854"/>
            <a:ext cx="596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建議等級：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強建議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弱建議；證據等級：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高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C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, D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很低</a:t>
            </a:r>
          </a:p>
        </p:txBody>
      </p:sp>
    </p:spTree>
    <p:extLst>
      <p:ext uri="{BB962C8B-B14F-4D97-AF65-F5344CB8AC3E}">
        <p14:creationId xmlns:p14="http://schemas.microsoft.com/office/powerpoint/2010/main" val="1147164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3B0875-38C9-4FF2-A1A5-6B0CE34E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730" y="1630206"/>
            <a:ext cx="6172782" cy="424509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/>
              <a:t>全方位評估</a:t>
            </a:r>
            <a:br>
              <a:rPr lang="en-US" altLang="zh-TW" sz="8000" b="1" dirty="0"/>
            </a:br>
            <a:br>
              <a:rPr lang="en-US" altLang="zh-TW" b="1" dirty="0"/>
            </a:br>
            <a:r>
              <a:rPr lang="zh-TW" altLang="en-US" sz="8000" b="1" dirty="0"/>
              <a:t>戰勝肥胖症</a:t>
            </a: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DC0715E-C3DE-4822-8639-4F26EE97C364}"/>
              </a:ext>
            </a:extLst>
          </p:cNvPr>
          <p:cNvGrpSpPr/>
          <p:nvPr/>
        </p:nvGrpSpPr>
        <p:grpSpPr>
          <a:xfrm>
            <a:off x="108488" y="227837"/>
            <a:ext cx="5346914" cy="5386913"/>
            <a:chOff x="108488" y="227837"/>
            <a:chExt cx="5346914" cy="538691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4F9972F-F88C-4C27-850C-8CAC04B70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69" r="19869"/>
            <a:stretch/>
          </p:blipFill>
          <p:spPr>
            <a:xfrm>
              <a:off x="108488" y="227837"/>
              <a:ext cx="5346914" cy="5386913"/>
            </a:xfrm>
            <a:prstGeom prst="ellipse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883B41-90E7-46BC-92D7-C274BA5D7D67}"/>
                </a:ext>
              </a:extLst>
            </p:cNvPr>
            <p:cNvSpPr/>
            <p:nvPr/>
          </p:nvSpPr>
          <p:spPr>
            <a:xfrm>
              <a:off x="2092271" y="2386739"/>
              <a:ext cx="1394848" cy="1286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060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B138D2-D072-4D24-9B81-08136F1C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4257554"/>
          </a:xfr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謝謝您的關心與參與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altLang="zh-TW" sz="1800" dirty="0"/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ED7D31"/>
                </a:solidFill>
              </a:rPr>
              <a:t>成人肥胖診治與轉診流程建議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F5BE12BD-8E3A-4085-A4EE-A5F75E248171}"/>
              </a:ext>
            </a:extLst>
          </p:cNvPr>
          <p:cNvCxnSpPr/>
          <p:nvPr/>
        </p:nvCxnSpPr>
        <p:spPr>
          <a:xfrm>
            <a:off x="0" y="4257555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ãåæ°å¥åº·ç½²ãçåçæå°çµæ">
            <a:extLst>
              <a:ext uri="{FF2B5EF4-FFF2-40B4-BE49-F238E27FC236}">
                <a16:creationId xmlns:a16="http://schemas.microsoft.com/office/drawing/2014/main" id="{B2D2CC05-0A01-4B91-8AE2-E001B754D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68" y="4609779"/>
            <a:ext cx="4749182" cy="16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2A643A-043F-4014-BC0E-3938E1AB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49" y="4609779"/>
            <a:ext cx="1667360" cy="16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6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11788" r="36060" b="4560"/>
          <a:stretch/>
        </p:blipFill>
        <p:spPr bwMode="auto">
          <a:xfrm>
            <a:off x="3782262" y="1582130"/>
            <a:ext cx="2695778" cy="45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8240" y="276426"/>
            <a:ext cx="8843976" cy="753431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19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歲以上成人體位</a:t>
            </a:r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盛行率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93717" b="621"/>
          <a:stretch/>
        </p:blipFill>
        <p:spPr bwMode="auto">
          <a:xfrm>
            <a:off x="1258649" y="1554490"/>
            <a:ext cx="517453" cy="48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1234" r="69192" b="5115"/>
          <a:stretch/>
        </p:blipFill>
        <p:spPr bwMode="auto">
          <a:xfrm>
            <a:off x="2465720" y="1554491"/>
            <a:ext cx="1316542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11217" r="2567" b="5131"/>
          <a:stretch/>
        </p:blipFill>
        <p:spPr bwMode="auto">
          <a:xfrm>
            <a:off x="6478040" y="1555898"/>
            <a:ext cx="2507701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493949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1993-1996</a:t>
            </a:r>
          </a:p>
        </p:txBody>
      </p:sp>
      <p:sp>
        <p:nvSpPr>
          <p:cNvPr id="15" name="矩形 14"/>
          <p:cNvSpPr/>
          <p:nvPr/>
        </p:nvSpPr>
        <p:spPr>
          <a:xfrm>
            <a:off x="5222797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2005-2008</a:t>
            </a:r>
          </a:p>
        </p:txBody>
      </p:sp>
      <p:sp>
        <p:nvSpPr>
          <p:cNvPr id="16" name="矩形 15"/>
          <p:cNvSpPr/>
          <p:nvPr/>
        </p:nvSpPr>
        <p:spPr>
          <a:xfrm>
            <a:off x="7736979" y="6165383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2013-2016</a:t>
            </a:r>
          </a:p>
        </p:txBody>
      </p:sp>
      <p:sp>
        <p:nvSpPr>
          <p:cNvPr id="17" name="矩形 16"/>
          <p:cNvSpPr/>
          <p:nvPr/>
        </p:nvSpPr>
        <p:spPr>
          <a:xfrm>
            <a:off x="1621698" y="6180734"/>
            <a:ext cx="949299" cy="33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551" b="1" dirty="0"/>
              <a:t>NAHSIT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985741" y="1515761"/>
            <a:ext cx="101021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solidFill>
                  <a:schemeClr val="bg1">
                    <a:lumMod val="50000"/>
                  </a:schemeClr>
                </a:solidFill>
              </a:rPr>
              <a:t>0.68%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985741" y="1834857"/>
            <a:ext cx="101021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solidFill>
                  <a:schemeClr val="bg1">
                    <a:lumMod val="50000"/>
                  </a:schemeClr>
                </a:solidFill>
              </a:rPr>
              <a:t>1.95%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8985741" y="2323006"/>
            <a:ext cx="99097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1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2.52%</a:t>
            </a:r>
            <a:endParaRPr lang="en-US" altLang="zh-TW" sz="155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985740" y="3157293"/>
            <a:ext cx="101021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2.65%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8985740" y="4687780"/>
            <a:ext cx="101021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2.34%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985740" y="5863535"/>
            <a:ext cx="1010213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0.16%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417877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3.62%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408371" y="4674754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6.51%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6403777" y="2957407"/>
            <a:ext cx="107112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4.00%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417877" y="2136492"/>
            <a:ext cx="107112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4.00%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6403777" y="1754203"/>
            <a:ext cx="107112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1.94%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406363" y="1499727"/>
            <a:ext cx="107112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zh-TW" sz="1724" dirty="0">
                <a:solidFill>
                  <a:schemeClr val="bg1">
                    <a:lumMod val="50000"/>
                  </a:schemeClr>
                </a:solidFill>
              </a:rPr>
              <a:t>0.24%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10200176" y="1576580"/>
            <a:ext cx="1590058" cy="58477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0200176" y="2207013"/>
            <a:ext cx="162255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中度肥胖</a:t>
            </a:r>
            <a:endParaRPr kumimoji="1" lang="en-US" altLang="zh-TW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30≤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35</a:t>
            </a:r>
            <a:endParaRPr kumimoji="1" lang="zh-TW" alt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167675" y="2843850"/>
            <a:ext cx="1622559" cy="584775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輕度肥胖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27≤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30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0200176" y="3506650"/>
            <a:ext cx="1622560" cy="75375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過重</a:t>
            </a:r>
            <a:endParaRPr kumimoji="1" lang="en-US" altLang="zh-TW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24≤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27</a:t>
            </a:r>
            <a:endParaRPr kumimoji="1" lang="zh-TW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0167674" y="4355868"/>
            <a:ext cx="1622559" cy="1175373"/>
          </a:xfrm>
          <a:prstGeom prst="rect">
            <a:avLst/>
          </a:prstGeom>
          <a:solidFill>
            <a:srgbClr val="0080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正常體重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18.5≤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24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0182511" y="5624776"/>
            <a:ext cx="162255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體重過低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18.5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0ED531-1F85-4FEB-A3FC-18D17AA85A3C}"/>
              </a:ext>
            </a:extLst>
          </p:cNvPr>
          <p:cNvSpPr txBox="1"/>
          <p:nvPr/>
        </p:nvSpPr>
        <p:spPr>
          <a:xfrm>
            <a:off x="829955" y="3242193"/>
            <a:ext cx="62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盛行率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420C2534-4DE2-44DA-83FE-1202A3098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51834" r="36060" b="4561"/>
          <a:stretch/>
        </p:blipFill>
        <p:spPr bwMode="auto">
          <a:xfrm>
            <a:off x="3786786" y="3771928"/>
            <a:ext cx="2695778" cy="239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EDC3BC83-5A92-4A16-9BB1-D03116281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42037" r="69192" b="5115"/>
          <a:stretch/>
        </p:blipFill>
        <p:spPr bwMode="auto">
          <a:xfrm>
            <a:off x="2481633" y="3242193"/>
            <a:ext cx="1316542" cy="28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776102" y="6137743"/>
            <a:ext cx="7879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2">
            <a:extLst>
              <a:ext uri="{FF2B5EF4-FFF2-40B4-BE49-F238E27FC236}">
                <a16:creationId xmlns:a16="http://schemas.microsoft.com/office/drawing/2014/main" id="{AE721FF1-D339-4B15-9004-6E4432A54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34752" r="2567" b="5130"/>
          <a:stretch/>
        </p:blipFill>
        <p:spPr bwMode="auto">
          <a:xfrm>
            <a:off x="6486462" y="2843851"/>
            <a:ext cx="2507701" cy="329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30C390-7B99-4223-B34A-35B00A342423}"/>
              </a:ext>
            </a:extLst>
          </p:cNvPr>
          <p:cNvSpPr txBox="1"/>
          <p:nvPr/>
        </p:nvSpPr>
        <p:spPr>
          <a:xfrm>
            <a:off x="2465719" y="3078013"/>
            <a:ext cx="6918123" cy="2123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肥胖的人不孤單，</a:t>
            </a:r>
            <a:endParaRPr lang="en-US" altLang="zh-TW" sz="4400" dirty="0"/>
          </a:p>
          <a:p>
            <a:pPr algn="ctr"/>
            <a:r>
              <a:rPr lang="zh-TW" altLang="en-US" sz="4400" dirty="0"/>
              <a:t>現在台灣約</a:t>
            </a:r>
            <a:r>
              <a:rPr lang="zh-TW" altLang="en-US" sz="4400" dirty="0">
                <a:solidFill>
                  <a:srgbClr val="FFFF00"/>
                </a:solidFill>
              </a:rPr>
              <a:t>每</a:t>
            </a:r>
            <a:r>
              <a:rPr lang="en-US" altLang="zh-TW" sz="4400" dirty="0">
                <a:solidFill>
                  <a:srgbClr val="FFFF00"/>
                </a:solidFill>
              </a:rPr>
              <a:t>5</a:t>
            </a:r>
            <a:r>
              <a:rPr lang="zh-TW" altLang="en-US" sz="4400" dirty="0">
                <a:solidFill>
                  <a:srgbClr val="FFFF00"/>
                </a:solidFill>
              </a:rPr>
              <a:t>個人</a:t>
            </a:r>
            <a:r>
              <a:rPr lang="zh-TW" altLang="en-US" sz="4400" dirty="0">
                <a:solidFill>
                  <a:schemeClr val="bg1"/>
                </a:solidFill>
              </a:rPr>
              <a:t>，</a:t>
            </a:r>
            <a:endParaRPr lang="en-US" altLang="zh-TW" sz="4400" dirty="0">
              <a:solidFill>
                <a:schemeClr val="bg1"/>
              </a:solidFill>
            </a:endParaRPr>
          </a:p>
          <a:p>
            <a:pPr algn="ctr"/>
            <a:r>
              <a:rPr lang="zh-TW" altLang="en-US" sz="4400" dirty="0"/>
              <a:t>就有</a:t>
            </a:r>
            <a:r>
              <a:rPr lang="zh-TW" altLang="en-US" sz="4400" dirty="0">
                <a:solidFill>
                  <a:srgbClr val="FFFF00"/>
                </a:solidFill>
              </a:rPr>
              <a:t>一個人</a:t>
            </a:r>
            <a:r>
              <a:rPr lang="zh-TW" altLang="en-US" sz="4400" dirty="0">
                <a:solidFill>
                  <a:schemeClr val="bg1"/>
                </a:solidFill>
              </a:rPr>
              <a:t>有肥胖的問題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7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5"/>
    </mc:Choice>
    <mc:Fallback xmlns="">
      <p:transition spd="slow" advTm="278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EC0989-E1D3-450E-8369-6C338600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589" y="1855504"/>
            <a:ext cx="8709025" cy="101161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6000" dirty="0"/>
              <a:t>肥胖不只是體重增加</a:t>
            </a:r>
            <a:endParaRPr lang="en-US" altLang="zh-TW" sz="6000" dirty="0"/>
          </a:p>
          <a:p>
            <a:pPr algn="ctr">
              <a:defRPr/>
            </a:pPr>
            <a:endParaRPr lang="en-US" altLang="zh-TW" sz="1000" dirty="0"/>
          </a:p>
          <a:p>
            <a:pPr marL="0" indent="0" algn="ctr">
              <a:buNone/>
              <a:defRPr/>
            </a:pPr>
            <a:endParaRPr lang="zh-TW" altLang="en-US" sz="7200" dirty="0"/>
          </a:p>
        </p:txBody>
      </p:sp>
      <p:pic>
        <p:nvPicPr>
          <p:cNvPr id="17411" name="圖形 4" descr="警告">
            <a:extLst>
              <a:ext uri="{FF2B5EF4-FFF2-40B4-BE49-F238E27FC236}">
                <a16:creationId xmlns:a16="http://schemas.microsoft.com/office/drawing/2014/main" id="{0CBA80C0-5A7C-48C9-BB2A-7B781CA1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797">
            <a:off x="951707" y="179402"/>
            <a:ext cx="16557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圖形 6" descr="警告">
            <a:extLst>
              <a:ext uri="{FF2B5EF4-FFF2-40B4-BE49-F238E27FC236}">
                <a16:creationId xmlns:a16="http://schemas.microsoft.com/office/drawing/2014/main" id="{4C6B3203-4AFF-482F-9679-8E8FD1FC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611">
            <a:off x="9387448" y="4869582"/>
            <a:ext cx="1249544" cy="12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F8167BC-19DE-4D47-BB29-22A7D6A74D40}"/>
              </a:ext>
            </a:extLst>
          </p:cNvPr>
          <p:cNvSpPr txBox="1"/>
          <p:nvPr/>
        </p:nvSpPr>
        <p:spPr>
          <a:xfrm>
            <a:off x="0" y="3117011"/>
            <a:ext cx="12192000" cy="1446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8800" b="1" dirty="0">
                <a:solidFill>
                  <a:schemeClr val="bg1"/>
                </a:solidFill>
                <a:latin typeface="+mn-ea"/>
              </a:rPr>
              <a:t>肥胖會造成許多疾病</a:t>
            </a:r>
            <a:r>
              <a:rPr lang="en-US" altLang="zh-TW" sz="8800" b="1" dirty="0">
                <a:solidFill>
                  <a:schemeClr val="bg1"/>
                </a:solidFill>
                <a:latin typeface="+mn-ea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53C91B2-F4CD-49B4-83CE-4CE3D4C8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95696" y="1460090"/>
            <a:ext cx="6396303" cy="539790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EB2622-4DDD-4163-8A5B-4F91DD76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88" y="1113897"/>
            <a:ext cx="10300354" cy="3173412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zh-TW" altLang="en-US" sz="5400" b="1" dirty="0"/>
              <a:t>肥胖</a:t>
            </a:r>
            <a:r>
              <a:rPr lang="zh-TW" altLang="en-US" sz="6600" b="1" dirty="0">
                <a:solidFill>
                  <a:srgbClr val="FF0000"/>
                </a:solidFill>
              </a:rPr>
              <a:t>時間</a:t>
            </a:r>
            <a:r>
              <a:rPr lang="zh-TW" altLang="en-US" sz="5400" b="1" dirty="0"/>
              <a:t>越久，危險性越高</a:t>
            </a:r>
            <a:endParaRPr lang="en-US" altLang="zh-TW" sz="5400" b="1" dirty="0"/>
          </a:p>
          <a:p>
            <a:pPr marL="0" indent="0">
              <a:buNone/>
              <a:defRPr/>
            </a:pPr>
            <a:endParaRPr lang="en-US" altLang="zh-TW" sz="1800" b="1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5400" b="1" dirty="0"/>
              <a:t>胖過</a:t>
            </a:r>
            <a:r>
              <a:rPr lang="en-US" altLang="zh-TW" sz="5400" b="1" dirty="0">
                <a:solidFill>
                  <a:srgbClr val="FF0000"/>
                </a:solidFill>
              </a:rPr>
              <a:t>5</a:t>
            </a:r>
            <a:r>
              <a:rPr lang="zh-TW" altLang="en-US" sz="5400" b="1" dirty="0">
                <a:solidFill>
                  <a:srgbClr val="FF0000"/>
                </a:solidFill>
              </a:rPr>
              <a:t>年</a:t>
            </a:r>
            <a:r>
              <a:rPr lang="zh-TW" altLang="en-US" sz="5400" b="1" dirty="0"/>
              <a:t>，死亡率增加</a:t>
            </a:r>
            <a:r>
              <a:rPr lang="en-US" altLang="zh-TW" sz="5400" b="1" dirty="0">
                <a:solidFill>
                  <a:srgbClr val="FF0000"/>
                </a:solidFill>
              </a:rPr>
              <a:t>2</a:t>
            </a:r>
            <a:r>
              <a:rPr lang="zh-TW" altLang="en-US" sz="5400" b="1" dirty="0">
                <a:solidFill>
                  <a:srgbClr val="FF0000"/>
                </a:solidFill>
              </a:rPr>
              <a:t>倍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5400" b="1" dirty="0"/>
              <a:t>胖過</a:t>
            </a:r>
            <a:r>
              <a:rPr lang="en-US" altLang="zh-TW" sz="5400" b="1" dirty="0">
                <a:solidFill>
                  <a:srgbClr val="FF0000"/>
                </a:solidFill>
              </a:rPr>
              <a:t>15</a:t>
            </a:r>
            <a:r>
              <a:rPr lang="zh-TW" altLang="en-US" sz="5400" b="1" dirty="0">
                <a:solidFill>
                  <a:srgbClr val="FF0000"/>
                </a:solidFill>
              </a:rPr>
              <a:t>年</a:t>
            </a:r>
            <a:r>
              <a:rPr lang="zh-TW" altLang="en-US" sz="5400" b="1" dirty="0"/>
              <a:t>，死亡率可能增加至</a:t>
            </a:r>
            <a:r>
              <a:rPr lang="en-US" altLang="zh-TW" sz="5400" b="1" dirty="0">
                <a:solidFill>
                  <a:srgbClr val="FF0000"/>
                </a:solidFill>
              </a:rPr>
              <a:t>3</a:t>
            </a:r>
            <a:r>
              <a:rPr lang="zh-TW" altLang="en-US" sz="5400" b="1" dirty="0">
                <a:solidFill>
                  <a:srgbClr val="FF0000"/>
                </a:solidFill>
              </a:rPr>
              <a:t>倍</a:t>
            </a:r>
            <a:endParaRPr lang="zh-TW" altLang="en-US" sz="5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7F46E47-7694-4C57-BF88-B1977C36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850051"/>
              </p:ext>
            </p:extLst>
          </p:nvPr>
        </p:nvGraphicFramePr>
        <p:xfrm>
          <a:off x="2699113" y="2275391"/>
          <a:ext cx="2968646" cy="1738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8646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第二型糖尿病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>
                          <a:solidFill>
                            <a:srgbClr val="FF0000"/>
                          </a:solidFill>
                        </a:rPr>
                        <a:t>6~12</a:t>
                      </a:r>
                      <a:r>
                        <a:rPr lang="zh-TW" altLang="en-US" sz="5400" b="1" dirty="0">
                          <a:solidFill>
                            <a:srgbClr val="FF0000"/>
                          </a:solidFill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C09AD1C-9E5C-43E9-BCDE-A4ACBFBB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53528"/>
              </p:ext>
            </p:extLst>
          </p:nvPr>
        </p:nvGraphicFramePr>
        <p:xfrm>
          <a:off x="6453672" y="2275391"/>
          <a:ext cx="2773181" cy="1819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3181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029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代謝症候群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10169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>
                          <a:solidFill>
                            <a:srgbClr val="FF0000"/>
                          </a:solidFill>
                        </a:rPr>
                        <a:t>4~10</a:t>
                      </a:r>
                      <a:r>
                        <a:rPr lang="zh-TW" altLang="en-US" sz="5400" b="1" dirty="0">
                          <a:solidFill>
                            <a:srgbClr val="FF0000"/>
                          </a:solidFill>
                        </a:rPr>
                        <a:t>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8BBB6CE-D881-459C-9814-7547DB4C6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12820"/>
              </p:ext>
            </p:extLst>
          </p:nvPr>
        </p:nvGraphicFramePr>
        <p:xfrm>
          <a:off x="2951299" y="4367187"/>
          <a:ext cx="6275554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5554">
                  <a:extLst>
                    <a:ext uri="{9D8B030D-6E8A-4147-A177-3AD203B41FA5}">
                      <a16:colId xmlns:a16="http://schemas.microsoft.com/office/drawing/2014/main" val="2518261493"/>
                    </a:ext>
                  </a:extLst>
                </a:gridCol>
              </a:tblGrid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心血管疾病</a:t>
                      </a:r>
                      <a:endParaRPr lang="en-US" altLang="zh-TW" sz="36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sz="36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zh-TW" altLang="en-US" sz="3600" dirty="0">
                          <a:solidFill>
                            <a:schemeClr val="bg1"/>
                          </a:solidFill>
                        </a:rPr>
                        <a:t>中風、心衰竭、心肌梗塞等</a:t>
                      </a:r>
                      <a:r>
                        <a:rPr lang="en-US" altLang="zh-TW" sz="36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zh-TW" alt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260"/>
                  </a:ext>
                </a:extLst>
              </a:tr>
              <a:tr h="8236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5400" b="1" dirty="0">
                          <a:solidFill>
                            <a:srgbClr val="FF0000"/>
                          </a:solidFill>
                        </a:rPr>
                        <a:t>多</a:t>
                      </a:r>
                      <a:r>
                        <a:rPr lang="en-US" altLang="zh-TW" sz="5400" b="1" dirty="0">
                          <a:solidFill>
                            <a:srgbClr val="FF0000"/>
                          </a:solidFill>
                        </a:rPr>
                        <a:t>50%</a:t>
                      </a:r>
                      <a:endParaRPr lang="zh-TW" alt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0381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9C815CDB-F7F4-4997-BB47-00DA4CD86250}"/>
              </a:ext>
            </a:extLst>
          </p:cNvPr>
          <p:cNvSpPr txBox="1"/>
          <p:nvPr/>
        </p:nvSpPr>
        <p:spPr>
          <a:xfrm>
            <a:off x="2681146" y="598224"/>
            <a:ext cx="6974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肥胖</a:t>
            </a:r>
            <a:r>
              <a:rPr lang="zh-TW" altLang="en-US" sz="4000" dirty="0"/>
              <a:t>的人相較於一般人，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罹患這些</a:t>
            </a:r>
            <a:r>
              <a:rPr lang="zh-TW" altLang="en-US" sz="4000" b="1" dirty="0">
                <a:solidFill>
                  <a:srgbClr val="FF0000"/>
                </a:solidFill>
              </a:rPr>
              <a:t>疾病</a:t>
            </a:r>
            <a:r>
              <a:rPr lang="zh-TW" altLang="en-US" sz="4000" dirty="0"/>
              <a:t>的風險約是</a:t>
            </a:r>
            <a:r>
              <a:rPr lang="en-US" altLang="zh-TW" sz="4000" dirty="0"/>
              <a:t>…</a:t>
            </a:r>
            <a:endParaRPr lang="zh-TW" altLang="en-US" sz="4000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E79B193-8063-4875-99A9-3F9CA13CC174}"/>
              </a:ext>
            </a:extLst>
          </p:cNvPr>
          <p:cNvGrpSpPr/>
          <p:nvPr/>
        </p:nvGrpSpPr>
        <p:grpSpPr>
          <a:xfrm>
            <a:off x="9656048" y="1259944"/>
            <a:ext cx="2290146" cy="4963875"/>
            <a:chOff x="9656048" y="1259944"/>
            <a:chExt cx="2290146" cy="496387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F9B473B-CBA9-4307-8AD7-06C403885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83" t="8766" r="30674" b="51613"/>
            <a:stretch/>
          </p:blipFill>
          <p:spPr>
            <a:xfrm>
              <a:off x="9656048" y="1259944"/>
              <a:ext cx="2290146" cy="496387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311698C-F4AD-4042-AF2F-DFAC624EEAFF}"/>
                </a:ext>
              </a:extLst>
            </p:cNvPr>
            <p:cNvSpPr/>
            <p:nvPr/>
          </p:nvSpPr>
          <p:spPr>
            <a:xfrm>
              <a:off x="9656048" y="5766619"/>
              <a:ext cx="24012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F98286D-19F6-4870-84F5-24230D1B360A}"/>
              </a:ext>
            </a:extLst>
          </p:cNvPr>
          <p:cNvGrpSpPr/>
          <p:nvPr/>
        </p:nvGrpSpPr>
        <p:grpSpPr>
          <a:xfrm>
            <a:off x="0" y="1259944"/>
            <a:ext cx="2251953" cy="4963875"/>
            <a:chOff x="0" y="1259944"/>
            <a:chExt cx="2251953" cy="4963875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C52BA7-165B-4584-8CFF-58CAA611D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83" t="51828" r="30674" b="6667"/>
            <a:stretch/>
          </p:blipFill>
          <p:spPr>
            <a:xfrm flipH="1">
              <a:off x="65743" y="1259944"/>
              <a:ext cx="2186210" cy="4963875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D2478BE-881F-4D37-A231-997DCEFBCF8A}"/>
                </a:ext>
              </a:extLst>
            </p:cNvPr>
            <p:cNvSpPr/>
            <p:nvPr/>
          </p:nvSpPr>
          <p:spPr>
            <a:xfrm>
              <a:off x="0" y="5598056"/>
              <a:ext cx="24012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51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2"/>
    </mc:Choice>
    <mc:Fallback xmlns="">
      <p:transition spd="slow" advTm="2644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9.7|22.7|68.6|32.1|14.7|17.5|28|6.5|15.3|10.2|5.9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自訂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5325</Words>
  <Application>Microsoft Office PowerPoint</Application>
  <PresentationFormat>寬螢幕</PresentationFormat>
  <Paragraphs>612</Paragraphs>
  <Slides>52</Slides>
  <Notes>52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61" baseType="lpstr">
      <vt:lpstr>ＭＳ ゴシック</vt:lpstr>
      <vt:lpstr>微軟正黑體</vt:lpstr>
      <vt:lpstr>Arial</vt:lpstr>
      <vt:lpstr>Calibri</vt:lpstr>
      <vt:lpstr>Calibri Light</vt:lpstr>
      <vt:lpstr>Times New Roman</vt:lpstr>
      <vt:lpstr>Wingdings</vt:lpstr>
      <vt:lpstr>Office 佈景主題</vt:lpstr>
      <vt:lpstr>1_Office 佈景主題</vt:lpstr>
      <vt:lpstr>PowerPoint 簡報</vt:lpstr>
      <vt:lpstr>全世界的肥胖問題</vt:lpstr>
      <vt:lpstr>台灣19歲以上成人體位定義</vt:lpstr>
      <vt:lpstr>臺灣19歲以上成人體位盛行率</vt:lpstr>
      <vt:lpstr>臺灣19歲以上成人體位盛行率</vt:lpstr>
      <vt:lpstr>臺灣19歲以上成人體位盛行率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還有更多好處!!</vt:lpstr>
      <vt:lpstr>逆轉糖尿病</vt:lpstr>
      <vt:lpstr>逆轉高血壓</vt:lpstr>
      <vt:lpstr>PowerPoint 簡報</vt:lpstr>
      <vt:lpstr>PowerPoint 簡報</vt:lpstr>
      <vt:lpstr>PowerPoint 簡報</vt:lpstr>
      <vt:lpstr>建議等級</vt:lpstr>
      <vt:lpstr>PowerPoint 簡報</vt:lpstr>
      <vt:lpstr> 臨床評估(I)</vt:lpstr>
      <vt:lpstr> 臨床評估(II)</vt:lpstr>
      <vt:lpstr> 臨床評估(III)</vt:lpstr>
      <vt:lpstr>PowerPoint 簡報</vt:lpstr>
      <vt:lpstr> 飲食介入(I)</vt:lpstr>
      <vt:lpstr>第步</vt:lpstr>
      <vt:lpstr>第步</vt:lpstr>
      <vt:lpstr>PowerPoint 簡報</vt:lpstr>
      <vt:lpstr>PowerPoint 簡報</vt:lpstr>
      <vt:lpstr>PowerPoint 簡報</vt:lpstr>
      <vt:lpstr>PowerPoint 簡報</vt:lpstr>
      <vt:lpstr>更多資訊還可以參考 每日飲食指南手冊 </vt:lpstr>
      <vt:lpstr>PowerPoint 簡報</vt:lpstr>
      <vt:lpstr> 運動介入(I)</vt:lpstr>
      <vt:lpstr> 運動介入(I)</vt:lpstr>
      <vt:lpstr> 運動介入(II)</vt:lpstr>
      <vt:lpstr> 運動介入(III)</vt:lpstr>
      <vt:lpstr> 運動介入(IV)</vt:lpstr>
      <vt:lpstr>更多資訊還可以參考 全民身體活動指引 </vt:lpstr>
      <vt:lpstr>PowerPoint 簡報</vt:lpstr>
      <vt:lpstr> 心理介入(I)</vt:lpstr>
      <vt:lpstr> 心理介入(II)</vt:lpstr>
      <vt:lpstr> 心理介入(II)</vt:lpstr>
      <vt:lpstr> 心理介入(II)</vt:lpstr>
      <vt:lpstr>PowerPoint 簡報</vt:lpstr>
      <vt:lpstr> 藥物治療</vt:lpstr>
      <vt:lpstr> 外科手術(I)</vt:lpstr>
      <vt:lpstr> 外科手術(II)</vt:lpstr>
      <vt:lpstr>全方位評估  戰勝肥胖症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ANNE</dc:creator>
  <cp:lastModifiedBy>Anne Chung</cp:lastModifiedBy>
  <cp:revision>44</cp:revision>
  <cp:lastPrinted>2019-03-29T06:10:37Z</cp:lastPrinted>
  <dcterms:created xsi:type="dcterms:W3CDTF">2018-12-01T13:16:24Z</dcterms:created>
  <dcterms:modified xsi:type="dcterms:W3CDTF">2019-06-11T09:07:40Z</dcterms:modified>
</cp:coreProperties>
</file>