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25"/>
  </p:notesMasterIdLst>
  <p:sldIdLst>
    <p:sldId id="358" r:id="rId2"/>
    <p:sldId id="732" r:id="rId3"/>
    <p:sldId id="399" r:id="rId4"/>
    <p:sldId id="709" r:id="rId5"/>
    <p:sldId id="710" r:id="rId6"/>
    <p:sldId id="733" r:id="rId7"/>
    <p:sldId id="395" r:id="rId8"/>
    <p:sldId id="676" r:id="rId9"/>
    <p:sldId id="719" r:id="rId10"/>
    <p:sldId id="720" r:id="rId11"/>
    <p:sldId id="714" r:id="rId12"/>
    <p:sldId id="721" r:id="rId13"/>
    <p:sldId id="722" r:id="rId14"/>
    <p:sldId id="723" r:id="rId15"/>
    <p:sldId id="726" r:id="rId16"/>
    <p:sldId id="724" r:id="rId17"/>
    <p:sldId id="727" r:id="rId18"/>
    <p:sldId id="728" r:id="rId19"/>
    <p:sldId id="729" r:id="rId20"/>
    <p:sldId id="731" r:id="rId21"/>
    <p:sldId id="689" r:id="rId22"/>
    <p:sldId id="696" r:id="rId23"/>
    <p:sldId id="707" r:id="rId24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E600"/>
    <a:srgbClr val="FFC000"/>
    <a:srgbClr val="66FFFF"/>
    <a:srgbClr val="FFFF00"/>
    <a:srgbClr val="800000"/>
    <a:srgbClr val="FF0000"/>
    <a:srgbClr val="7030A0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65766" autoAdjust="0"/>
  </p:normalViewPr>
  <p:slideViewPr>
    <p:cSldViewPr snapToGrid="0" snapToObjects="1">
      <p:cViewPr varScale="1">
        <p:scale>
          <a:sx n="57" d="100"/>
          <a:sy n="57" d="100"/>
        </p:scale>
        <p:origin x="167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00AAD5-2BA7-4323-AEE6-6D8E83BF6F5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357F82A-9EE8-428A-919D-3149196E1BFC}">
      <dgm:prSet phldrT="[文字]" custT="1"/>
      <dgm:spPr>
        <a:solidFill>
          <a:srgbClr val="66FFFF"/>
        </a:solidFill>
      </dgm:spPr>
      <dgm:t>
        <a:bodyPr/>
        <a:lstStyle/>
        <a:p>
          <a:r>
            <a:rPr lang="zh-TW" altLang="en-US" sz="6600" b="1" dirty="0"/>
            <a:t>飲食</a:t>
          </a:r>
        </a:p>
      </dgm:t>
    </dgm:pt>
    <dgm:pt modelId="{01529A1D-6D37-49B9-B57C-01A62F2BF25B}" type="parTrans" cxnId="{0EF862E5-C07A-42BE-BD66-DDC2659EB9E0}">
      <dgm:prSet/>
      <dgm:spPr/>
      <dgm:t>
        <a:bodyPr/>
        <a:lstStyle/>
        <a:p>
          <a:endParaRPr lang="zh-TW" altLang="en-US"/>
        </a:p>
      </dgm:t>
    </dgm:pt>
    <dgm:pt modelId="{AAE6CD92-2FA7-436F-B6B0-234A93D96B1C}" type="sibTrans" cxnId="{0EF862E5-C07A-42BE-BD66-DDC2659EB9E0}">
      <dgm:prSet/>
      <dgm:spPr/>
      <dgm:t>
        <a:bodyPr/>
        <a:lstStyle/>
        <a:p>
          <a:endParaRPr lang="zh-TW" altLang="en-US"/>
        </a:p>
      </dgm:t>
    </dgm:pt>
    <dgm:pt modelId="{0930A062-4888-4BAF-AD9E-1DE18D4C7DA4}">
      <dgm:prSet phldrT="[文字]" custT="1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zh-TW" altLang="en-US" sz="6600" b="1" dirty="0"/>
            <a:t>運動</a:t>
          </a:r>
        </a:p>
      </dgm:t>
    </dgm:pt>
    <dgm:pt modelId="{C24D712E-9588-4E9E-8C7C-37EFE67AE22B}" type="parTrans" cxnId="{F3CD80DB-5386-4475-8320-74D6771E0E4E}">
      <dgm:prSet/>
      <dgm:spPr/>
      <dgm:t>
        <a:bodyPr/>
        <a:lstStyle/>
        <a:p>
          <a:endParaRPr lang="zh-TW" altLang="en-US"/>
        </a:p>
      </dgm:t>
    </dgm:pt>
    <dgm:pt modelId="{3CBD2EC0-603F-43DE-9817-E54ADC7CB0C4}" type="sibTrans" cxnId="{F3CD80DB-5386-4475-8320-74D6771E0E4E}">
      <dgm:prSet/>
      <dgm:spPr/>
      <dgm:t>
        <a:bodyPr/>
        <a:lstStyle/>
        <a:p>
          <a:endParaRPr lang="zh-TW" altLang="en-US"/>
        </a:p>
      </dgm:t>
    </dgm:pt>
    <dgm:pt modelId="{A9DC4198-780C-4C33-A43D-55F6B845FAF1}" type="pres">
      <dgm:prSet presAssocID="{CA00AAD5-2BA7-4323-AEE6-6D8E83BF6F56}" presName="compositeShape" presStyleCnt="0">
        <dgm:presLayoutVars>
          <dgm:chMax val="7"/>
          <dgm:dir/>
          <dgm:resizeHandles val="exact"/>
        </dgm:presLayoutVars>
      </dgm:prSet>
      <dgm:spPr/>
    </dgm:pt>
    <dgm:pt modelId="{C4A65D20-C6BE-4C85-A103-6AB8BE0199EB}" type="pres">
      <dgm:prSet presAssocID="{E357F82A-9EE8-428A-919D-3149196E1BFC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63E3F040-D1EF-4974-B830-BCFCD7343198}" type="pres">
      <dgm:prSet presAssocID="{E357F82A-9EE8-428A-919D-3149196E1BF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2DB3BC-6831-4337-8B67-CFA8AA49F63F}" type="pres">
      <dgm:prSet presAssocID="{0930A062-4888-4BAF-AD9E-1DE18D4C7DA4}" presName="circ2" presStyleLbl="vennNode1" presStyleIdx="1" presStyleCnt="2" custLinFactNeighborX="-3940" custLinFactNeighborY="1993"/>
      <dgm:spPr/>
      <dgm:t>
        <a:bodyPr/>
        <a:lstStyle/>
        <a:p>
          <a:endParaRPr lang="zh-TW" altLang="en-US"/>
        </a:p>
      </dgm:t>
    </dgm:pt>
    <dgm:pt modelId="{DFD17804-92C9-4402-A5B0-E17FE0A02A88}" type="pres">
      <dgm:prSet presAssocID="{0930A062-4888-4BAF-AD9E-1DE18D4C7D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CF4F76-0975-45C7-AA86-223C84416CBC}" type="presOf" srcId="{E357F82A-9EE8-428A-919D-3149196E1BFC}" destId="{63E3F040-D1EF-4974-B830-BCFCD7343198}" srcOrd="1" destOrd="0" presId="urn:microsoft.com/office/officeart/2005/8/layout/venn1"/>
    <dgm:cxn modelId="{5B8A457D-8454-46F8-99E7-2139F182B71D}" type="presOf" srcId="{E357F82A-9EE8-428A-919D-3149196E1BFC}" destId="{C4A65D20-C6BE-4C85-A103-6AB8BE0199EB}" srcOrd="0" destOrd="0" presId="urn:microsoft.com/office/officeart/2005/8/layout/venn1"/>
    <dgm:cxn modelId="{0EF862E5-C07A-42BE-BD66-DDC2659EB9E0}" srcId="{CA00AAD5-2BA7-4323-AEE6-6D8E83BF6F56}" destId="{E357F82A-9EE8-428A-919D-3149196E1BFC}" srcOrd="0" destOrd="0" parTransId="{01529A1D-6D37-49B9-B57C-01A62F2BF25B}" sibTransId="{AAE6CD92-2FA7-436F-B6B0-234A93D96B1C}"/>
    <dgm:cxn modelId="{9DA9EFE0-527C-4017-9AA7-3D75ED0FA3A8}" type="presOf" srcId="{CA00AAD5-2BA7-4323-AEE6-6D8E83BF6F56}" destId="{A9DC4198-780C-4C33-A43D-55F6B845FAF1}" srcOrd="0" destOrd="0" presId="urn:microsoft.com/office/officeart/2005/8/layout/venn1"/>
    <dgm:cxn modelId="{7D28E06A-B450-43C6-B9FD-F48900D87961}" type="presOf" srcId="{0930A062-4888-4BAF-AD9E-1DE18D4C7DA4}" destId="{0B2DB3BC-6831-4337-8B67-CFA8AA49F63F}" srcOrd="0" destOrd="0" presId="urn:microsoft.com/office/officeart/2005/8/layout/venn1"/>
    <dgm:cxn modelId="{F3CD80DB-5386-4475-8320-74D6771E0E4E}" srcId="{CA00AAD5-2BA7-4323-AEE6-6D8E83BF6F56}" destId="{0930A062-4888-4BAF-AD9E-1DE18D4C7DA4}" srcOrd="1" destOrd="0" parTransId="{C24D712E-9588-4E9E-8C7C-37EFE67AE22B}" sibTransId="{3CBD2EC0-603F-43DE-9817-E54ADC7CB0C4}"/>
    <dgm:cxn modelId="{01CFC6A9-7446-4B28-9101-3341F06814CF}" type="presOf" srcId="{0930A062-4888-4BAF-AD9E-1DE18D4C7DA4}" destId="{DFD17804-92C9-4402-A5B0-E17FE0A02A88}" srcOrd="1" destOrd="0" presId="urn:microsoft.com/office/officeart/2005/8/layout/venn1"/>
    <dgm:cxn modelId="{6ACBC2FA-2BB8-4A3D-B851-5167229DD508}" type="presParOf" srcId="{A9DC4198-780C-4C33-A43D-55F6B845FAF1}" destId="{C4A65D20-C6BE-4C85-A103-6AB8BE0199EB}" srcOrd="0" destOrd="0" presId="urn:microsoft.com/office/officeart/2005/8/layout/venn1"/>
    <dgm:cxn modelId="{716C1998-85FE-47E0-9D66-77556B2DBF26}" type="presParOf" srcId="{A9DC4198-780C-4C33-A43D-55F6B845FAF1}" destId="{63E3F040-D1EF-4974-B830-BCFCD7343198}" srcOrd="1" destOrd="0" presId="urn:microsoft.com/office/officeart/2005/8/layout/venn1"/>
    <dgm:cxn modelId="{8AA4ABB9-3226-42F4-AA51-DD9753C96900}" type="presParOf" srcId="{A9DC4198-780C-4C33-A43D-55F6B845FAF1}" destId="{0B2DB3BC-6831-4337-8B67-CFA8AA49F63F}" srcOrd="2" destOrd="0" presId="urn:microsoft.com/office/officeart/2005/8/layout/venn1"/>
    <dgm:cxn modelId="{6A6BEE72-FE38-4B5E-8CE5-AEF3CC182CCF}" type="presParOf" srcId="{A9DC4198-780C-4C33-A43D-55F6B845FAF1}" destId="{DFD17804-92C9-4402-A5B0-E17FE0A02A8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E0FF0-5418-4614-8E79-3815B8C503E8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18859B6B-6BD5-423C-BAFC-CE77E7B9D9F3}">
      <dgm:prSet phldrT="[文字]" custT="1"/>
      <dgm:spPr/>
      <dgm:t>
        <a:bodyPr/>
        <a:lstStyle/>
        <a:p>
          <a:r>
            <a:rPr lang="zh-TW" altLang="en-US" sz="1600" b="1" dirty="0">
              <a:latin typeface="+mn-ea"/>
              <a:ea typeface="+mn-ea"/>
            </a:rPr>
            <a:t>目標設定</a:t>
          </a:r>
        </a:p>
      </dgm:t>
    </dgm:pt>
    <dgm:pt modelId="{6B413C07-B887-4E08-A5F5-7C2154447854}" type="parTrans" cxnId="{4CFDAB2B-E756-4CCB-BC88-478C36960DBB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89AE764-B46F-43E6-A0BD-5C2E869B75CA}" type="sibTrans" cxnId="{4CFDAB2B-E756-4CCB-BC88-478C36960DBB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41DFD1B8-9AA5-4512-B7C2-BFA67158BAF6}">
      <dgm:prSet phldrT="[文字]" custT="1"/>
      <dgm:spPr/>
      <dgm:t>
        <a:bodyPr/>
        <a:lstStyle/>
        <a:p>
          <a:r>
            <a:rPr lang="zh-TW" altLang="en-US" sz="2400" dirty="0">
              <a:latin typeface="+mn-ea"/>
              <a:ea typeface="+mn-ea"/>
            </a:rPr>
            <a:t>設定</a:t>
          </a:r>
          <a:r>
            <a:rPr lang="zh-TW" altLang="en-US" sz="2400" b="1" dirty="0">
              <a:solidFill>
                <a:srgbClr val="0000FF"/>
              </a:solidFill>
              <a:latin typeface="+mn-ea"/>
              <a:ea typeface="+mn-ea"/>
            </a:rPr>
            <a:t>短期</a:t>
          </a:r>
          <a:r>
            <a:rPr lang="zh-TW" altLang="en-US" sz="2400" dirty="0">
              <a:latin typeface="+mn-ea"/>
              <a:ea typeface="+mn-ea"/>
            </a:rPr>
            <a:t>及</a:t>
          </a:r>
          <a:r>
            <a:rPr lang="zh-TW" altLang="en-US" sz="2400" b="1" dirty="0">
              <a:solidFill>
                <a:srgbClr val="0000FF"/>
              </a:solidFill>
              <a:latin typeface="+mn-ea"/>
              <a:ea typeface="+mn-ea"/>
            </a:rPr>
            <a:t>長期</a:t>
          </a:r>
          <a:r>
            <a:rPr lang="zh-TW" altLang="en-US" sz="2400" dirty="0">
              <a:latin typeface="+mn-ea"/>
              <a:ea typeface="+mn-ea"/>
            </a:rPr>
            <a:t>目標，在</a:t>
          </a:r>
          <a:r>
            <a:rPr lang="en-US" altLang="en-US" sz="2400" dirty="0">
              <a:latin typeface="+mn-ea"/>
              <a:ea typeface="+mn-ea"/>
            </a:rPr>
            <a:t>3-6 </a:t>
          </a:r>
          <a:r>
            <a:rPr lang="zh-TW" altLang="en-US" sz="2400" dirty="0">
              <a:latin typeface="+mn-ea"/>
              <a:ea typeface="+mn-ea"/>
            </a:rPr>
            <a:t>個月內使體重</a:t>
          </a:r>
          <a:r>
            <a:rPr lang="zh-TW" altLang="en-US" sz="2400" b="1" dirty="0">
              <a:solidFill>
                <a:srgbClr val="0000FF"/>
              </a:solidFill>
              <a:latin typeface="+mn-ea"/>
              <a:ea typeface="+mn-ea"/>
            </a:rPr>
            <a:t>降低</a:t>
          </a:r>
          <a:r>
            <a:rPr lang="en-US" altLang="en-US" sz="2400" b="1" dirty="0">
              <a:solidFill>
                <a:srgbClr val="0000FF"/>
              </a:solidFill>
              <a:latin typeface="+mn-ea"/>
              <a:ea typeface="+mn-ea"/>
            </a:rPr>
            <a:t>3%-10%</a:t>
          </a:r>
          <a:endParaRPr lang="zh-TW" altLang="en-US" sz="2400" b="1" dirty="0">
            <a:solidFill>
              <a:srgbClr val="0000FF"/>
            </a:solidFill>
            <a:latin typeface="+mn-ea"/>
            <a:ea typeface="+mn-ea"/>
          </a:endParaRPr>
        </a:p>
      </dgm:t>
    </dgm:pt>
    <dgm:pt modelId="{5B222B9F-7E12-425F-AD2C-F13E21508611}" type="parTrans" cxnId="{EA44CA2E-BBCB-43CE-94E4-B372790EBBB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D65BE68C-CD23-4523-9EF1-1E273F8A6D09}" type="sibTrans" cxnId="{EA44CA2E-BBCB-43CE-94E4-B372790EBBB9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3D3BE94D-249D-496D-A14A-F1A4A8D8FF71}">
      <dgm:prSet phldrT="[文字]" custT="1"/>
      <dgm:spPr/>
      <dgm:t>
        <a:bodyPr/>
        <a:lstStyle/>
        <a:p>
          <a:r>
            <a:rPr lang="zh-TW" altLang="en-US" sz="1600" b="1" dirty="0">
              <a:solidFill>
                <a:schemeClr val="bg1"/>
              </a:solidFill>
              <a:latin typeface="+mn-ea"/>
              <a:ea typeface="+mn-ea"/>
            </a:rPr>
            <a:t>減少熱量</a:t>
          </a:r>
        </a:p>
      </dgm:t>
    </dgm:pt>
    <dgm:pt modelId="{847EFAEB-2378-4C09-A9CB-6BB9CE702C06}" type="parTrans" cxnId="{1199FBD3-DA84-4B42-A4B5-5F0CCEFB60C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689F303-81C2-4E9C-BBFB-BBCAFBE38633}" type="sibTrans" cxnId="{1199FBD3-DA84-4B42-A4B5-5F0CCEFB60CC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43E9A723-4E90-4E56-BC28-2CAF53E304AB}">
      <dgm:prSet phldrT="[文字]" custT="1"/>
      <dgm:spPr/>
      <dgm:t>
        <a:bodyPr/>
        <a:lstStyle/>
        <a:p>
          <a:r>
            <a:rPr lang="zh-TW" altLang="en-US" sz="2000" dirty="0">
              <a:latin typeface="+mn-ea"/>
              <a:ea typeface="+mn-ea"/>
            </a:rPr>
            <a:t>每天</a:t>
          </a:r>
          <a:r>
            <a:rPr lang="zh-TW" altLang="en-US" sz="2000" b="1" dirty="0">
              <a:solidFill>
                <a:srgbClr val="0000FF"/>
              </a:solidFill>
              <a:latin typeface="+mn-ea"/>
              <a:ea typeface="+mn-ea"/>
            </a:rPr>
            <a:t>減少</a:t>
          </a:r>
          <a:r>
            <a:rPr lang="en-US" altLang="en-US" sz="2000" b="1" dirty="0">
              <a:solidFill>
                <a:srgbClr val="0000FF"/>
              </a:solidFill>
              <a:latin typeface="+mn-ea"/>
              <a:ea typeface="+mn-ea"/>
            </a:rPr>
            <a:t>500 </a:t>
          </a:r>
          <a:r>
            <a:rPr lang="zh-TW" altLang="en-US" sz="2000" b="1" dirty="0">
              <a:solidFill>
                <a:srgbClr val="0000FF"/>
              </a:solidFill>
              <a:latin typeface="+mn-ea"/>
              <a:ea typeface="+mn-ea"/>
            </a:rPr>
            <a:t>至</a:t>
          </a:r>
          <a:r>
            <a:rPr lang="en-US" altLang="en-US" sz="2000" b="1" dirty="0">
              <a:solidFill>
                <a:srgbClr val="0000FF"/>
              </a:solidFill>
              <a:latin typeface="+mn-ea"/>
              <a:ea typeface="+mn-ea"/>
            </a:rPr>
            <a:t>1,000 </a:t>
          </a:r>
          <a:r>
            <a:rPr lang="zh-TW" altLang="en-US" sz="2000" b="1" dirty="0">
              <a:solidFill>
                <a:srgbClr val="0000FF"/>
              </a:solidFill>
              <a:latin typeface="+mn-ea"/>
              <a:ea typeface="+mn-ea"/>
            </a:rPr>
            <a:t>大卡</a:t>
          </a:r>
          <a:r>
            <a:rPr lang="zh-TW" altLang="en-US" sz="2000" dirty="0">
              <a:latin typeface="+mn-ea"/>
              <a:ea typeface="+mn-ea"/>
            </a:rPr>
            <a:t>的熱量，達到每週減重</a:t>
          </a:r>
          <a:r>
            <a:rPr lang="en-US" altLang="en-US" sz="2000" dirty="0">
              <a:latin typeface="+mn-ea"/>
              <a:ea typeface="+mn-ea"/>
            </a:rPr>
            <a:t>0.5 </a:t>
          </a:r>
          <a:r>
            <a:rPr lang="zh-TW" altLang="en-US" sz="2000" dirty="0">
              <a:latin typeface="+mn-ea"/>
              <a:ea typeface="+mn-ea"/>
            </a:rPr>
            <a:t>至</a:t>
          </a:r>
          <a:r>
            <a:rPr lang="en-US" altLang="en-US" sz="2000" dirty="0">
              <a:latin typeface="+mn-ea"/>
              <a:ea typeface="+mn-ea"/>
            </a:rPr>
            <a:t>0.9 </a:t>
          </a:r>
          <a:r>
            <a:rPr lang="zh-TW" altLang="en-US" sz="2000" dirty="0">
              <a:latin typeface="+mn-ea"/>
              <a:ea typeface="+mn-ea"/>
            </a:rPr>
            <a:t>公斤的效果</a:t>
          </a:r>
        </a:p>
      </dgm:t>
    </dgm:pt>
    <dgm:pt modelId="{25D61CD8-ED22-408B-B921-49BE273C1436}" type="parTrans" cxnId="{AE8868A4-3187-4A7E-B5E7-3B3F0432E29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BE54E1CF-2C4F-4D6A-96A6-C942C0D516BC}" type="sibTrans" cxnId="{AE8868A4-3187-4A7E-B5E7-3B3F0432E29A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06E63675-3309-4404-8D43-11B33A269A47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latin typeface="+mn-ea"/>
              <a:ea typeface="+mn-ea"/>
            </a:rPr>
            <a:t>減重策略</a:t>
          </a:r>
        </a:p>
      </dgm:t>
    </dgm:pt>
    <dgm:pt modelId="{A903EF86-D60E-45B4-8A0E-15B023AF4ED1}" type="parTrans" cxnId="{10C91868-507B-4D96-B7CE-490F986FD17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19958400-3CE3-4FA3-A169-6D94E5529D98}" type="sibTrans" cxnId="{10C91868-507B-4D96-B7CE-490F986FD172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28168C9E-D4D0-4416-9B2C-23E12091C292}">
      <dgm:prSet phldrT="[文字]"/>
      <dgm:spPr/>
      <dgm:t>
        <a:bodyPr/>
        <a:lstStyle/>
        <a:p>
          <a:r>
            <a:rPr lang="zh-TW" altLang="en-US" b="1" dirty="0">
              <a:solidFill>
                <a:schemeClr val="bg1"/>
              </a:solidFill>
              <a:latin typeface="+mn-ea"/>
              <a:ea typeface="+mn-ea"/>
            </a:rPr>
            <a:t>專家輔導</a:t>
          </a:r>
        </a:p>
      </dgm:t>
    </dgm:pt>
    <dgm:pt modelId="{4D58239C-BE7F-40C4-88E8-419AAE8317BA}" type="parTrans" cxnId="{25910CEB-F84A-4EFC-9E72-93AB7426E51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6A38FA8D-B60C-4DEB-BD82-2EBD14899DFC}" type="sibTrans" cxnId="{25910CEB-F84A-4EFC-9E72-93AB7426E51D}">
      <dgm:prSet/>
      <dgm:spPr/>
      <dgm:t>
        <a:bodyPr/>
        <a:lstStyle/>
        <a:p>
          <a:endParaRPr lang="zh-TW" altLang="en-US">
            <a:latin typeface="+mn-ea"/>
            <a:ea typeface="+mn-ea"/>
          </a:endParaRPr>
        </a:p>
      </dgm:t>
    </dgm:pt>
    <dgm:pt modelId="{858273D3-9C88-419C-AEF9-EBD32D937F93}">
      <dgm:prSet phldrT="[文字]" custT="1"/>
      <dgm:spPr/>
      <dgm:t>
        <a:bodyPr/>
        <a:lstStyle/>
        <a:p>
          <a:r>
            <a:rPr lang="zh-TW" altLang="en-US" sz="2000" dirty="0">
              <a:latin typeface="+mn-ea"/>
              <a:ea typeface="+mn-ea"/>
            </a:rPr>
            <a:t>降低飲食中的</a:t>
          </a:r>
          <a:r>
            <a:rPr lang="zh-TW" altLang="en-US" sz="2000" b="1" dirty="0">
              <a:solidFill>
                <a:srgbClr val="0000FF"/>
              </a:solidFill>
              <a:latin typeface="+mn-ea"/>
              <a:ea typeface="+mn-ea"/>
            </a:rPr>
            <a:t>脂肪</a:t>
          </a:r>
          <a:r>
            <a:rPr lang="zh-TW" altLang="en-US" sz="2000" dirty="0">
              <a:latin typeface="+mn-ea"/>
              <a:ea typeface="+mn-ea"/>
            </a:rPr>
            <a:t>攝取量</a:t>
          </a:r>
        </a:p>
      </dgm:t>
    </dgm:pt>
    <dgm:pt modelId="{654E7E1C-9D24-4F3E-9C61-7CF53C55A405}" type="parTrans" cxnId="{FEF6912E-1590-45EE-BFD2-5505ECA237AF}">
      <dgm:prSet/>
      <dgm:spPr/>
      <dgm:t>
        <a:bodyPr/>
        <a:lstStyle/>
        <a:p>
          <a:endParaRPr lang="zh-TW" altLang="en-US"/>
        </a:p>
      </dgm:t>
    </dgm:pt>
    <dgm:pt modelId="{310C5E43-BB3B-4877-80F7-5A82D7936449}" type="sibTrans" cxnId="{FEF6912E-1590-45EE-BFD2-5505ECA237AF}">
      <dgm:prSet/>
      <dgm:spPr/>
      <dgm:t>
        <a:bodyPr/>
        <a:lstStyle/>
        <a:p>
          <a:endParaRPr lang="zh-TW" altLang="en-US"/>
        </a:p>
      </dgm:t>
    </dgm:pt>
    <dgm:pt modelId="{94D16496-734A-454E-ADC3-E5E4A154223F}">
      <dgm:prSet custT="1"/>
      <dgm:spPr/>
      <dgm:t>
        <a:bodyPr/>
        <a:lstStyle/>
        <a:p>
          <a:r>
            <a:rPr lang="zh-TW" altLang="en-US" sz="2000" dirty="0"/>
            <a:t>減重</a:t>
          </a:r>
          <a:r>
            <a:rPr lang="zh-TW" altLang="en-US" sz="2000" b="1" dirty="0">
              <a:solidFill>
                <a:srgbClr val="0000FF"/>
              </a:solidFill>
            </a:rPr>
            <a:t>超過</a:t>
          </a:r>
          <a:r>
            <a:rPr lang="en-US" altLang="en-US" sz="2000" b="1" dirty="0">
              <a:solidFill>
                <a:srgbClr val="0000FF"/>
              </a:solidFill>
            </a:rPr>
            <a:t>5%-10% </a:t>
          </a:r>
          <a:r>
            <a:rPr lang="zh-TW" altLang="en-US" sz="2000" dirty="0"/>
            <a:t>的人可能需要更積極的營養、運動和行為介入</a:t>
          </a:r>
        </a:p>
      </dgm:t>
    </dgm:pt>
    <dgm:pt modelId="{6267A430-90B2-4FF5-9474-943FB8D702C1}" type="parTrans" cxnId="{AA42D639-EF95-42ED-B1C1-FB00B32B1CA7}">
      <dgm:prSet/>
      <dgm:spPr/>
      <dgm:t>
        <a:bodyPr/>
        <a:lstStyle/>
        <a:p>
          <a:endParaRPr lang="zh-TW" altLang="en-US"/>
        </a:p>
      </dgm:t>
    </dgm:pt>
    <dgm:pt modelId="{3408355E-9774-4C29-B035-1CA1C32B6848}" type="sibTrans" cxnId="{AA42D639-EF95-42ED-B1C1-FB00B32B1CA7}">
      <dgm:prSet/>
      <dgm:spPr/>
      <dgm:t>
        <a:bodyPr/>
        <a:lstStyle/>
        <a:p>
          <a:endParaRPr lang="zh-TW" altLang="en-US"/>
        </a:p>
      </dgm:t>
    </dgm:pt>
    <dgm:pt modelId="{DC09F709-D7A3-4D6B-8FD2-ADFDA9B8FB28}">
      <dgm:prSet custT="1"/>
      <dgm:spPr/>
      <dgm:t>
        <a:bodyPr/>
        <a:lstStyle/>
        <a:p>
          <a:r>
            <a:rPr lang="zh-TW" altLang="en-US" sz="2000" dirty="0"/>
            <a:t>改變生活方式卻成效不彰的人，</a:t>
          </a:r>
          <a:r>
            <a:rPr lang="zh-TW" altLang="en-US" sz="2000" b="1" dirty="0">
              <a:solidFill>
                <a:srgbClr val="0000FF"/>
              </a:solidFill>
            </a:rPr>
            <a:t>藥物或手術</a:t>
          </a:r>
          <a:r>
            <a:rPr lang="zh-TW" altLang="en-US" sz="2000" dirty="0"/>
            <a:t>可能是接下來適合的治療方式</a:t>
          </a:r>
        </a:p>
      </dgm:t>
    </dgm:pt>
    <dgm:pt modelId="{7B4BE2AF-7890-4801-97A8-3388D34E6E41}" type="parTrans" cxnId="{DDFF1AEB-37D6-4613-BB6E-C1801CF3668D}">
      <dgm:prSet/>
      <dgm:spPr/>
      <dgm:t>
        <a:bodyPr/>
        <a:lstStyle/>
        <a:p>
          <a:endParaRPr lang="zh-TW" altLang="en-US"/>
        </a:p>
      </dgm:t>
    </dgm:pt>
    <dgm:pt modelId="{40A6170D-029F-4C72-B4C9-13F41B0CCFC8}" type="sibTrans" cxnId="{DDFF1AEB-37D6-4613-BB6E-C1801CF3668D}">
      <dgm:prSet/>
      <dgm:spPr/>
      <dgm:t>
        <a:bodyPr/>
        <a:lstStyle/>
        <a:p>
          <a:endParaRPr lang="zh-TW" altLang="en-US"/>
        </a:p>
      </dgm:t>
    </dgm:pt>
    <dgm:pt modelId="{13004241-65BB-433C-A898-E43C00249F60}">
      <dgm:prSet custT="1"/>
      <dgm:spPr/>
      <dgm:t>
        <a:bodyPr/>
        <a:lstStyle/>
        <a:p>
          <a:r>
            <a:rPr lang="zh-TW" altLang="en-US" sz="2000" dirty="0"/>
            <a:t>減重初始期後，要</a:t>
          </a:r>
          <a:r>
            <a:rPr lang="zh-TW" altLang="en-US" sz="2000" b="1" dirty="0">
              <a:solidFill>
                <a:srgbClr val="0000FF"/>
              </a:solidFill>
            </a:rPr>
            <a:t>加強</a:t>
          </a:r>
          <a:r>
            <a:rPr lang="zh-TW" altLang="en-US" sz="2000" dirty="0"/>
            <a:t>醫療專家、營養師和運動訓練專家與體重過重</a:t>
          </a:r>
          <a:r>
            <a:rPr lang="en-US" altLang="en-US" sz="2000" dirty="0"/>
            <a:t>/ </a:t>
          </a:r>
          <a:r>
            <a:rPr lang="zh-TW" altLang="en-US" sz="2000" dirty="0"/>
            <a:t>肥胖者間的溝通</a:t>
          </a:r>
        </a:p>
      </dgm:t>
    </dgm:pt>
    <dgm:pt modelId="{CC5C4CC2-5E61-4D63-8BC1-102D9E9835E0}" type="parTrans" cxnId="{100B6DE1-458A-4A38-A866-EEADB8BA38B3}">
      <dgm:prSet/>
      <dgm:spPr/>
      <dgm:t>
        <a:bodyPr/>
        <a:lstStyle/>
        <a:p>
          <a:endParaRPr lang="zh-TW" altLang="en-US"/>
        </a:p>
      </dgm:t>
    </dgm:pt>
    <dgm:pt modelId="{A283B1F9-48D5-4EE9-B2F3-2334E8CD82F2}" type="sibTrans" cxnId="{100B6DE1-458A-4A38-A866-EEADB8BA38B3}">
      <dgm:prSet/>
      <dgm:spPr/>
      <dgm:t>
        <a:bodyPr/>
        <a:lstStyle/>
        <a:p>
          <a:endParaRPr lang="zh-TW" altLang="en-US"/>
        </a:p>
      </dgm:t>
    </dgm:pt>
    <dgm:pt modelId="{7700A3EC-423B-42D1-B0CE-B87382942716}">
      <dgm:prSet custT="1"/>
      <dgm:spPr/>
      <dgm:t>
        <a:bodyPr/>
        <a:lstStyle/>
        <a:p>
          <a:r>
            <a:rPr lang="zh-TW" altLang="en-US" sz="2000" dirty="0"/>
            <a:t>維持體重過重</a:t>
          </a:r>
          <a:r>
            <a:rPr lang="en-US" altLang="en-US" sz="2000" dirty="0"/>
            <a:t>/ </a:t>
          </a:r>
          <a:r>
            <a:rPr lang="zh-TW" altLang="en-US" sz="2000" dirty="0"/>
            <a:t>肥胖者調整後的飲食和運動行為，有助於減重後，進入體重維持期時的有氧運動頻率，和</a:t>
          </a:r>
          <a:r>
            <a:rPr lang="zh-TW" altLang="en-US" sz="2000" b="1" dirty="0">
              <a:solidFill>
                <a:srgbClr val="0000FF"/>
              </a:solidFill>
            </a:rPr>
            <a:t>長期</a:t>
          </a:r>
          <a:r>
            <a:rPr lang="zh-TW" altLang="en-US" sz="2000" dirty="0"/>
            <a:t>的</a:t>
          </a:r>
          <a:r>
            <a:rPr lang="zh-TW" altLang="en-US" sz="2000" b="1" dirty="0">
              <a:solidFill>
                <a:srgbClr val="0000FF"/>
              </a:solidFill>
            </a:rPr>
            <a:t>體重減輕與維持</a:t>
          </a:r>
        </a:p>
      </dgm:t>
    </dgm:pt>
    <dgm:pt modelId="{7BD1C55F-A5EF-49B3-B2EE-7D44C53EFEEC}" type="parTrans" cxnId="{1E36FC0A-E236-4262-998A-131E0F4ACDD7}">
      <dgm:prSet/>
      <dgm:spPr/>
      <dgm:t>
        <a:bodyPr/>
        <a:lstStyle/>
        <a:p>
          <a:endParaRPr lang="zh-TW" altLang="en-US"/>
        </a:p>
      </dgm:t>
    </dgm:pt>
    <dgm:pt modelId="{EAE673D9-6412-4BAF-AAC7-1F8D85AD8688}" type="sibTrans" cxnId="{1E36FC0A-E236-4262-998A-131E0F4ACDD7}">
      <dgm:prSet/>
      <dgm:spPr/>
      <dgm:t>
        <a:bodyPr/>
        <a:lstStyle/>
        <a:p>
          <a:endParaRPr lang="zh-TW" altLang="en-US"/>
        </a:p>
      </dgm:t>
    </dgm:pt>
    <dgm:pt modelId="{BD2DD141-8272-48A6-BE1A-F9C8A35054F3}" type="pres">
      <dgm:prSet presAssocID="{690E0FF0-5418-4614-8E79-3815B8C503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5F8C276-8A77-40BA-A747-4B498AAC9571}" type="pres">
      <dgm:prSet presAssocID="{18859B6B-6BD5-423C-BAFC-CE77E7B9D9F3}" presName="composite" presStyleCnt="0"/>
      <dgm:spPr/>
    </dgm:pt>
    <dgm:pt modelId="{328A8771-876A-4AAB-B17A-E04B56B35EE1}" type="pres">
      <dgm:prSet presAssocID="{18859B6B-6BD5-423C-BAFC-CE77E7B9D9F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945920-6992-431F-BAA9-D0E43BFE6E1F}" type="pres">
      <dgm:prSet presAssocID="{18859B6B-6BD5-423C-BAFC-CE77E7B9D9F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66F03E-119C-4ADD-B2BD-2F3F853FFED6}" type="pres">
      <dgm:prSet presAssocID="{289AE764-B46F-43E6-A0BD-5C2E869B75CA}" presName="sp" presStyleCnt="0"/>
      <dgm:spPr/>
    </dgm:pt>
    <dgm:pt modelId="{F5B076C3-C2B9-4B62-8F40-7F874BBEA4CA}" type="pres">
      <dgm:prSet presAssocID="{3D3BE94D-249D-496D-A14A-F1A4A8D8FF71}" presName="composite" presStyleCnt="0"/>
      <dgm:spPr/>
    </dgm:pt>
    <dgm:pt modelId="{740894B2-B5F0-42A5-8E1F-5E5E01794D6E}" type="pres">
      <dgm:prSet presAssocID="{3D3BE94D-249D-496D-A14A-F1A4A8D8FF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26C6AAF-5556-4D37-AD65-394DD8D659FA}" type="pres">
      <dgm:prSet presAssocID="{3D3BE94D-249D-496D-A14A-F1A4A8D8FF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1A047D-C1E8-4B53-8CD9-DAAFA954E5B5}" type="pres">
      <dgm:prSet presAssocID="{6689F303-81C2-4E9C-BBFB-BBCAFBE38633}" presName="sp" presStyleCnt="0"/>
      <dgm:spPr/>
    </dgm:pt>
    <dgm:pt modelId="{8DA3EAB2-8E02-4D08-9E1A-998408D8A301}" type="pres">
      <dgm:prSet presAssocID="{06E63675-3309-4404-8D43-11B33A269A47}" presName="composite" presStyleCnt="0"/>
      <dgm:spPr/>
    </dgm:pt>
    <dgm:pt modelId="{76C78AE6-AFC0-450F-B673-C89392682B01}" type="pres">
      <dgm:prSet presAssocID="{06E63675-3309-4404-8D43-11B33A269A47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B43402-E77A-4ECF-96A4-EE0C3E2FF2A7}" type="pres">
      <dgm:prSet presAssocID="{06E63675-3309-4404-8D43-11B33A269A47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AAF488-5F2E-4F4F-A0E2-886D73BEA70A}" type="pres">
      <dgm:prSet presAssocID="{19958400-3CE3-4FA3-A169-6D94E5529D98}" presName="sp" presStyleCnt="0"/>
      <dgm:spPr/>
    </dgm:pt>
    <dgm:pt modelId="{9CEF9636-95D4-4B15-B8FE-F2D51A8D8B40}" type="pres">
      <dgm:prSet presAssocID="{28168C9E-D4D0-4416-9B2C-23E12091C292}" presName="composite" presStyleCnt="0"/>
      <dgm:spPr/>
    </dgm:pt>
    <dgm:pt modelId="{00838401-99B6-4842-B96B-E9B37CC64090}" type="pres">
      <dgm:prSet presAssocID="{28168C9E-D4D0-4416-9B2C-23E12091C29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D29CC4-E08B-4183-AEED-31887586F52B}" type="pres">
      <dgm:prSet presAssocID="{28168C9E-D4D0-4416-9B2C-23E12091C292}" presName="descendantText" presStyleLbl="alignAcc1" presStyleIdx="3" presStyleCnt="4" custScaleY="1575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C91868-507B-4D96-B7CE-490F986FD172}" srcId="{690E0FF0-5418-4614-8E79-3815B8C503E8}" destId="{06E63675-3309-4404-8D43-11B33A269A47}" srcOrd="2" destOrd="0" parTransId="{A903EF86-D60E-45B4-8A0E-15B023AF4ED1}" sibTransId="{19958400-3CE3-4FA3-A169-6D94E5529D98}"/>
    <dgm:cxn modelId="{4CFDAB2B-E756-4CCB-BC88-478C36960DBB}" srcId="{690E0FF0-5418-4614-8E79-3815B8C503E8}" destId="{18859B6B-6BD5-423C-BAFC-CE77E7B9D9F3}" srcOrd="0" destOrd="0" parTransId="{6B413C07-B887-4E08-A5F5-7C2154447854}" sibTransId="{289AE764-B46F-43E6-A0BD-5C2E869B75CA}"/>
    <dgm:cxn modelId="{25910CEB-F84A-4EFC-9E72-93AB7426E51D}" srcId="{690E0FF0-5418-4614-8E79-3815B8C503E8}" destId="{28168C9E-D4D0-4416-9B2C-23E12091C292}" srcOrd="3" destOrd="0" parTransId="{4D58239C-BE7F-40C4-88E8-419AAE8317BA}" sibTransId="{6A38FA8D-B60C-4DEB-BD82-2EBD14899DFC}"/>
    <dgm:cxn modelId="{6EE48754-7F4F-45B1-A59E-CDF70E9D1573}" type="presOf" srcId="{43E9A723-4E90-4E56-BC28-2CAF53E304AB}" destId="{E26C6AAF-5556-4D37-AD65-394DD8D659FA}" srcOrd="0" destOrd="0" presId="urn:microsoft.com/office/officeart/2005/8/layout/chevron2"/>
    <dgm:cxn modelId="{B0C62C66-EBF9-4349-9A7B-9736840064B7}" type="presOf" srcId="{06E63675-3309-4404-8D43-11B33A269A47}" destId="{76C78AE6-AFC0-450F-B673-C89392682B01}" srcOrd="0" destOrd="0" presId="urn:microsoft.com/office/officeart/2005/8/layout/chevron2"/>
    <dgm:cxn modelId="{1E36FC0A-E236-4262-998A-131E0F4ACDD7}" srcId="{28168C9E-D4D0-4416-9B2C-23E12091C292}" destId="{7700A3EC-423B-42D1-B0CE-B87382942716}" srcOrd="1" destOrd="0" parTransId="{7BD1C55F-A5EF-49B3-B2EE-7D44C53EFEEC}" sibTransId="{EAE673D9-6412-4BAF-AAC7-1F8D85AD8688}"/>
    <dgm:cxn modelId="{AA42D639-EF95-42ED-B1C1-FB00B32B1CA7}" srcId="{06E63675-3309-4404-8D43-11B33A269A47}" destId="{94D16496-734A-454E-ADC3-E5E4A154223F}" srcOrd="0" destOrd="0" parTransId="{6267A430-90B2-4FF5-9474-943FB8D702C1}" sibTransId="{3408355E-9774-4C29-B035-1CA1C32B6848}"/>
    <dgm:cxn modelId="{1199FBD3-DA84-4B42-A4B5-5F0CCEFB60CC}" srcId="{690E0FF0-5418-4614-8E79-3815B8C503E8}" destId="{3D3BE94D-249D-496D-A14A-F1A4A8D8FF71}" srcOrd="1" destOrd="0" parTransId="{847EFAEB-2378-4C09-A9CB-6BB9CE702C06}" sibTransId="{6689F303-81C2-4E9C-BBFB-BBCAFBE38633}"/>
    <dgm:cxn modelId="{8AB24F33-38F2-45A3-913C-88977C75BF72}" type="presOf" srcId="{13004241-65BB-433C-A898-E43C00249F60}" destId="{45D29CC4-E08B-4183-AEED-31887586F52B}" srcOrd="0" destOrd="0" presId="urn:microsoft.com/office/officeart/2005/8/layout/chevron2"/>
    <dgm:cxn modelId="{B85C6E15-5538-4F30-9225-DCE86AC8AD9C}" type="presOf" srcId="{28168C9E-D4D0-4416-9B2C-23E12091C292}" destId="{00838401-99B6-4842-B96B-E9B37CC64090}" srcOrd="0" destOrd="0" presId="urn:microsoft.com/office/officeart/2005/8/layout/chevron2"/>
    <dgm:cxn modelId="{100B6DE1-458A-4A38-A866-EEADB8BA38B3}" srcId="{28168C9E-D4D0-4416-9B2C-23E12091C292}" destId="{13004241-65BB-433C-A898-E43C00249F60}" srcOrd="0" destOrd="0" parTransId="{CC5C4CC2-5E61-4D63-8BC1-102D9E9835E0}" sibTransId="{A283B1F9-48D5-4EE9-B2F3-2334E8CD82F2}"/>
    <dgm:cxn modelId="{FEF6912E-1590-45EE-BFD2-5505ECA237AF}" srcId="{3D3BE94D-249D-496D-A14A-F1A4A8D8FF71}" destId="{858273D3-9C88-419C-AEF9-EBD32D937F93}" srcOrd="1" destOrd="0" parTransId="{654E7E1C-9D24-4F3E-9C61-7CF53C55A405}" sibTransId="{310C5E43-BB3B-4877-80F7-5A82D7936449}"/>
    <dgm:cxn modelId="{73C7D897-D1C8-4AD6-BF4D-5FCFA2F29B77}" type="presOf" srcId="{94D16496-734A-454E-ADC3-E5E4A154223F}" destId="{13B43402-E77A-4ECF-96A4-EE0C3E2FF2A7}" srcOrd="0" destOrd="0" presId="urn:microsoft.com/office/officeart/2005/8/layout/chevron2"/>
    <dgm:cxn modelId="{75F936ED-3A24-41AB-A252-51A10E5CA451}" type="presOf" srcId="{DC09F709-D7A3-4D6B-8FD2-ADFDA9B8FB28}" destId="{13B43402-E77A-4ECF-96A4-EE0C3E2FF2A7}" srcOrd="0" destOrd="1" presId="urn:microsoft.com/office/officeart/2005/8/layout/chevron2"/>
    <dgm:cxn modelId="{0FD55AC2-4E23-43BD-B41A-A34F532408E1}" type="presOf" srcId="{3D3BE94D-249D-496D-A14A-F1A4A8D8FF71}" destId="{740894B2-B5F0-42A5-8E1F-5E5E01794D6E}" srcOrd="0" destOrd="0" presId="urn:microsoft.com/office/officeart/2005/8/layout/chevron2"/>
    <dgm:cxn modelId="{0F465FA3-A739-4792-8B37-7A2B13CB4650}" type="presOf" srcId="{41DFD1B8-9AA5-4512-B7C2-BFA67158BAF6}" destId="{63945920-6992-431F-BAA9-D0E43BFE6E1F}" srcOrd="0" destOrd="0" presId="urn:microsoft.com/office/officeart/2005/8/layout/chevron2"/>
    <dgm:cxn modelId="{43462E70-6422-4B4E-8192-B77012BA6C05}" type="presOf" srcId="{18859B6B-6BD5-423C-BAFC-CE77E7B9D9F3}" destId="{328A8771-876A-4AAB-B17A-E04B56B35EE1}" srcOrd="0" destOrd="0" presId="urn:microsoft.com/office/officeart/2005/8/layout/chevron2"/>
    <dgm:cxn modelId="{5A130941-4F64-412D-9A7B-8CB600AD4893}" type="presOf" srcId="{690E0FF0-5418-4614-8E79-3815B8C503E8}" destId="{BD2DD141-8272-48A6-BE1A-F9C8A35054F3}" srcOrd="0" destOrd="0" presId="urn:microsoft.com/office/officeart/2005/8/layout/chevron2"/>
    <dgm:cxn modelId="{BF1CDF3A-2941-4643-91EF-036C026CC8F7}" type="presOf" srcId="{858273D3-9C88-419C-AEF9-EBD32D937F93}" destId="{E26C6AAF-5556-4D37-AD65-394DD8D659FA}" srcOrd="0" destOrd="1" presId="urn:microsoft.com/office/officeart/2005/8/layout/chevron2"/>
    <dgm:cxn modelId="{EA44CA2E-BBCB-43CE-94E4-B372790EBBB9}" srcId="{18859B6B-6BD5-423C-BAFC-CE77E7B9D9F3}" destId="{41DFD1B8-9AA5-4512-B7C2-BFA67158BAF6}" srcOrd="0" destOrd="0" parTransId="{5B222B9F-7E12-425F-AD2C-F13E21508611}" sibTransId="{D65BE68C-CD23-4523-9EF1-1E273F8A6D09}"/>
    <dgm:cxn modelId="{E770D894-937A-4FD2-A14E-DEF92AFE69C2}" type="presOf" srcId="{7700A3EC-423B-42D1-B0CE-B87382942716}" destId="{45D29CC4-E08B-4183-AEED-31887586F52B}" srcOrd="0" destOrd="1" presId="urn:microsoft.com/office/officeart/2005/8/layout/chevron2"/>
    <dgm:cxn modelId="{DDFF1AEB-37D6-4613-BB6E-C1801CF3668D}" srcId="{06E63675-3309-4404-8D43-11B33A269A47}" destId="{DC09F709-D7A3-4D6B-8FD2-ADFDA9B8FB28}" srcOrd="1" destOrd="0" parTransId="{7B4BE2AF-7890-4801-97A8-3388D34E6E41}" sibTransId="{40A6170D-029F-4C72-B4C9-13F41B0CCFC8}"/>
    <dgm:cxn modelId="{AE8868A4-3187-4A7E-B5E7-3B3F0432E29A}" srcId="{3D3BE94D-249D-496D-A14A-F1A4A8D8FF71}" destId="{43E9A723-4E90-4E56-BC28-2CAF53E304AB}" srcOrd="0" destOrd="0" parTransId="{25D61CD8-ED22-408B-B921-49BE273C1436}" sibTransId="{BE54E1CF-2C4F-4D6A-96A6-C942C0D516BC}"/>
    <dgm:cxn modelId="{D1788224-53BE-4869-9E54-8113D5CCA61D}" type="presParOf" srcId="{BD2DD141-8272-48A6-BE1A-F9C8A35054F3}" destId="{35F8C276-8A77-40BA-A747-4B498AAC9571}" srcOrd="0" destOrd="0" presId="urn:microsoft.com/office/officeart/2005/8/layout/chevron2"/>
    <dgm:cxn modelId="{CC64B70C-7A27-44D0-AEAE-40C8E22EC6C5}" type="presParOf" srcId="{35F8C276-8A77-40BA-A747-4B498AAC9571}" destId="{328A8771-876A-4AAB-B17A-E04B56B35EE1}" srcOrd="0" destOrd="0" presId="urn:microsoft.com/office/officeart/2005/8/layout/chevron2"/>
    <dgm:cxn modelId="{5E32E51A-304D-493D-ABB5-FBEF352EA5A9}" type="presParOf" srcId="{35F8C276-8A77-40BA-A747-4B498AAC9571}" destId="{63945920-6992-431F-BAA9-D0E43BFE6E1F}" srcOrd="1" destOrd="0" presId="urn:microsoft.com/office/officeart/2005/8/layout/chevron2"/>
    <dgm:cxn modelId="{81D7E1DA-379B-4946-A8AE-F5F11B108359}" type="presParOf" srcId="{BD2DD141-8272-48A6-BE1A-F9C8A35054F3}" destId="{0266F03E-119C-4ADD-B2BD-2F3F853FFED6}" srcOrd="1" destOrd="0" presId="urn:microsoft.com/office/officeart/2005/8/layout/chevron2"/>
    <dgm:cxn modelId="{14946D47-75E3-40B8-8735-B6BBB0EE1EA9}" type="presParOf" srcId="{BD2DD141-8272-48A6-BE1A-F9C8A35054F3}" destId="{F5B076C3-C2B9-4B62-8F40-7F874BBEA4CA}" srcOrd="2" destOrd="0" presId="urn:microsoft.com/office/officeart/2005/8/layout/chevron2"/>
    <dgm:cxn modelId="{7AE6B16B-C6E2-4BE3-A65F-320050A572B8}" type="presParOf" srcId="{F5B076C3-C2B9-4B62-8F40-7F874BBEA4CA}" destId="{740894B2-B5F0-42A5-8E1F-5E5E01794D6E}" srcOrd="0" destOrd="0" presId="urn:microsoft.com/office/officeart/2005/8/layout/chevron2"/>
    <dgm:cxn modelId="{98B806A3-C903-4494-9E59-8B211A823DE5}" type="presParOf" srcId="{F5B076C3-C2B9-4B62-8F40-7F874BBEA4CA}" destId="{E26C6AAF-5556-4D37-AD65-394DD8D659FA}" srcOrd="1" destOrd="0" presId="urn:microsoft.com/office/officeart/2005/8/layout/chevron2"/>
    <dgm:cxn modelId="{18AC66D0-3E63-4781-810F-30F37218B9D0}" type="presParOf" srcId="{BD2DD141-8272-48A6-BE1A-F9C8A35054F3}" destId="{931A047D-C1E8-4B53-8CD9-DAAFA954E5B5}" srcOrd="3" destOrd="0" presId="urn:microsoft.com/office/officeart/2005/8/layout/chevron2"/>
    <dgm:cxn modelId="{30D6A616-D671-4779-825A-47C55113D41A}" type="presParOf" srcId="{BD2DD141-8272-48A6-BE1A-F9C8A35054F3}" destId="{8DA3EAB2-8E02-4D08-9E1A-998408D8A301}" srcOrd="4" destOrd="0" presId="urn:microsoft.com/office/officeart/2005/8/layout/chevron2"/>
    <dgm:cxn modelId="{39E144BE-6598-4D96-BD73-0FBB0A37DB37}" type="presParOf" srcId="{8DA3EAB2-8E02-4D08-9E1A-998408D8A301}" destId="{76C78AE6-AFC0-450F-B673-C89392682B01}" srcOrd="0" destOrd="0" presId="urn:microsoft.com/office/officeart/2005/8/layout/chevron2"/>
    <dgm:cxn modelId="{DB163F16-B6E1-4529-B058-AEACEB8FAE2D}" type="presParOf" srcId="{8DA3EAB2-8E02-4D08-9E1A-998408D8A301}" destId="{13B43402-E77A-4ECF-96A4-EE0C3E2FF2A7}" srcOrd="1" destOrd="0" presId="urn:microsoft.com/office/officeart/2005/8/layout/chevron2"/>
    <dgm:cxn modelId="{4C68AE87-8D79-4ED1-8139-A364AE450AA2}" type="presParOf" srcId="{BD2DD141-8272-48A6-BE1A-F9C8A35054F3}" destId="{0BAAF488-5F2E-4F4F-A0E2-886D73BEA70A}" srcOrd="5" destOrd="0" presId="urn:microsoft.com/office/officeart/2005/8/layout/chevron2"/>
    <dgm:cxn modelId="{FDF46714-408B-4C89-8F03-5AE996999166}" type="presParOf" srcId="{BD2DD141-8272-48A6-BE1A-F9C8A35054F3}" destId="{9CEF9636-95D4-4B15-B8FE-F2D51A8D8B40}" srcOrd="6" destOrd="0" presId="urn:microsoft.com/office/officeart/2005/8/layout/chevron2"/>
    <dgm:cxn modelId="{63E3E8D1-CCE0-4E21-BE94-9A69B65701D8}" type="presParOf" srcId="{9CEF9636-95D4-4B15-B8FE-F2D51A8D8B40}" destId="{00838401-99B6-4842-B96B-E9B37CC64090}" srcOrd="0" destOrd="0" presId="urn:microsoft.com/office/officeart/2005/8/layout/chevron2"/>
    <dgm:cxn modelId="{5923FEEF-67B0-4187-AA2C-83D40A6BFDA8}" type="presParOf" srcId="{9CEF9636-95D4-4B15-B8FE-F2D51A8D8B40}" destId="{45D29CC4-E08B-4183-AEED-31887586F52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A65D20-C6BE-4C85-A103-6AB8BE0199EB}">
      <dsp:nvSpPr>
        <dsp:cNvPr id="0" name=""/>
        <dsp:cNvSpPr/>
      </dsp:nvSpPr>
      <dsp:spPr>
        <a:xfrm>
          <a:off x="121156" y="537098"/>
          <a:ext cx="2988517" cy="2988517"/>
        </a:xfrm>
        <a:prstGeom prst="ellipse">
          <a:avLst/>
        </a:prstGeom>
        <a:solidFill>
          <a:srgbClr val="66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1" kern="1200" dirty="0"/>
            <a:t>飲食</a:t>
          </a:r>
        </a:p>
      </dsp:txBody>
      <dsp:txXfrm>
        <a:off x="538471" y="889508"/>
        <a:ext cx="1723109" cy="2283696"/>
      </dsp:txXfrm>
    </dsp:sp>
    <dsp:sp modelId="{0B2DB3BC-6831-4337-8B67-CFA8AA49F63F}">
      <dsp:nvSpPr>
        <dsp:cNvPr id="0" name=""/>
        <dsp:cNvSpPr/>
      </dsp:nvSpPr>
      <dsp:spPr>
        <a:xfrm>
          <a:off x="2157294" y="596659"/>
          <a:ext cx="2988517" cy="2988517"/>
        </a:xfrm>
        <a:prstGeom prst="ellipse">
          <a:avLst/>
        </a:prstGeom>
        <a:solidFill>
          <a:schemeClr val="accent2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600" b="1" kern="1200" dirty="0"/>
            <a:t>運動</a:t>
          </a:r>
        </a:p>
      </dsp:txBody>
      <dsp:txXfrm>
        <a:off x="3005387" y="949069"/>
        <a:ext cx="1723109" cy="2283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8A8771-876A-4AAB-B17A-E04B56B35EE1}">
      <dsp:nvSpPr>
        <dsp:cNvPr id="0" name=""/>
        <dsp:cNvSpPr/>
      </dsp:nvSpPr>
      <dsp:spPr>
        <a:xfrm rot="5400000">
          <a:off x="-196281" y="199594"/>
          <a:ext cx="1308544" cy="91598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latin typeface="+mn-ea"/>
              <a:ea typeface="+mn-ea"/>
            </a:rPr>
            <a:t>目標設定</a:t>
          </a:r>
        </a:p>
      </dsp:txBody>
      <dsp:txXfrm rot="-5400000">
        <a:off x="1" y="461304"/>
        <a:ext cx="915981" cy="392563"/>
      </dsp:txXfrm>
    </dsp:sp>
    <dsp:sp modelId="{63945920-6992-431F-BAA9-D0E43BFE6E1F}">
      <dsp:nvSpPr>
        <dsp:cNvPr id="0" name=""/>
        <dsp:cNvSpPr/>
      </dsp:nvSpPr>
      <dsp:spPr>
        <a:xfrm rot="5400000">
          <a:off x="5779544" y="-4860250"/>
          <a:ext cx="850553" cy="10577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>
              <a:latin typeface="+mn-ea"/>
              <a:ea typeface="+mn-ea"/>
            </a:rPr>
            <a:t>設定</a:t>
          </a:r>
          <a:r>
            <a:rPr lang="zh-TW" altLang="en-US" sz="2400" b="1" kern="1200" dirty="0">
              <a:solidFill>
                <a:srgbClr val="0000FF"/>
              </a:solidFill>
              <a:latin typeface="+mn-ea"/>
              <a:ea typeface="+mn-ea"/>
            </a:rPr>
            <a:t>短期</a:t>
          </a:r>
          <a:r>
            <a:rPr lang="zh-TW" altLang="en-US" sz="2400" kern="1200" dirty="0">
              <a:latin typeface="+mn-ea"/>
              <a:ea typeface="+mn-ea"/>
            </a:rPr>
            <a:t>及</a:t>
          </a:r>
          <a:r>
            <a:rPr lang="zh-TW" altLang="en-US" sz="2400" b="1" kern="1200" dirty="0">
              <a:solidFill>
                <a:srgbClr val="0000FF"/>
              </a:solidFill>
              <a:latin typeface="+mn-ea"/>
              <a:ea typeface="+mn-ea"/>
            </a:rPr>
            <a:t>長期</a:t>
          </a:r>
          <a:r>
            <a:rPr lang="zh-TW" altLang="en-US" sz="2400" kern="1200" dirty="0">
              <a:latin typeface="+mn-ea"/>
              <a:ea typeface="+mn-ea"/>
            </a:rPr>
            <a:t>目標，在</a:t>
          </a:r>
          <a:r>
            <a:rPr lang="en-US" altLang="en-US" sz="2400" kern="1200" dirty="0">
              <a:latin typeface="+mn-ea"/>
              <a:ea typeface="+mn-ea"/>
            </a:rPr>
            <a:t>3-6 </a:t>
          </a:r>
          <a:r>
            <a:rPr lang="zh-TW" altLang="en-US" sz="2400" kern="1200" dirty="0">
              <a:latin typeface="+mn-ea"/>
              <a:ea typeface="+mn-ea"/>
            </a:rPr>
            <a:t>個月內使體重</a:t>
          </a:r>
          <a:r>
            <a:rPr lang="zh-TW" altLang="en-US" sz="2400" b="1" kern="1200" dirty="0">
              <a:solidFill>
                <a:srgbClr val="0000FF"/>
              </a:solidFill>
              <a:latin typeface="+mn-ea"/>
              <a:ea typeface="+mn-ea"/>
            </a:rPr>
            <a:t>降低</a:t>
          </a:r>
          <a:r>
            <a:rPr lang="en-US" altLang="en-US" sz="2400" b="1" kern="1200" dirty="0">
              <a:solidFill>
                <a:srgbClr val="0000FF"/>
              </a:solidFill>
              <a:latin typeface="+mn-ea"/>
              <a:ea typeface="+mn-ea"/>
            </a:rPr>
            <a:t>3%-10%</a:t>
          </a:r>
          <a:endParaRPr lang="zh-TW" altLang="en-US" sz="2400" b="1" kern="1200" dirty="0">
            <a:solidFill>
              <a:srgbClr val="0000FF"/>
            </a:solidFill>
            <a:latin typeface="+mn-ea"/>
            <a:ea typeface="+mn-ea"/>
          </a:endParaRPr>
        </a:p>
      </dsp:txBody>
      <dsp:txXfrm rot="-5400000">
        <a:off x="915982" y="44833"/>
        <a:ext cx="10536158" cy="767511"/>
      </dsp:txXfrm>
    </dsp:sp>
    <dsp:sp modelId="{740894B2-B5F0-42A5-8E1F-5E5E01794D6E}">
      <dsp:nvSpPr>
        <dsp:cNvPr id="0" name=""/>
        <dsp:cNvSpPr/>
      </dsp:nvSpPr>
      <dsp:spPr>
        <a:xfrm rot="5400000">
          <a:off x="-196281" y="1369907"/>
          <a:ext cx="1308544" cy="91598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>
              <a:solidFill>
                <a:schemeClr val="bg1"/>
              </a:solidFill>
              <a:latin typeface="+mn-ea"/>
              <a:ea typeface="+mn-ea"/>
            </a:rPr>
            <a:t>減少熱量</a:t>
          </a:r>
        </a:p>
      </dsp:txBody>
      <dsp:txXfrm rot="-5400000">
        <a:off x="1" y="1631617"/>
        <a:ext cx="915981" cy="392563"/>
      </dsp:txXfrm>
    </dsp:sp>
    <dsp:sp modelId="{E26C6AAF-5556-4D37-AD65-394DD8D659FA}">
      <dsp:nvSpPr>
        <dsp:cNvPr id="0" name=""/>
        <dsp:cNvSpPr/>
      </dsp:nvSpPr>
      <dsp:spPr>
        <a:xfrm rot="5400000">
          <a:off x="5779544" y="-3689937"/>
          <a:ext cx="850553" cy="10577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+mn-ea"/>
              <a:ea typeface="+mn-ea"/>
            </a:rPr>
            <a:t>每天</a:t>
          </a:r>
          <a:r>
            <a:rPr lang="zh-TW" altLang="en-US" sz="2000" b="1" kern="1200" dirty="0">
              <a:solidFill>
                <a:srgbClr val="0000FF"/>
              </a:solidFill>
              <a:latin typeface="+mn-ea"/>
              <a:ea typeface="+mn-ea"/>
            </a:rPr>
            <a:t>減少</a:t>
          </a:r>
          <a:r>
            <a:rPr lang="en-US" altLang="en-US" sz="2000" b="1" kern="1200" dirty="0">
              <a:solidFill>
                <a:srgbClr val="0000FF"/>
              </a:solidFill>
              <a:latin typeface="+mn-ea"/>
              <a:ea typeface="+mn-ea"/>
            </a:rPr>
            <a:t>500 </a:t>
          </a:r>
          <a:r>
            <a:rPr lang="zh-TW" altLang="en-US" sz="2000" b="1" kern="1200" dirty="0">
              <a:solidFill>
                <a:srgbClr val="0000FF"/>
              </a:solidFill>
              <a:latin typeface="+mn-ea"/>
              <a:ea typeface="+mn-ea"/>
            </a:rPr>
            <a:t>至</a:t>
          </a:r>
          <a:r>
            <a:rPr lang="en-US" altLang="en-US" sz="2000" b="1" kern="1200" dirty="0">
              <a:solidFill>
                <a:srgbClr val="0000FF"/>
              </a:solidFill>
              <a:latin typeface="+mn-ea"/>
              <a:ea typeface="+mn-ea"/>
            </a:rPr>
            <a:t>1,000 </a:t>
          </a:r>
          <a:r>
            <a:rPr lang="zh-TW" altLang="en-US" sz="2000" b="1" kern="1200" dirty="0">
              <a:solidFill>
                <a:srgbClr val="0000FF"/>
              </a:solidFill>
              <a:latin typeface="+mn-ea"/>
              <a:ea typeface="+mn-ea"/>
            </a:rPr>
            <a:t>大卡</a:t>
          </a:r>
          <a:r>
            <a:rPr lang="zh-TW" altLang="en-US" sz="2000" kern="1200" dirty="0">
              <a:latin typeface="+mn-ea"/>
              <a:ea typeface="+mn-ea"/>
            </a:rPr>
            <a:t>的熱量，達到每週減重</a:t>
          </a:r>
          <a:r>
            <a:rPr lang="en-US" altLang="en-US" sz="2000" kern="1200" dirty="0">
              <a:latin typeface="+mn-ea"/>
              <a:ea typeface="+mn-ea"/>
            </a:rPr>
            <a:t>0.5 </a:t>
          </a:r>
          <a:r>
            <a:rPr lang="zh-TW" altLang="en-US" sz="2000" kern="1200" dirty="0">
              <a:latin typeface="+mn-ea"/>
              <a:ea typeface="+mn-ea"/>
            </a:rPr>
            <a:t>至</a:t>
          </a:r>
          <a:r>
            <a:rPr lang="en-US" altLang="en-US" sz="2000" kern="1200" dirty="0">
              <a:latin typeface="+mn-ea"/>
              <a:ea typeface="+mn-ea"/>
            </a:rPr>
            <a:t>0.9 </a:t>
          </a:r>
          <a:r>
            <a:rPr lang="zh-TW" altLang="en-US" sz="2000" kern="1200" dirty="0">
              <a:latin typeface="+mn-ea"/>
              <a:ea typeface="+mn-ea"/>
            </a:rPr>
            <a:t>公斤的效果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>
              <a:latin typeface="+mn-ea"/>
              <a:ea typeface="+mn-ea"/>
            </a:rPr>
            <a:t>降低飲食中的</a:t>
          </a:r>
          <a:r>
            <a:rPr lang="zh-TW" altLang="en-US" sz="2000" b="1" kern="1200" dirty="0">
              <a:solidFill>
                <a:srgbClr val="0000FF"/>
              </a:solidFill>
              <a:latin typeface="+mn-ea"/>
              <a:ea typeface="+mn-ea"/>
            </a:rPr>
            <a:t>脂肪</a:t>
          </a:r>
          <a:r>
            <a:rPr lang="zh-TW" altLang="en-US" sz="2000" kern="1200" dirty="0">
              <a:latin typeface="+mn-ea"/>
              <a:ea typeface="+mn-ea"/>
            </a:rPr>
            <a:t>攝取量</a:t>
          </a:r>
        </a:p>
      </dsp:txBody>
      <dsp:txXfrm rot="-5400000">
        <a:off x="915982" y="1215146"/>
        <a:ext cx="10536158" cy="767511"/>
      </dsp:txXfrm>
    </dsp:sp>
    <dsp:sp modelId="{76C78AE6-AFC0-450F-B673-C89392682B01}">
      <dsp:nvSpPr>
        <dsp:cNvPr id="0" name=""/>
        <dsp:cNvSpPr/>
      </dsp:nvSpPr>
      <dsp:spPr>
        <a:xfrm rot="5400000">
          <a:off x="-196281" y="2540220"/>
          <a:ext cx="1308544" cy="9159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solidFill>
                <a:schemeClr val="bg1"/>
              </a:solidFill>
              <a:latin typeface="+mn-ea"/>
              <a:ea typeface="+mn-ea"/>
            </a:rPr>
            <a:t>減重策略</a:t>
          </a:r>
        </a:p>
      </dsp:txBody>
      <dsp:txXfrm rot="-5400000">
        <a:off x="1" y="2801930"/>
        <a:ext cx="915981" cy="392563"/>
      </dsp:txXfrm>
    </dsp:sp>
    <dsp:sp modelId="{13B43402-E77A-4ECF-96A4-EE0C3E2FF2A7}">
      <dsp:nvSpPr>
        <dsp:cNvPr id="0" name=""/>
        <dsp:cNvSpPr/>
      </dsp:nvSpPr>
      <dsp:spPr>
        <a:xfrm rot="5400000">
          <a:off x="5779544" y="-2519624"/>
          <a:ext cx="850553" cy="10577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減重</a:t>
          </a:r>
          <a:r>
            <a:rPr lang="zh-TW" altLang="en-US" sz="2000" b="1" kern="1200" dirty="0">
              <a:solidFill>
                <a:srgbClr val="0000FF"/>
              </a:solidFill>
            </a:rPr>
            <a:t>超過</a:t>
          </a:r>
          <a:r>
            <a:rPr lang="en-US" altLang="en-US" sz="2000" b="1" kern="1200" dirty="0">
              <a:solidFill>
                <a:srgbClr val="0000FF"/>
              </a:solidFill>
            </a:rPr>
            <a:t>5%-10% </a:t>
          </a:r>
          <a:r>
            <a:rPr lang="zh-TW" altLang="en-US" sz="2000" kern="1200" dirty="0"/>
            <a:t>的人可能需要更積極的營養、運動和行為介入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改變生活方式卻成效不彰的人，</a:t>
          </a:r>
          <a:r>
            <a:rPr lang="zh-TW" altLang="en-US" sz="2000" b="1" kern="1200" dirty="0">
              <a:solidFill>
                <a:srgbClr val="0000FF"/>
              </a:solidFill>
            </a:rPr>
            <a:t>藥物或手術</a:t>
          </a:r>
          <a:r>
            <a:rPr lang="zh-TW" altLang="en-US" sz="2000" kern="1200" dirty="0"/>
            <a:t>可能是接下來適合的治療方式</a:t>
          </a:r>
        </a:p>
      </dsp:txBody>
      <dsp:txXfrm rot="-5400000">
        <a:off x="915982" y="2385459"/>
        <a:ext cx="10536158" cy="767511"/>
      </dsp:txXfrm>
    </dsp:sp>
    <dsp:sp modelId="{00838401-99B6-4842-B96B-E9B37CC64090}">
      <dsp:nvSpPr>
        <dsp:cNvPr id="0" name=""/>
        <dsp:cNvSpPr/>
      </dsp:nvSpPr>
      <dsp:spPr>
        <a:xfrm rot="5400000">
          <a:off x="-196281" y="3955348"/>
          <a:ext cx="1308544" cy="91598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700" b="1" kern="1200" dirty="0">
              <a:solidFill>
                <a:schemeClr val="bg1"/>
              </a:solidFill>
              <a:latin typeface="+mn-ea"/>
              <a:ea typeface="+mn-ea"/>
            </a:rPr>
            <a:t>專家輔導</a:t>
          </a:r>
        </a:p>
      </dsp:txBody>
      <dsp:txXfrm rot="-5400000">
        <a:off x="1" y="4217058"/>
        <a:ext cx="915981" cy="392563"/>
      </dsp:txXfrm>
    </dsp:sp>
    <dsp:sp modelId="{45D29CC4-E08B-4183-AEED-31887586F52B}">
      <dsp:nvSpPr>
        <dsp:cNvPr id="0" name=""/>
        <dsp:cNvSpPr/>
      </dsp:nvSpPr>
      <dsp:spPr>
        <a:xfrm rot="5400000">
          <a:off x="5534729" y="-1104496"/>
          <a:ext cx="1340183" cy="105776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減重初始期後，要</a:t>
          </a:r>
          <a:r>
            <a:rPr lang="zh-TW" altLang="en-US" sz="2000" b="1" kern="1200" dirty="0">
              <a:solidFill>
                <a:srgbClr val="0000FF"/>
              </a:solidFill>
            </a:rPr>
            <a:t>加強</a:t>
          </a:r>
          <a:r>
            <a:rPr lang="zh-TW" altLang="en-US" sz="2000" kern="1200" dirty="0"/>
            <a:t>醫療專家、營養師和運動訓練專家與體重過重</a:t>
          </a:r>
          <a:r>
            <a:rPr lang="en-US" altLang="en-US" sz="2000" kern="1200" dirty="0"/>
            <a:t>/ </a:t>
          </a:r>
          <a:r>
            <a:rPr lang="zh-TW" altLang="en-US" sz="2000" kern="1200" dirty="0"/>
            <a:t>肥胖者間的溝通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/>
            <a:t>維持體重過重</a:t>
          </a:r>
          <a:r>
            <a:rPr lang="en-US" altLang="en-US" sz="2000" kern="1200" dirty="0"/>
            <a:t>/ </a:t>
          </a:r>
          <a:r>
            <a:rPr lang="zh-TW" altLang="en-US" sz="2000" kern="1200" dirty="0"/>
            <a:t>肥胖者調整後的飲食和運動行為，有助於減重後，進入體重維持期時的有氧運動頻率，和</a:t>
          </a:r>
          <a:r>
            <a:rPr lang="zh-TW" altLang="en-US" sz="2000" b="1" kern="1200" dirty="0">
              <a:solidFill>
                <a:srgbClr val="0000FF"/>
              </a:solidFill>
            </a:rPr>
            <a:t>長期</a:t>
          </a:r>
          <a:r>
            <a:rPr lang="zh-TW" altLang="en-US" sz="2000" kern="1200" dirty="0"/>
            <a:t>的</a:t>
          </a:r>
          <a:r>
            <a:rPr lang="zh-TW" altLang="en-US" sz="2000" b="1" kern="1200" dirty="0">
              <a:solidFill>
                <a:srgbClr val="0000FF"/>
              </a:solidFill>
            </a:rPr>
            <a:t>體重減輕與維持</a:t>
          </a:r>
        </a:p>
      </dsp:txBody>
      <dsp:txXfrm rot="-5400000">
        <a:off x="915981" y="3579674"/>
        <a:ext cx="10512257" cy="12093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596FEE74-8E88-144D-BC59-C609AEE10182}" type="datetimeFigureOut">
              <a:rPr kumimoji="1" lang="zh-TW" altLang="en-US" smtClean="0"/>
              <a:t>2019/5/29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41232B6-6503-0444-B1BA-508B28F40B21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86484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300" dirty="0"/>
              <a:t>肥胖者該如何運動能夠安全又有效一直是相當熱門的話題，很高興今天能</a:t>
            </a:r>
            <a:r>
              <a:rPr lang="zh-TW" altLang="zh-TW" sz="1300" dirty="0"/>
              <a:t>跟大家分享</a:t>
            </a:r>
            <a:r>
              <a:rPr lang="zh-TW" altLang="en-US" sz="1300" dirty="0"/>
              <a:t>以醫學角度探討肥胖者的運動介入方針，我是</a:t>
            </a:r>
            <a:r>
              <a:rPr lang="en-US" altLang="zh-TW" sz="1300" dirty="0"/>
              <a:t>XXX</a:t>
            </a:r>
            <a:r>
              <a:rPr lang="zh-TW" altLang="en-US" sz="1300" dirty="0"/>
              <a:t>醫師  </a:t>
            </a:r>
            <a:r>
              <a:rPr lang="en-US" altLang="zh-TW" sz="1300" dirty="0"/>
              <a:t>#5</a:t>
            </a:r>
            <a:r>
              <a:rPr lang="zh-TW" altLang="en-US" sz="1300" dirty="0"/>
              <a:t>秒</a:t>
            </a:r>
            <a:endParaRPr lang="zh-TW" altLang="zh-TW" sz="13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46046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體重正常的人可以利用運動來預防肥胖，年輕成人每週需</a:t>
            </a:r>
            <a:r>
              <a:rPr lang="en-US" altLang="zh-TW" dirty="0"/>
              <a:t>150</a:t>
            </a:r>
            <a:r>
              <a:rPr lang="zh-TW" altLang="en-US" dirty="0"/>
              <a:t>分鐘的中等強度運動；中年以後每週則可能需要至少</a:t>
            </a:r>
            <a:r>
              <a:rPr lang="en-US" altLang="zh-TW" dirty="0"/>
              <a:t>300 </a:t>
            </a:r>
            <a:r>
              <a:rPr lang="zh-TW" altLang="en-US" dirty="0"/>
              <a:t>分鐘的中等強度運動。</a:t>
            </a:r>
            <a:r>
              <a:rPr lang="en-US" altLang="zh-TW" dirty="0"/>
              <a:t>#17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10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6312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可參考美國運動醫學會針對體重過重</a:t>
            </a:r>
            <a:r>
              <a:rPr lang="en-US" altLang="zh-TW" dirty="0"/>
              <a:t>/ </a:t>
            </a:r>
            <a:r>
              <a:rPr lang="zh-TW" altLang="en-US" dirty="0"/>
              <a:t>肥胖族群的運動處方</a:t>
            </a:r>
            <a:r>
              <a:rPr lang="en-US" altLang="zh-TW" dirty="0"/>
              <a:t>:</a:t>
            </a:r>
            <a:br>
              <a:rPr lang="en-US" altLang="zh-TW" dirty="0"/>
            </a:br>
            <a:r>
              <a:rPr lang="zh-TW" altLang="en-US" dirty="0"/>
              <a:t>值得注意的是，</a:t>
            </a:r>
            <a:r>
              <a:rPr lang="en-US" altLang="zh-TW" dirty="0"/>
              <a:t> </a:t>
            </a:r>
            <a:r>
              <a:rPr lang="zh-TW" altLang="en-US" dirty="0"/>
              <a:t>針對體重過重</a:t>
            </a:r>
            <a:r>
              <a:rPr lang="en-US" altLang="zh-TW" dirty="0"/>
              <a:t>/ </a:t>
            </a:r>
            <a:r>
              <a:rPr lang="zh-TW" altLang="en-US" dirty="0"/>
              <a:t>肥胖族群建議訓練量，可增加至每週</a:t>
            </a:r>
            <a:r>
              <a:rPr lang="en-US" altLang="zh-TW" dirty="0"/>
              <a:t>300 </a:t>
            </a:r>
            <a:r>
              <a:rPr lang="zh-TW" altLang="en-US" dirty="0"/>
              <a:t>分鐘即可，然而，對於年紀較大的人及肥胖者而言，要預防體重增加可能需要更大的身體活動量。</a:t>
            </a:r>
            <a:r>
              <a:rPr lang="en-US" altLang="zh-TW" dirty="0"/>
              <a:t>#26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11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76525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單純只靠運動來減重成效並不大，但仍可以有效降低體脂肪及內臟脂肪。</a:t>
            </a:r>
            <a:r>
              <a:rPr lang="en-US" altLang="zh-TW" dirty="0"/>
              <a:t>#9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12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7041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運動合併飲食控制對於減重效果顯著，比起單純飲食控制，增加運動介入可稍微增加減重的效果，並可得到更多對健康上的益處。</a:t>
            </a:r>
            <a:r>
              <a:rPr lang="en-US" altLang="zh-TW" dirty="0"/>
              <a:t>#15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13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9269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減重後應同時保持適當的飲食控制與運動才能有效防止復胖。</a:t>
            </a:r>
            <a:r>
              <a:rPr lang="en-US" altLang="zh-TW" dirty="0"/>
              <a:t>#7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14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28293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有氧運動與阻力型運動對於健康皆有顯著益處，並可以減少瘦體組織，在減重的過程中流失。運動的選擇建議以游泳、慢跑、騎腳踏車、快走、體操等有氧運動搭配阻力運動共同執行。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#21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15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654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b="0" i="0" u="none" strike="noStrike" baseline="0" dirty="0">
                <a:latin typeface="DFHeiStd-W3"/>
              </a:rPr>
              <a:t>對於平時很少運動的人而言，在運動介入的初期應選擇從少量且輕鬆開始，隨著開始運動後體力與肌耐力的增加後，再逐漸加大運動。</a:t>
            </a:r>
            <a:r>
              <a:rPr lang="en-US" altLang="zh-TW" sz="1200" b="0" i="0" u="none" strike="noStrike" baseline="0" dirty="0">
                <a:latin typeface="DFHeiStd-W3"/>
              </a:rPr>
              <a:t/>
            </a:r>
            <a:br>
              <a:rPr lang="en-US" altLang="zh-TW" sz="1200" b="0" i="0" u="none" strike="noStrike" baseline="0" dirty="0">
                <a:latin typeface="DFHeiStd-W3"/>
              </a:rPr>
            </a:br>
            <a:r>
              <a:rPr lang="zh-TW" altLang="en-US" sz="1200" b="0" i="0" u="none" strike="noStrike" baseline="0" dirty="0">
                <a:latin typeface="DFHeiStd-W3"/>
              </a:rPr>
              <a:t>世界衛生組織</a:t>
            </a:r>
            <a:r>
              <a:rPr lang="en-US" altLang="zh-TW" sz="1200" b="0" i="0" u="none" strike="noStrike" baseline="0" dirty="0">
                <a:latin typeface="DFHeiStd-W3"/>
              </a:rPr>
              <a:t>(WHO) </a:t>
            </a:r>
            <a:r>
              <a:rPr lang="zh-TW" altLang="en-US" sz="1200" b="0" i="0" u="none" strike="noStrike" baseline="0" dirty="0">
                <a:latin typeface="DFHeiStd-W3"/>
              </a:rPr>
              <a:t>及美國運動醫學會，建議每次三十分鐘以上，每週五到七天的運動有益於體重的維持與預防心血管疾病</a:t>
            </a:r>
            <a:r>
              <a:rPr lang="en-US" altLang="zh-TW" sz="1200" b="0" i="0" u="none" strike="noStrike" baseline="0" dirty="0">
                <a:latin typeface="DFHeiStd-W3"/>
              </a:rPr>
              <a:t>#30</a:t>
            </a:r>
            <a:r>
              <a:rPr lang="zh-TW" altLang="en-US" sz="1200" b="0" i="0" u="none" strike="noStrike" baseline="0" dirty="0">
                <a:latin typeface="DFHeiStd-W3"/>
              </a:rPr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16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9974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b="0" i="0" u="none" strike="noStrike" baseline="0" dirty="0">
                <a:latin typeface="DFHeiStd-W3"/>
              </a:rPr>
              <a:t>長期</a:t>
            </a:r>
            <a:r>
              <a:rPr lang="en-US" altLang="zh-TW" sz="1200" b="0" i="0" u="none" strike="noStrike" baseline="0" dirty="0">
                <a:latin typeface="DFHeiStd-W3"/>
              </a:rPr>
              <a:t>(12 </a:t>
            </a:r>
            <a:r>
              <a:rPr lang="zh-TW" altLang="en-US" sz="1200" b="0" i="0" u="none" strike="noStrike" baseline="0" dirty="0">
                <a:latin typeface="DFHeiStd-W3"/>
              </a:rPr>
              <a:t>週以上</a:t>
            </a:r>
            <a:r>
              <a:rPr lang="en-US" altLang="zh-TW" sz="1200" b="0" i="0" u="none" strike="noStrike" baseline="0" dirty="0">
                <a:latin typeface="DFHeiStd-W3"/>
              </a:rPr>
              <a:t>) </a:t>
            </a:r>
            <a:r>
              <a:rPr lang="zh-TW" altLang="en-US" sz="1200" b="0" i="0" u="none" strike="noStrike" baseline="0" dirty="0">
                <a:latin typeface="DFHeiStd-W3"/>
              </a:rPr>
              <a:t>高強度間歇運動能夠改善體重過重</a:t>
            </a:r>
            <a:r>
              <a:rPr lang="en-US" altLang="zh-TW" sz="1200" b="0" i="0" u="none" strike="noStrike" baseline="0" dirty="0">
                <a:latin typeface="DFHeiStd-W3"/>
              </a:rPr>
              <a:t>/ </a:t>
            </a:r>
            <a:r>
              <a:rPr lang="zh-TW" altLang="en-US" sz="1200" b="0" i="0" u="none" strike="noStrike" baseline="0" dirty="0">
                <a:latin typeface="DFHeiStd-W3"/>
              </a:rPr>
              <a:t>肥胖者的最大攝氧量、腰圍、體脂率、休息時心跳、收縮壓及舒張壓，但對體重、</a:t>
            </a:r>
            <a:r>
              <a:rPr lang="en-US" altLang="zh-TW" sz="1200" b="0" i="0" u="none" strike="noStrike" baseline="0" dirty="0">
                <a:latin typeface="DFHeiStd-W3"/>
              </a:rPr>
              <a:t>BMI </a:t>
            </a:r>
            <a:r>
              <a:rPr lang="zh-TW" altLang="en-US" sz="1200" b="0" i="0" u="none" strike="noStrike" baseline="0" dirty="0">
                <a:latin typeface="DFHeiStd-W3"/>
              </a:rPr>
              <a:t>及血脂沒有顯著改善；短期高強度間歇運動的減脂效果並未優於中強度有氧運動。但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高強度間歇運動可能比中強度有氧運動少花將近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40%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的時間。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#33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17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9335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b="0" i="0" u="none" strike="noStrike" baseline="0" dirty="0">
                <a:latin typeface="DFHeiStd-W3"/>
              </a:rPr>
              <a:t>久坐少動的人，除了容易肥胖之外，顯著增加罹患糖尿病及心血管疾病的機會，以至於長期死亡率可能增高。</a:t>
            </a:r>
            <a:r>
              <a:rPr lang="en-US" altLang="zh-TW" sz="1200" b="0" i="0" u="none" strike="noStrike" baseline="0" dirty="0">
                <a:latin typeface="DFHeiStd-W3"/>
              </a:rPr>
              <a:t>#13</a:t>
            </a:r>
            <a:r>
              <a:rPr lang="zh-TW" altLang="en-US" sz="1200" b="0" i="0" u="none" strike="noStrike" baseline="0" dirty="0">
                <a:latin typeface="DFHeiStd-W3"/>
              </a:rPr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18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1749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TW" altLang="en-US" sz="1200" b="0" i="0" u="none" strike="noStrike" baseline="0" dirty="0">
                <a:latin typeface="DFHeiStd-W3"/>
              </a:rPr>
              <a:t>沒有辦法長時間運動的人，若能利用短而零碎的時間運動、並改變生活型態盡可能多活動，同樣可以得到運動帶來的好處。</a:t>
            </a:r>
            <a:r>
              <a:rPr lang="en-US" altLang="zh-TW" sz="1200" b="0" i="0" u="none" strike="noStrike" baseline="0" dirty="0">
                <a:latin typeface="DFHeiStd-W3"/>
              </a:rPr>
              <a:t>#13</a:t>
            </a:r>
            <a:r>
              <a:rPr lang="zh-TW" altLang="en-US" sz="1200" b="0" i="0" u="none" strike="noStrike" baseline="0" dirty="0">
                <a:latin typeface="DFHeiStd-W3"/>
              </a:rPr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19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569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健康體能指人的器官組織如心臟、肺臟、血管、肌肉等都能發揮正常功能，而使身體具有勝任日常工作、享受休閒娛樂及應付突發狀況的能力。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其構成要素包括有氧適能（心肺耐力）、肌肉適能（肌力與肌耐力）、柔軟度（骨</a:t>
            </a:r>
          </a:p>
          <a:p>
            <a:r>
              <a:rPr lang="zh-TW" altLang="en-US" dirty="0"/>
              <a:t>骼與肌肉的活動範圍）及身體組成（體脂肪百分比）等。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6 </a:t>
            </a:r>
            <a:r>
              <a:rPr lang="zh-TW" altLang="en-US" dirty="0"/>
              <a:t>成左右的國人身體活動量不足，而上述幾種健康體能構成要素可經由測量得知，且可透過規律身體活動或運動來改善。</a:t>
            </a:r>
            <a:r>
              <a:rPr lang="en-US" altLang="zh-TW" dirty="0"/>
              <a:t>#36</a:t>
            </a:r>
            <a:r>
              <a:rPr lang="zh-TW" altLang="en-US" dirty="0"/>
              <a:t>秒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2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617366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美國運動醫學會針對減重的特殊考量與建議可分為四個項目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endParaRPr lang="en-US" altLang="zh-TW" dirty="0"/>
          </a:p>
          <a:p>
            <a:pPr marL="228600" indent="-228600">
              <a:buAutoNum type="arabicPeriod"/>
            </a:pPr>
            <a:r>
              <a:rPr lang="zh-TW" altLang="en-US" dirty="0"/>
              <a:t>利用目標設定來確立短期和長期的減重目標：在</a:t>
            </a:r>
            <a:r>
              <a:rPr lang="en-US" altLang="zh-TW" dirty="0"/>
              <a:t>3-6 </a:t>
            </a:r>
            <a:r>
              <a:rPr lang="zh-TW" altLang="en-US" dirty="0"/>
              <a:t>個月內使體重降低</a:t>
            </a:r>
            <a:r>
              <a:rPr lang="en-US" altLang="zh-TW" dirty="0"/>
              <a:t>3%-10%</a:t>
            </a:r>
            <a:r>
              <a:rPr lang="zh-TW" altLang="en-US" dirty="0"/>
              <a:t>。</a:t>
            </a:r>
            <a:endParaRPr lang="en-US" altLang="zh-TW" dirty="0"/>
          </a:p>
          <a:p>
            <a:pPr marL="228600" indent="-228600">
              <a:buAutoNum type="arabicPeriod"/>
            </a:pPr>
            <a:endParaRPr lang="zh-TW" altLang="en-US" dirty="0"/>
          </a:p>
          <a:p>
            <a:r>
              <a:rPr lang="en-US" altLang="zh-TW" dirty="0"/>
              <a:t>2. </a:t>
            </a:r>
            <a:r>
              <a:rPr lang="zh-TW" altLang="en-US" dirty="0"/>
              <a:t>減少目前的能量攝取以達減重目標：每天減少</a:t>
            </a:r>
            <a:r>
              <a:rPr lang="en-US" altLang="zh-TW" dirty="0"/>
              <a:t>500 </a:t>
            </a:r>
            <a:r>
              <a:rPr lang="zh-TW" altLang="en-US" dirty="0"/>
              <a:t>至</a:t>
            </a:r>
            <a:r>
              <a:rPr lang="en-US" altLang="zh-TW" dirty="0"/>
              <a:t>1,000 </a:t>
            </a:r>
            <a:r>
              <a:rPr lang="zh-TW" altLang="en-US" dirty="0"/>
              <a:t>大卡的熱量攝取可以</a:t>
            </a:r>
          </a:p>
          <a:p>
            <a:r>
              <a:rPr lang="zh-TW" altLang="en-US" dirty="0"/>
              <a:t>達到每週減重</a:t>
            </a:r>
            <a:r>
              <a:rPr lang="en-US" altLang="zh-TW" dirty="0"/>
              <a:t>0.5 </a:t>
            </a:r>
            <a:r>
              <a:rPr lang="zh-TW" altLang="en-US" dirty="0"/>
              <a:t>至</a:t>
            </a:r>
            <a:r>
              <a:rPr lang="en-US" altLang="zh-TW" dirty="0"/>
              <a:t>0.9 </a:t>
            </a:r>
            <a:r>
              <a:rPr lang="zh-TW" altLang="en-US" dirty="0"/>
              <a:t>公斤的效果。同時也應該降低飲食中的脂肪攝入量。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3. </a:t>
            </a:r>
            <a:r>
              <a:rPr lang="zh-TW" altLang="en-US" dirty="0"/>
              <a:t>減重超過</a:t>
            </a:r>
            <a:r>
              <a:rPr lang="en-US" altLang="zh-TW" dirty="0"/>
              <a:t>5%-10% </a:t>
            </a:r>
            <a:r>
              <a:rPr lang="zh-TW" altLang="en-US" dirty="0"/>
              <a:t>的人可能需要更積極的營養、運動和行為介入，對於那些已改變生活方式卻成效不彰的人，藥物或手術可能是接下來適合的治療方式。</a:t>
            </a:r>
            <a:endParaRPr lang="en-US" altLang="zh-TW" dirty="0"/>
          </a:p>
          <a:p>
            <a:endParaRPr lang="zh-TW" altLang="en-US" dirty="0"/>
          </a:p>
          <a:p>
            <a:r>
              <a:rPr lang="en-US" altLang="zh-TW" dirty="0"/>
              <a:t>4. </a:t>
            </a:r>
            <a:r>
              <a:rPr lang="zh-TW" altLang="en-US" dirty="0"/>
              <a:t>過了減重初始期後，要加強醫療專家、營養師和運動訓練專家與體重過重</a:t>
            </a:r>
            <a:r>
              <a:rPr lang="en-US" altLang="zh-TW" dirty="0"/>
              <a:t>/ </a:t>
            </a:r>
            <a:r>
              <a:rPr lang="zh-TW" altLang="en-US" dirty="0"/>
              <a:t>肥胖</a:t>
            </a:r>
          </a:p>
          <a:p>
            <a:r>
              <a:rPr lang="zh-TW" altLang="en-US" dirty="0"/>
              <a:t>者間的溝通。維持體重過重</a:t>
            </a:r>
            <a:r>
              <a:rPr lang="en-US" altLang="zh-TW" dirty="0"/>
              <a:t>/ </a:t>
            </a:r>
            <a:r>
              <a:rPr lang="zh-TW" altLang="en-US" dirty="0"/>
              <a:t>肥胖者調整後的飲食和運動行為，有助於減重後，進入體重維持期時的有氧運動頻率，和長期的體重減輕與維持。</a:t>
            </a:r>
            <a:r>
              <a:rPr lang="en-US" altLang="zh-TW" dirty="0"/>
              <a:t>#1</a:t>
            </a:r>
            <a:r>
              <a:rPr lang="zh-TW" altLang="en-US" dirty="0"/>
              <a:t>分</a:t>
            </a:r>
            <a:r>
              <a:rPr lang="en-US" altLang="zh-TW" dirty="0"/>
              <a:t>28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20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028048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不同食物之間如何做分量代換，或是不同飲食控制方法須如何取捨，建議可參考每日飲食指南手冊，或與營養師團隊合作   </a:t>
            </a:r>
            <a:r>
              <a:rPr lang="zh-TW" altLang="en-US" sz="1300" dirty="0"/>
              <a:t> </a:t>
            </a:r>
            <a:r>
              <a:rPr lang="en-US" altLang="zh-TW" sz="1300" dirty="0"/>
              <a:t>#12</a:t>
            </a:r>
            <a:r>
              <a:rPr lang="zh-TW" altLang="en-US" sz="1300" dirty="0"/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21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54235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更多運動相關的資訊，可以參考國民健康署出版的全民身體活動指引，或與相關專業人士團隊合作。  </a:t>
            </a:r>
            <a:r>
              <a:rPr lang="zh-TW" altLang="en-US" sz="1300" dirty="0"/>
              <a:t> </a:t>
            </a:r>
            <a:r>
              <a:rPr lang="en-US" altLang="zh-TW" sz="1300" dirty="0"/>
              <a:t>#10</a:t>
            </a:r>
            <a:r>
              <a:rPr lang="zh-TW" altLang="en-US" sz="1300" dirty="0"/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22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3491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成人肥胖診治與轉診流程建議，</a:t>
            </a:r>
            <a:r>
              <a:rPr lang="zh-TW" altLang="zh-TW" sz="1300" dirty="0"/>
              <a:t>主要內容是引用自衛生福利部國民健康署委託臺灣</a:t>
            </a:r>
            <a:r>
              <a:rPr lang="zh-TW" altLang="en-US" sz="1300" dirty="0"/>
              <a:t>肥胖</a:t>
            </a:r>
            <a:r>
              <a:rPr lang="zh-TW" altLang="zh-TW" sz="1300" dirty="0"/>
              <a:t>醫學會編撰的「</a:t>
            </a:r>
            <a:r>
              <a:rPr lang="zh-TW" altLang="en-US" sz="1300" dirty="0"/>
              <a:t>成人</a:t>
            </a:r>
            <a:r>
              <a:rPr lang="zh-TW" altLang="zh-TW" sz="1300" dirty="0"/>
              <a:t>肥胖防治實證指引</a:t>
            </a:r>
            <a:r>
              <a:rPr lang="zh-TW" altLang="en-US" sz="1300" dirty="0"/>
              <a:t>手冊</a:t>
            </a:r>
            <a:r>
              <a:rPr lang="zh-TW" altLang="zh-TW" sz="1300" dirty="0"/>
              <a:t>」。國民健康署、臺灣</a:t>
            </a:r>
            <a:r>
              <a:rPr lang="zh-TW" altLang="en-US" sz="1300" dirty="0"/>
              <a:t>肥胖</a:t>
            </a:r>
            <a:r>
              <a:rPr lang="zh-TW" altLang="zh-TW" sz="1300" dirty="0"/>
              <a:t>醫學會關心您的健康，更感謝您的參與。</a:t>
            </a:r>
            <a:r>
              <a:rPr lang="en-US" altLang="zh-TW" sz="1300" dirty="0"/>
              <a:t>  </a:t>
            </a:r>
            <a:r>
              <a:rPr lang="zh-TW" altLang="en-US" sz="1300" dirty="0"/>
              <a:t> </a:t>
            </a:r>
            <a:r>
              <a:rPr lang="en-US" altLang="zh-TW" sz="1300" dirty="0"/>
              <a:t>#19</a:t>
            </a:r>
            <a:r>
              <a:rPr lang="zh-TW" altLang="en-US" sz="1300" dirty="0"/>
              <a:t>秒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23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728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9010B268-3818-4207-B983-F186472F06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Univers Condensed" panose="020B0506020202050204" pitchFamily="34" charset="0"/>
              </a:defRPr>
            </a:lvl9pPr>
          </a:lstStyle>
          <a:p>
            <a:fld id="{842BF0BA-A341-4D4D-8939-99BDD280230A}" type="slidenum">
              <a:rPr lang="zh-TW" altLang="en-US" sz="1200" smtClean="0">
                <a:latin typeface="Times New Roman" panose="02020603050405020304" pitchFamily="18" charset="0"/>
              </a:rPr>
              <a:pPr/>
              <a:t>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76803" name="Rectangle 2">
            <a:extLst>
              <a:ext uri="{FF2B5EF4-FFF2-40B4-BE49-F238E27FC236}">
                <a16:creationId xmlns:a16="http://schemas.microsoft.com/office/drawing/2014/main" id="{1B5CF5DD-3A7E-405C-B42C-B940A04C95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>
            <a:extLst>
              <a:ext uri="{FF2B5EF4-FFF2-40B4-BE49-F238E27FC236}">
                <a16:creationId xmlns:a16="http://schemas.microsoft.com/office/drawing/2014/main" id="{EB3A8F23-EE14-4A9B-9C6F-FDFDC0341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1" dirty="0">
                <a:ea typeface="標楷體" panose="03000509000000000000" pitchFamily="65" charset="-120"/>
              </a:rPr>
              <a:t>世界衛生組織將</a:t>
            </a:r>
            <a:r>
              <a:rPr lang="zh-TW" altLang="en-US" sz="1200" b="1" dirty="0">
                <a:solidFill>
                  <a:srgbClr val="0000FF"/>
                </a:solidFill>
                <a:ea typeface="標楷體" panose="03000509000000000000" pitchFamily="65" charset="-120"/>
              </a:rPr>
              <a:t>缺乏身體活動</a:t>
            </a:r>
            <a:r>
              <a:rPr lang="zh-TW" altLang="en-US" sz="1200" b="1" dirty="0">
                <a:ea typeface="標楷體" panose="03000509000000000000" pitchFamily="65" charset="-120"/>
              </a:rPr>
              <a:t>與</a:t>
            </a:r>
            <a:r>
              <a:rPr lang="zh-TW" altLang="en-US" sz="1200" b="1" dirty="0">
                <a:solidFill>
                  <a:srgbClr val="0000FF"/>
                </a:solidFill>
                <a:ea typeface="標楷體" panose="03000509000000000000" pitchFamily="65" charset="-120"/>
              </a:rPr>
              <a:t>不適當的飲食</a:t>
            </a:r>
            <a:r>
              <a:rPr lang="zh-TW" altLang="en-US" sz="1200" b="1" dirty="0">
                <a:ea typeface="標楷體" panose="03000509000000000000" pitchFamily="65" charset="-120"/>
              </a:rPr>
              <a:t>，列為造成非傳染性疾病的兩大主要因素，並直接將缺乏身體活動視為</a:t>
            </a:r>
            <a:r>
              <a:rPr lang="zh-TW" altLang="en-US" sz="1200" b="1" dirty="0">
                <a:solidFill>
                  <a:srgbClr val="0000FF"/>
                </a:solidFill>
                <a:ea typeface="標楷體" panose="03000509000000000000" pitchFamily="65" charset="-120"/>
              </a:rPr>
              <a:t>心臟血管疾病</a:t>
            </a:r>
            <a:r>
              <a:rPr lang="zh-TW" altLang="en-US" sz="1200" b="1" dirty="0">
                <a:ea typeface="標楷體" panose="03000509000000000000" pitchFamily="65" charset="-120"/>
              </a:rPr>
              <a:t>的主要危險因子。</a:t>
            </a:r>
            <a:endParaRPr lang="zh-TW" altLang="en-US" sz="1200" dirty="0">
              <a:ea typeface="標楷體" panose="03000509000000000000" pitchFamily="65" charset="-120"/>
            </a:endParaRPr>
          </a:p>
          <a:p>
            <a:endParaRPr lang="en-US" altLang="zh-TW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人體每天消耗能量的途徑包括基礎代謝率</a:t>
            </a:r>
            <a:r>
              <a:rPr lang="en-US" altLang="zh-TW" dirty="0"/>
              <a:t>(basal metabolic rate)</a:t>
            </a:r>
            <a:r>
              <a:rPr lang="zh-TW" altLang="en-US" dirty="0"/>
              <a:t>、熱能散失</a:t>
            </a:r>
            <a:r>
              <a:rPr lang="en-US" altLang="zh-TW" dirty="0"/>
              <a:t>(thermogenesis)</a:t>
            </a:r>
            <a:r>
              <a:rPr lang="zh-TW" altLang="en-US" dirty="0"/>
              <a:t>、以及身體活動所消耗的熱量</a:t>
            </a:r>
            <a:r>
              <a:rPr lang="en-US" altLang="zh-TW" dirty="0"/>
              <a:t>(Activity Energy Expenditure)</a:t>
            </a:r>
            <a:r>
              <a:rPr lang="zh-TW" altLang="en-US" dirty="0"/>
              <a:t>，前兩項目前所能做的控制相當有限，因此除了減少熱量的攝取之外，增加身體活動來消耗熱量就成了控制體重時最重要的課題。</a:t>
            </a:r>
            <a:r>
              <a:rPr lang="en-US" altLang="zh-TW" dirty="0"/>
              <a:t>#25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4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37571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另外有研究指出，在適當的飲食控制下再加上運動計畫，能夠增加兩成的減重效率。因此，對於避免復胖來說，身體活動是相當重要的。</a:t>
            </a:r>
            <a:r>
              <a:rPr lang="en-US" altLang="zh-TW" dirty="0"/>
              <a:t>#14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5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56311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久坐所衍生的傷害即使有運動習慣也具有一定的風險，看電視或電腦螢幕的時間越多，罹患肥胖的機率也越高，並建議每日觀看螢幕的時間宜低於</a:t>
            </a:r>
            <a:r>
              <a:rPr lang="en-US" altLang="zh-TW" dirty="0"/>
              <a:t>2 </a:t>
            </a:r>
            <a:r>
              <a:rPr lang="zh-TW" altLang="en-US" dirty="0"/>
              <a:t>小時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6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554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減重後不同生活型態致使體重產生不同的變化，一年後保持體能活動者並未復胖，相反的，回歸到坐式生活型態者體重逐漸升高。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1232B6-6503-0444-B1BA-508B28F40B21}" type="slidenum">
              <a:rPr kumimoji="1" lang="zh-TW" altLang="en-US" smtClean="0"/>
              <a:t>7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31962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本影片引述內容會以目前研究資料，依照</a:t>
            </a:r>
            <a:r>
              <a:rPr lang="en-US" altLang="zh-TW" dirty="0"/>
              <a:t>GRADE</a:t>
            </a:r>
            <a:r>
              <a:rPr lang="zh-TW" altLang="en-US" dirty="0"/>
              <a:t>建議等級分級，分為建議強度</a:t>
            </a:r>
            <a:r>
              <a:rPr lang="en-US" altLang="zh-TW" dirty="0"/>
              <a:t>1</a:t>
            </a:r>
            <a:r>
              <a:rPr lang="zh-TW" altLang="en-US" dirty="0"/>
              <a:t>為強烈建議，</a:t>
            </a:r>
            <a:r>
              <a:rPr lang="en-US" altLang="zh-TW" dirty="0"/>
              <a:t>2</a:t>
            </a:r>
            <a:r>
              <a:rPr lang="zh-TW" altLang="en-US" dirty="0"/>
              <a:t>為弱建議，再依證據等級分為</a:t>
            </a:r>
            <a:r>
              <a:rPr lang="en-US" altLang="zh-TW" dirty="0"/>
              <a:t>ABCD</a:t>
            </a:r>
            <a:r>
              <a:rPr lang="zh-TW" altLang="en-US" dirty="0"/>
              <a:t>，分別為證據等級高、中、低、很低   </a:t>
            </a:r>
            <a:r>
              <a:rPr lang="en-US" altLang="zh-TW" dirty="0"/>
              <a:t>#19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8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3880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身體活動量的增加可有效降低心血管疾病、腦血管疾病、糖尿病等多種慢性疾病的發生率並降低死亡率。</a:t>
            </a:r>
            <a:r>
              <a:rPr lang="en-US" altLang="zh-TW" dirty="0"/>
              <a:t>#11</a:t>
            </a:r>
            <a:r>
              <a:rPr lang="zh-TW" altLang="en-US" dirty="0"/>
              <a:t>秒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90478">
              <a:defRPr/>
            </a:pPr>
            <a:fld id="{241232B6-6503-0444-B1BA-508B28F40B21}" type="slidenum">
              <a:rPr kumimoji="1" lang="zh-TW" altLang="en-US">
                <a:solidFill>
                  <a:prstClr val="black"/>
                </a:solidFill>
                <a:latin typeface="Calibri" panose="020F0502020204030204"/>
                <a:ea typeface="新細明體" panose="02020500000000000000" pitchFamily="18" charset="-120"/>
              </a:rPr>
              <a:pPr defTabSz="990478">
                <a:defRPr/>
              </a:pPr>
              <a:t>9</a:t>
            </a:fld>
            <a:endParaRPr kumimoji="1" lang="zh-TW" altLang="en-US">
              <a:solidFill>
                <a:prstClr val="black"/>
              </a:solidFill>
              <a:latin typeface="Calibri" panose="020F0502020204030204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69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448FA9-DF96-4DEC-9018-FDEE63293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0E345F0-CC68-48F6-BC95-E4F3F02F3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229FD7F-3826-42F4-BC26-9E473A20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4DF42-2D7E-45BB-B642-FCA6FECFE42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065BDC-EDC4-4055-88E8-020961C7E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DA2A87-E035-4E81-BA41-33494112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7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18F7D9-EFA9-4BDE-B6C1-6DD8C2461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ED671573-A010-4D58-8105-B03AC5DE7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83B184-9325-4F7D-A20D-96CFE520E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63D5ADD-A5F9-418B-A1A6-E2CE05E37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02F346B-980A-4794-9930-5BC2895C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4932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EA16555-871C-4D4E-80B0-5F8BE55328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21F5775-7CA0-4E7D-B3F4-07F935F0F3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B7D015B-8FA0-44A7-B12B-85D92A4B9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46F3F2C-0D39-4FBE-BEC4-A7B3407C8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0E8F806-9E29-4247-9349-8005A16C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52922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177958-C622-49B8-9A4D-5AF2BBBD4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CEDFADE-E02A-4810-814C-225E9525C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76B4BE5-919C-4939-B0BC-7EBFC386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03DF50-2292-468C-AEB1-A28DF36A2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F6F062C-22F1-4F73-88EB-F3A90049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82805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3A4796-93F3-454D-A8AB-C3A2B260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402F83-F2F0-4114-862C-D9412BE21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D408220-BE64-4AB1-A356-02FC891C4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01EA-0771-4A01-8016-86D6C6D1845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E88D6A-7E79-436B-86E9-FA591B3FB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B7057D9-605C-4004-A6EE-0406C204C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3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9EE986-B869-49C5-9CD3-E4D82FCC3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9C0704-8266-4B13-BA79-84CEA35F6F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2B6199C-7BE5-4B07-833A-D46D1EFF4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104530-F3DF-4EFD-9B2C-FF364707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C895F27-B620-4948-BEAF-0752EAC4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6244DA9-A464-4940-83C6-DF0051BFC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62889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23051F6-F1BE-4111-8265-3CEB652C3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98DAF0-275B-4552-92DD-FC177599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1F2739C-695F-4281-9AC5-6D054B450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7AF4A40-72AC-41B7-BF7F-B2A29BFA4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B7077C3-C84F-4C30-A84F-227ABE4F9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079C52E-418A-4107-BBEE-18D5937D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B16F3BE-E127-49BC-9DE0-D4A70DD86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F8E70FC-97E9-4D94-9521-28521F89B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5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DE470A-D575-4021-BBDB-5CF1BC539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181877A-5E1D-422A-819C-BB9AB97FD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7748E-B469-47C5-8515-476AD4FD1FA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F432ED5-D5D3-420C-A8C5-A4852DA3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E1D3AB5-57E8-4796-9133-084BFD260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9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40592FA-FB15-40CC-909C-FB8D930C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35DD-9D55-408D-88AB-7C73E7486D23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FB5284D-3629-4904-8756-A9F13A569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185DEA7-82FE-4F2D-AC0A-2A3DE3F0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0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E06A98-9E6A-4C72-B5B9-B7CB834B7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B4ECD28-ECCA-4707-950D-5D0DE71C1F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B44AD3B-4AEC-485A-BB19-DBB5A819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BA7E7A2-572E-4B26-BA87-26772B5D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1048659-2BD2-4235-8144-5D1C291D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90207D-2DCE-4198-982A-42D5FBAE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78558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258D04-08E1-430C-85F1-0397E91E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E98191F-A043-440C-A6A5-E185A7B9F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94D10EC-8BB0-4F87-B423-E252EF50E8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89556F-904E-4638-99A6-8EFA48BC1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7932-18C9-4096-98E9-C841D7822AB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4329DF8-A528-4BAE-809D-B34CEBD11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656E4AA-5D39-46AD-A623-56DFF580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33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1380C15-6832-4E26-A6FE-E85F2B0D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4345B5A-DEEF-4199-A655-9F5CD5ABD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0345637-AE59-496C-B8FF-2444BAB1A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36"/>
            <a:fld id="{13B9A903-4026-4778-88F0-B46F8A55EFB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2019/5/29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8348B2-FD96-4EC9-857D-C2DBC8CAE0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36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65CE67A-3033-4C81-B9F5-A401485500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23836"/>
            <a:fld id="{BAE9ECDF-C667-459E-AEB5-FE3DA7973508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923836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4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2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svg"/><Relationship Id="rId5" Type="http://schemas.openxmlformats.org/officeDocument/2006/relationships/image" Target="../media/image21.png"/><Relationship Id="rId4" Type="http://schemas.openxmlformats.org/officeDocument/2006/relationships/image" Target="../media/image2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2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26.png"/><Relationship Id="rId4" Type="http://schemas.openxmlformats.org/officeDocument/2006/relationships/image" Target="../media/image3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6" descr="ãå°ç£è¥èé«å­¸æãçåçæå°çµæ">
            <a:extLst>
              <a:ext uri="{FF2B5EF4-FFF2-40B4-BE49-F238E27FC236}">
                <a16:creationId xmlns:a16="http://schemas.microsoft.com/office/drawing/2014/main" id="{06FBBA81-34E2-442F-BEAA-5473AA42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66" y="5279747"/>
            <a:ext cx="1461701" cy="146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ãåæ°å¥åº·ç½²ãçåçæå°çµæ">
            <a:extLst>
              <a:ext uri="{FF2B5EF4-FFF2-40B4-BE49-F238E27FC236}">
                <a16:creationId xmlns:a16="http://schemas.microsoft.com/office/drawing/2014/main" id="{3A742982-5B4A-4E75-93F7-20584DBCF3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2" b="8440"/>
          <a:stretch/>
        </p:blipFill>
        <p:spPr bwMode="auto">
          <a:xfrm>
            <a:off x="628388" y="5258894"/>
            <a:ext cx="1782189" cy="146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3F2D178B-C14A-4AEF-90B7-D60615426B00}"/>
              </a:ext>
            </a:extLst>
          </p:cNvPr>
          <p:cNvSpPr/>
          <p:nvPr/>
        </p:nvSpPr>
        <p:spPr>
          <a:xfrm>
            <a:off x="0" y="1599106"/>
            <a:ext cx="12192000" cy="3543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9600" b="1" dirty="0">
                <a:solidFill>
                  <a:schemeClr val="tx1"/>
                </a:solidFill>
              </a:rPr>
              <a:t>  肥胖者的運動介入</a:t>
            </a:r>
            <a:endParaRPr lang="en-US" altLang="zh-TW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2"/>
    </mc:Choice>
    <mc:Fallback xmlns="">
      <p:transition spd="slow" advTm="1428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5176434" cy="115370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運動預防肥胖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751890" y="207452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2B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4771711" y="2113447"/>
            <a:ext cx="0" cy="145155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CA3D2B-2EE3-4ED8-A837-76D315F01C9B}"/>
              </a:ext>
            </a:extLst>
          </p:cNvPr>
          <p:cNvSpPr txBox="1">
            <a:spLocks/>
          </p:cNvSpPr>
          <p:nvPr/>
        </p:nvSpPr>
        <p:spPr>
          <a:xfrm>
            <a:off x="5176434" y="2050393"/>
            <a:ext cx="6586777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體重正常者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達到預防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成效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成人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每週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150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分鐘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中年後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每週</a:t>
            </a:r>
            <a:r>
              <a:rPr lang="en-US" altLang="zh-TW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300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分鐘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>
              <a:defRPr/>
            </a:pPr>
            <a:r>
              <a:rPr lang="zh-TW" altLang="en-US" sz="3200" dirty="0">
                <a:solidFill>
                  <a:prstClr val="black"/>
                </a:solidFill>
              </a:rPr>
              <a:t>執行</a:t>
            </a:r>
            <a:r>
              <a:rPr lang="zh-TW" altLang="en-US" sz="3200" b="1" dirty="0">
                <a:solidFill>
                  <a:srgbClr val="0000FF"/>
                </a:solidFill>
              </a:rPr>
              <a:t>中等費力運動</a:t>
            </a:r>
            <a:endParaRPr lang="en-US" altLang="zh-TW" sz="3200" b="1" dirty="0">
              <a:solidFill>
                <a:srgbClr val="0000FF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7778BFC-F81D-4617-A870-80ACED25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5439" y="3020408"/>
            <a:ext cx="3465555" cy="3810000"/>
          </a:xfrm>
          <a:prstGeom prst="rect">
            <a:avLst/>
          </a:prstGeom>
        </p:spPr>
      </p:pic>
      <p:grpSp>
        <p:nvGrpSpPr>
          <p:cNvPr id="11" name="群組 10">
            <a:extLst>
              <a:ext uri="{FF2B5EF4-FFF2-40B4-BE49-F238E27FC236}">
                <a16:creationId xmlns:a16="http://schemas.microsoft.com/office/drawing/2014/main" id="{66905309-BC7C-4DB6-BEB7-B56EA0F51727}"/>
              </a:ext>
            </a:extLst>
          </p:cNvPr>
          <p:cNvGrpSpPr/>
          <p:nvPr/>
        </p:nvGrpSpPr>
        <p:grpSpPr>
          <a:xfrm>
            <a:off x="5176434" y="6486313"/>
            <a:ext cx="6977104" cy="344095"/>
            <a:chOff x="5214896" y="6486313"/>
            <a:chExt cx="6977104" cy="34409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66477079-C764-4A32-A491-C619F140B7FC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33672F60-A28A-4E69-B25B-667A5B588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5191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B4560-4717-4119-B4FA-F4B0FCBDE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3" y="550320"/>
            <a:ext cx="11153172" cy="954389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solidFill>
                  <a:srgbClr val="0000FF"/>
                </a:solidFill>
              </a:rPr>
              <a:t>美國運動醫學會針對體重過重</a:t>
            </a:r>
            <a:r>
              <a:rPr lang="en-US" altLang="zh-TW" sz="3600" b="1" dirty="0">
                <a:solidFill>
                  <a:srgbClr val="0000FF"/>
                </a:solidFill>
              </a:rPr>
              <a:t>/ </a:t>
            </a:r>
            <a:r>
              <a:rPr lang="zh-TW" altLang="en-US" sz="3600" b="1" dirty="0">
                <a:solidFill>
                  <a:srgbClr val="0000FF"/>
                </a:solidFill>
              </a:rPr>
              <a:t>肥胖族群的運動處方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8E7AA82-9B47-4DAD-86E2-BC034C74D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121" y="1504709"/>
            <a:ext cx="9803757" cy="494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4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5671595" cy="99043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單純運動的減重成效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140525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CA3D2B-2EE3-4ED8-A837-76D315F01C9B}"/>
              </a:ext>
            </a:extLst>
          </p:cNvPr>
          <p:cNvSpPr txBox="1">
            <a:spLocks/>
          </p:cNvSpPr>
          <p:nvPr/>
        </p:nvSpPr>
        <p:spPr>
          <a:xfrm>
            <a:off x="4270689" y="2007751"/>
            <a:ext cx="6586777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單純只靠運動減重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成效不高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可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有效降低體脂肪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及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內臟脂肪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359BFD16-F9F1-42B8-B404-406F527015EF}"/>
              </a:ext>
            </a:extLst>
          </p:cNvPr>
          <p:cNvGrpSpPr/>
          <p:nvPr/>
        </p:nvGrpSpPr>
        <p:grpSpPr>
          <a:xfrm>
            <a:off x="5014388" y="6423177"/>
            <a:ext cx="6977104" cy="344095"/>
            <a:chOff x="5214896" y="6486313"/>
            <a:chExt cx="6977104" cy="34409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8975119-2D27-4AB0-AD1E-E50D1905C22F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7589E69-5869-4CBC-AF5B-E691A06254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5D8F5CB5-9A27-4996-8090-C419A1185ED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452" y="3064556"/>
            <a:ext cx="2465331" cy="3608625"/>
          </a:xfrm>
          <a:prstGeom prst="rect">
            <a:avLst/>
          </a:prstGeom>
        </p:spPr>
      </p:pic>
      <p:pic>
        <p:nvPicPr>
          <p:cNvPr id="19" name="圖形 18" descr="警告">
            <a:extLst>
              <a:ext uri="{FF2B5EF4-FFF2-40B4-BE49-F238E27FC236}">
                <a16:creationId xmlns:a16="http://schemas.microsoft.com/office/drawing/2014/main" id="{F94D8AB9-1A9D-455A-B6E9-9005AD4720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1004521">
            <a:off x="9266197" y="1639771"/>
            <a:ext cx="1090489" cy="10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6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7303622" cy="99043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運動合併飲食控制的減重成效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1962976"/>
            <a:ext cx="0" cy="146602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CA3D2B-2EE3-4ED8-A837-76D315F01C9B}"/>
              </a:ext>
            </a:extLst>
          </p:cNvPr>
          <p:cNvSpPr txBox="1">
            <a:spLocks/>
          </p:cNvSpPr>
          <p:nvPr/>
        </p:nvSpPr>
        <p:spPr>
          <a:xfrm>
            <a:off x="3651810" y="1355558"/>
            <a:ext cx="8666430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latin typeface="Arial" panose="020B0604020202020204"/>
                <a:ea typeface="微軟正黑體" panose="020B0604030504040204" pitchFamily="34" charset="-120"/>
              </a:rPr>
              <a:t>降低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代謝性症候群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危險因子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latin typeface="Arial" panose="020B0604020202020204"/>
                <a:ea typeface="微軟正黑體" panose="020B0604030504040204" pitchFamily="34" charset="-120"/>
              </a:rPr>
              <a:t>促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進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身體功能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的進步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改善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血糖</a:t>
            </a:r>
            <a:r>
              <a:rPr lang="zh-TW" altLang="en-US" sz="3200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血脂肪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運動讓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心情愉悅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，消</a:t>
            </a:r>
            <a:r>
              <a:rPr lang="zh-TW" altLang="en-US" sz="3200" dirty="0"/>
              <a:t>弭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食量減少造成的沮喪感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62446230-0B04-4949-BD2B-627365246D1C}"/>
              </a:ext>
            </a:extLst>
          </p:cNvPr>
          <p:cNvGrpSpPr/>
          <p:nvPr/>
        </p:nvGrpSpPr>
        <p:grpSpPr>
          <a:xfrm>
            <a:off x="5014388" y="6423177"/>
            <a:ext cx="6977104" cy="344095"/>
            <a:chOff x="5214896" y="6486313"/>
            <a:chExt cx="6977104" cy="34409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E8DBBB13-58FD-4E08-8152-C3C153056682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EC4FA745-1066-4887-8751-07CF44BA89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  <p:grpSp>
        <p:nvGrpSpPr>
          <p:cNvPr id="22" name="群組 21">
            <a:extLst>
              <a:ext uri="{FF2B5EF4-FFF2-40B4-BE49-F238E27FC236}">
                <a16:creationId xmlns:a16="http://schemas.microsoft.com/office/drawing/2014/main" id="{EAA2658B-F0C9-450F-811F-54E3B2F85BBC}"/>
              </a:ext>
            </a:extLst>
          </p:cNvPr>
          <p:cNvGrpSpPr/>
          <p:nvPr/>
        </p:nvGrpSpPr>
        <p:grpSpPr>
          <a:xfrm>
            <a:off x="137408" y="4260953"/>
            <a:ext cx="3303210" cy="1682079"/>
            <a:chOff x="137408" y="4260953"/>
            <a:chExt cx="3303210" cy="1682079"/>
          </a:xfrm>
        </p:grpSpPr>
        <p:pic>
          <p:nvPicPr>
            <p:cNvPr id="8" name="圖形 7" descr="餐桌擺放">
              <a:extLst>
                <a:ext uri="{FF2B5EF4-FFF2-40B4-BE49-F238E27FC236}">
                  <a16:creationId xmlns:a16="http://schemas.microsoft.com/office/drawing/2014/main" id="{BCFE043E-3CB3-4820-99CD-809DAC14E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137408" y="4260953"/>
              <a:ext cx="1571471" cy="1682079"/>
            </a:xfrm>
            <a:prstGeom prst="rect">
              <a:avLst/>
            </a:prstGeom>
          </p:spPr>
        </p:pic>
        <p:pic>
          <p:nvPicPr>
            <p:cNvPr id="20" name="圖形 19" descr="騎自行車">
              <a:extLst>
                <a:ext uri="{FF2B5EF4-FFF2-40B4-BE49-F238E27FC236}">
                  <a16:creationId xmlns:a16="http://schemas.microsoft.com/office/drawing/2014/main" id="{AE8D3020-D790-465C-9377-C658F06E2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2118211" y="4449612"/>
              <a:ext cx="1322407" cy="13066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29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4919233" cy="99043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減重後防止復胖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CA3D2B-2EE3-4ED8-A837-76D315F01C9B}"/>
              </a:ext>
            </a:extLst>
          </p:cNvPr>
          <p:cNvSpPr txBox="1">
            <a:spLocks/>
          </p:cNvSpPr>
          <p:nvPr/>
        </p:nvSpPr>
        <p:spPr>
          <a:xfrm>
            <a:off x="4266775" y="1322877"/>
            <a:ext cx="8666430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保持適當的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飲食控制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維持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規律的運動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兩者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同時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執行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C5860E25-E451-4173-BF0D-AE70280B97D0}"/>
              </a:ext>
            </a:extLst>
          </p:cNvPr>
          <p:cNvGrpSpPr/>
          <p:nvPr/>
        </p:nvGrpSpPr>
        <p:grpSpPr>
          <a:xfrm>
            <a:off x="482684" y="3660132"/>
            <a:ext cx="3303210" cy="1682079"/>
            <a:chOff x="137408" y="4260953"/>
            <a:chExt cx="3303210" cy="1682079"/>
          </a:xfrm>
        </p:grpSpPr>
        <p:pic>
          <p:nvPicPr>
            <p:cNvPr id="12" name="圖形 11" descr="餐桌擺放">
              <a:extLst>
                <a:ext uri="{FF2B5EF4-FFF2-40B4-BE49-F238E27FC236}">
                  <a16:creationId xmlns:a16="http://schemas.microsoft.com/office/drawing/2014/main" id="{F7A5883B-C7FA-4522-9193-0F5A18CBD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7408" y="4260953"/>
              <a:ext cx="1571471" cy="1682079"/>
            </a:xfrm>
            <a:prstGeom prst="rect">
              <a:avLst/>
            </a:prstGeom>
          </p:spPr>
        </p:pic>
        <p:pic>
          <p:nvPicPr>
            <p:cNvPr id="13" name="圖形 12" descr="騎自行車">
              <a:extLst>
                <a:ext uri="{FF2B5EF4-FFF2-40B4-BE49-F238E27FC236}">
                  <a16:creationId xmlns:a16="http://schemas.microsoft.com/office/drawing/2014/main" id="{29D07023-C997-4D8A-B9D1-EF9F90759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2118211" y="4449612"/>
              <a:ext cx="1322407" cy="1306612"/>
            </a:xfrm>
            <a:prstGeom prst="rect">
              <a:avLst/>
            </a:prstGeom>
          </p:spPr>
        </p:pic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C4A4D3B-8058-42A8-97DE-02C737DF9E92}"/>
              </a:ext>
            </a:extLst>
          </p:cNvPr>
          <p:cNvGrpSpPr/>
          <p:nvPr/>
        </p:nvGrpSpPr>
        <p:grpSpPr>
          <a:xfrm>
            <a:off x="5014388" y="6423177"/>
            <a:ext cx="6977104" cy="344095"/>
            <a:chOff x="5214896" y="6486313"/>
            <a:chExt cx="6977104" cy="344095"/>
          </a:xfrm>
        </p:grpSpPr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D2B55FC6-BD6C-45D6-B7B2-87C09312BD81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7560A953-1A29-4DAB-B9E5-5CABCEE35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929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5359072" cy="99043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減重時期運動選擇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>
            <a:extLst>
              <a:ext uri="{FF2B5EF4-FFF2-40B4-BE49-F238E27FC236}">
                <a16:creationId xmlns:a16="http://schemas.microsoft.com/office/drawing/2014/main" id="{105C7B17-8DE0-4D6B-80EC-E7505C4908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93" y="5929130"/>
            <a:ext cx="1026643" cy="34409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AAC9213E-BF08-4984-B1B6-0A00651E0DF6}"/>
              </a:ext>
            </a:extLst>
          </p:cNvPr>
          <p:cNvSpPr txBox="1"/>
          <p:nvPr/>
        </p:nvSpPr>
        <p:spPr>
          <a:xfrm>
            <a:off x="0" y="6273225"/>
            <a:ext cx="330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建議等級：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強建議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2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弱建議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證據等級：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高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B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中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C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低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D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很低</a:t>
            </a:r>
          </a:p>
        </p:txBody>
      </p:sp>
      <p:sp>
        <p:nvSpPr>
          <p:cNvPr id="25" name="十字形 24">
            <a:extLst>
              <a:ext uri="{FF2B5EF4-FFF2-40B4-BE49-F238E27FC236}">
                <a16:creationId xmlns:a16="http://schemas.microsoft.com/office/drawing/2014/main" id="{90FC0EDC-B55F-462A-ABC9-34EC3ED7D24D}"/>
              </a:ext>
            </a:extLst>
          </p:cNvPr>
          <p:cNvSpPr/>
          <p:nvPr/>
        </p:nvSpPr>
        <p:spPr>
          <a:xfrm>
            <a:off x="7626296" y="2303143"/>
            <a:ext cx="604724" cy="642935"/>
          </a:xfrm>
          <a:prstGeom prst="plus">
            <a:avLst>
              <a:gd name="adj" fmla="val 42702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: 圓角 1">
            <a:extLst>
              <a:ext uri="{FF2B5EF4-FFF2-40B4-BE49-F238E27FC236}">
                <a16:creationId xmlns:a16="http://schemas.microsoft.com/office/drawing/2014/main" id="{E412FF42-6CD2-4F39-80EB-F42ABE73CB5F}"/>
              </a:ext>
            </a:extLst>
          </p:cNvPr>
          <p:cNvSpPr/>
          <p:nvPr/>
        </p:nvSpPr>
        <p:spPr>
          <a:xfrm>
            <a:off x="4371597" y="1993790"/>
            <a:ext cx="2772139" cy="12616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有氧運動</a:t>
            </a:r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3DEAA2CD-EA91-45B9-9F6E-77A1388E953A}"/>
              </a:ext>
            </a:extLst>
          </p:cNvPr>
          <p:cNvSpPr/>
          <p:nvPr/>
        </p:nvSpPr>
        <p:spPr>
          <a:xfrm>
            <a:off x="8713580" y="1947492"/>
            <a:ext cx="2772139" cy="126164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阻力型運動</a:t>
            </a:r>
          </a:p>
        </p:txBody>
      </p:sp>
      <p:sp>
        <p:nvSpPr>
          <p:cNvPr id="7" name="箭號: 向下 6">
            <a:extLst>
              <a:ext uri="{FF2B5EF4-FFF2-40B4-BE49-F238E27FC236}">
                <a16:creationId xmlns:a16="http://schemas.microsoft.com/office/drawing/2014/main" id="{0F64AE81-68DC-4193-B083-692CE8A09EAF}"/>
              </a:ext>
            </a:extLst>
          </p:cNvPr>
          <p:cNvSpPr/>
          <p:nvPr/>
        </p:nvSpPr>
        <p:spPr>
          <a:xfrm rot="16200000">
            <a:off x="3777731" y="4937211"/>
            <a:ext cx="1008418" cy="1319514"/>
          </a:xfrm>
          <a:prstGeom prst="downArrow">
            <a:avLst/>
          </a:prstGeom>
          <a:solidFill>
            <a:srgbClr val="CB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1B0E8789-666E-4657-B6A0-6AE703D72FEC}"/>
              </a:ext>
            </a:extLst>
          </p:cNvPr>
          <p:cNvSpPr/>
          <p:nvPr/>
        </p:nvSpPr>
        <p:spPr>
          <a:xfrm>
            <a:off x="5029599" y="4890642"/>
            <a:ext cx="6751899" cy="1261640"/>
          </a:xfrm>
          <a:prstGeom prst="roundRect">
            <a:avLst/>
          </a:prstGeom>
          <a:solidFill>
            <a:srgbClr val="CBE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/>
              <a:t>減少瘦體組織在減重過程中流失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2CBB077A-C011-4E7B-BFA9-6FC0E348B5DA}"/>
              </a:ext>
            </a:extLst>
          </p:cNvPr>
          <p:cNvGrpSpPr/>
          <p:nvPr/>
        </p:nvGrpSpPr>
        <p:grpSpPr>
          <a:xfrm>
            <a:off x="4075817" y="3171692"/>
            <a:ext cx="7705681" cy="1921066"/>
            <a:chOff x="1367993" y="4275379"/>
            <a:chExt cx="8976716" cy="2582622"/>
          </a:xfrm>
        </p:grpSpPr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068C2D6-1160-472F-9F05-1CF84D4628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6610" r="73457" b="35594"/>
            <a:stretch/>
          </p:blipFill>
          <p:spPr>
            <a:xfrm>
              <a:off x="3416685" y="4511223"/>
              <a:ext cx="2656642" cy="2319153"/>
            </a:xfrm>
            <a:prstGeom prst="rect">
              <a:avLst/>
            </a:prstGeom>
          </p:spPr>
        </p:pic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C14F8D97-9783-421B-8384-983E2229DA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" t="63225" r="75615" b="7798"/>
            <a:stretch/>
          </p:blipFill>
          <p:spPr>
            <a:xfrm>
              <a:off x="5856351" y="4412638"/>
              <a:ext cx="2440447" cy="2417737"/>
            </a:xfrm>
            <a:prstGeom prst="rect">
              <a:avLst/>
            </a:prstGeom>
          </p:spPr>
        </p:pic>
        <p:pic>
          <p:nvPicPr>
            <p:cNvPr id="15" name="圖片 14">
              <a:extLst>
                <a:ext uri="{FF2B5EF4-FFF2-40B4-BE49-F238E27FC236}">
                  <a16:creationId xmlns:a16="http://schemas.microsoft.com/office/drawing/2014/main" id="{02EEDB73-0D2D-41AD-AC91-1EDE6015F8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3255" t="63225" r="2361" b="7798"/>
            <a:stretch/>
          </p:blipFill>
          <p:spPr>
            <a:xfrm>
              <a:off x="1367993" y="4440264"/>
              <a:ext cx="2440447" cy="2417737"/>
            </a:xfrm>
            <a:prstGeom prst="rect">
              <a:avLst/>
            </a:prstGeom>
          </p:spPr>
        </p:pic>
        <p:pic>
          <p:nvPicPr>
            <p:cNvPr id="16" name="圖片 15">
              <a:extLst>
                <a:ext uri="{FF2B5EF4-FFF2-40B4-BE49-F238E27FC236}">
                  <a16:creationId xmlns:a16="http://schemas.microsoft.com/office/drawing/2014/main" id="{3ABD2D87-43B6-4304-999A-9FEC694230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9086" t="4789" r="28926" b="64256"/>
            <a:stretch/>
          </p:blipFill>
          <p:spPr>
            <a:xfrm>
              <a:off x="8143950" y="4275379"/>
              <a:ext cx="2200759" cy="2582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146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CDB2D72C-B466-43F9-97DC-1A20832BFD90}"/>
              </a:ext>
            </a:extLst>
          </p:cNvPr>
          <p:cNvSpPr txBox="1">
            <a:spLocks/>
          </p:cNvSpPr>
          <p:nvPr/>
        </p:nvSpPr>
        <p:spPr>
          <a:xfrm>
            <a:off x="3809889" y="2113447"/>
            <a:ext cx="7888149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每次</a:t>
            </a:r>
            <a:r>
              <a:rPr lang="en-US" altLang="zh-TW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30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分鐘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以上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每週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5~7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天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的運動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有益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體重維持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與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預防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心血管疾病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F5C0DDA8-36AB-4A5A-9793-72F2690E431D}"/>
              </a:ext>
            </a:extLst>
          </p:cNvPr>
          <p:cNvSpPr txBox="1">
            <a:spLocks/>
          </p:cNvSpPr>
          <p:nvPr/>
        </p:nvSpPr>
        <p:spPr>
          <a:xfrm>
            <a:off x="-1" y="365125"/>
            <a:ext cx="5359072" cy="990433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</a:t>
            </a:r>
            <a:r>
              <a:rPr kumimoji="0" lang="zh-TW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減重時期建議運動</a:t>
            </a:r>
            <a:r>
              <a:rPr lang="zh-TW" altLang="en-US" sz="4800" b="1" dirty="0">
                <a:solidFill>
                  <a:prstClr val="white"/>
                </a:solidFill>
                <a:latin typeface="Arial" panose="020B0604020202020204"/>
                <a:ea typeface="微軟正黑體" panose="020B0604030504040204" pitchFamily="34" charset="-120"/>
              </a:rPr>
              <a:t>量</a:t>
            </a:r>
            <a:endParaRPr kumimoji="0" lang="zh-TW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j-cs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3179F5C9-49C6-4EBA-ADF1-0F29E71B78B2}"/>
              </a:ext>
            </a:extLst>
          </p:cNvPr>
          <p:cNvGrpSpPr/>
          <p:nvPr/>
        </p:nvGrpSpPr>
        <p:grpSpPr>
          <a:xfrm>
            <a:off x="5014388" y="6423177"/>
            <a:ext cx="6977104" cy="344095"/>
            <a:chOff x="5214896" y="6486313"/>
            <a:chExt cx="6977104" cy="344095"/>
          </a:xfrm>
        </p:grpSpPr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9835FBD0-4011-4F69-BC62-7DA48AF8F255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0D3380B3-F01A-4EF3-9B5E-C5B7570FD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  <p:pic>
        <p:nvPicPr>
          <p:cNvPr id="3" name="圖形 2" descr="碼錶">
            <a:extLst>
              <a:ext uri="{FF2B5EF4-FFF2-40B4-BE49-F238E27FC236}">
                <a16:creationId xmlns:a16="http://schemas.microsoft.com/office/drawing/2014/main" id="{B52213D1-3134-409B-A897-81744E592E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0548" y="3730390"/>
            <a:ext cx="2043139" cy="21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842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CDB2D72C-B466-43F9-97DC-1A20832BFD90}"/>
              </a:ext>
            </a:extLst>
          </p:cNvPr>
          <p:cNvSpPr txBox="1">
            <a:spLocks/>
          </p:cNvSpPr>
          <p:nvPr/>
        </p:nvSpPr>
        <p:spPr>
          <a:xfrm>
            <a:off x="3809889" y="2113447"/>
            <a:ext cx="7888149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12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週以上能改善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體能及生理狀況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短期比較下，</a:t>
            </a:r>
            <a:r>
              <a:rPr lang="zh-TW" altLang="en-US" sz="3200" dirty="0">
                <a:solidFill>
                  <a:prstClr val="black"/>
                </a:solidFill>
              </a:rPr>
              <a:t>減脂成效</a:t>
            </a:r>
            <a:r>
              <a:rPr lang="zh-TW" altLang="en-US" sz="3200" b="1" dirty="0">
                <a:solidFill>
                  <a:srgbClr val="0000FF"/>
                </a:solidFill>
              </a:rPr>
              <a:t>沒有優於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中強度有氧運動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運動時間比中強度有氧運動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減少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40%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F5C0DDA8-36AB-4A5A-9793-72F2690E431D}"/>
              </a:ext>
            </a:extLst>
          </p:cNvPr>
          <p:cNvSpPr txBox="1">
            <a:spLocks/>
          </p:cNvSpPr>
          <p:nvPr/>
        </p:nvSpPr>
        <p:spPr>
          <a:xfrm>
            <a:off x="0" y="365126"/>
            <a:ext cx="10857042" cy="69974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2400" b="1" dirty="0">
                <a:solidFill>
                  <a:prstClr val="white"/>
                </a:solidFill>
              </a:rPr>
              <a:t>高強度間歇運動</a:t>
            </a:r>
            <a:r>
              <a:rPr lang="en-US" altLang="zh-TW" sz="2400" b="1" dirty="0">
                <a:solidFill>
                  <a:prstClr val="white"/>
                </a:solidFill>
              </a:rPr>
              <a:t>(High-intensity interval training, HIIT)</a:t>
            </a:r>
            <a:r>
              <a:rPr lang="zh-TW" altLang="en-US" sz="2400" b="1" dirty="0">
                <a:solidFill>
                  <a:prstClr val="white"/>
                </a:solidFill>
              </a:rPr>
              <a:t>對於過重和肥胖的幫助</a:t>
            </a:r>
            <a:endParaRPr kumimoji="0" lang="zh-TW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8" name="圖形 7" descr="警告">
            <a:extLst>
              <a:ext uri="{FF2B5EF4-FFF2-40B4-BE49-F238E27FC236}">
                <a16:creationId xmlns:a16="http://schemas.microsoft.com/office/drawing/2014/main" id="{1EA88F5F-2573-4FD9-9D49-AB20FB12EE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1004521">
            <a:off x="2895378" y="3494467"/>
            <a:ext cx="1090489" cy="109048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C68BF37-1609-414D-9FC9-44EC16D6D3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493" y="5929130"/>
            <a:ext cx="1026643" cy="344095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92E93101-0A3E-4CE7-A92C-4F55C7A4E85A}"/>
              </a:ext>
            </a:extLst>
          </p:cNvPr>
          <p:cNvSpPr txBox="1"/>
          <p:nvPr/>
        </p:nvSpPr>
        <p:spPr>
          <a:xfrm>
            <a:off x="0" y="6273225"/>
            <a:ext cx="3305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建議等級：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強建議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2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弱建議</a:t>
            </a:r>
            <a:endParaRPr kumimoji="0" lang="en-US" altLang="zh-TW" sz="16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證據等級：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A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高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B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中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C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低</a:t>
            </a:r>
            <a:r>
              <a:rPr kumimoji="0" lang="en-US" altLang="zh-TW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, D</a:t>
            </a:r>
            <a:r>
              <a:rPr kumimoji="0" lang="zh-TW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很低</a:t>
            </a:r>
          </a:p>
        </p:txBody>
      </p:sp>
    </p:spTree>
    <p:extLst>
      <p:ext uri="{BB962C8B-B14F-4D97-AF65-F5344CB8AC3E}">
        <p14:creationId xmlns:p14="http://schemas.microsoft.com/office/powerpoint/2010/main" val="16383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CDB2D72C-B466-43F9-97DC-1A20832BFD90}"/>
              </a:ext>
            </a:extLst>
          </p:cNvPr>
          <p:cNvSpPr txBox="1">
            <a:spLocks/>
          </p:cNvSpPr>
          <p:nvPr/>
        </p:nvSpPr>
        <p:spPr>
          <a:xfrm>
            <a:off x="3809889" y="2113447"/>
            <a:ext cx="7888149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久坐者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罹患糖尿病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及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心血管疾病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機會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高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prstClr val="black"/>
                </a:solidFill>
              </a:rPr>
              <a:t>久坐者</a:t>
            </a:r>
            <a:r>
              <a:rPr lang="zh-TW" altLang="en-US" sz="3200" b="1" dirty="0">
                <a:solidFill>
                  <a:srgbClr val="0000FF"/>
                </a:solidFill>
              </a:rPr>
              <a:t>長期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死亡率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可能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增高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prstClr val="black"/>
                </a:solidFill>
              </a:rPr>
              <a:t>久坐者每日較多動者</a:t>
            </a:r>
            <a:r>
              <a:rPr lang="zh-TW" altLang="en-US" sz="3200" b="1" dirty="0">
                <a:solidFill>
                  <a:srgbClr val="0000FF"/>
                </a:solidFill>
              </a:rPr>
              <a:t>少消耗約</a:t>
            </a:r>
            <a:r>
              <a:rPr lang="en-US" altLang="zh-TW" sz="3200" b="1" dirty="0">
                <a:solidFill>
                  <a:srgbClr val="0000FF"/>
                </a:solidFill>
              </a:rPr>
              <a:t>350 </a:t>
            </a:r>
            <a:r>
              <a:rPr lang="zh-TW" altLang="en-US" sz="3200" b="1" dirty="0">
                <a:solidFill>
                  <a:srgbClr val="0000FF"/>
                </a:solidFill>
              </a:rPr>
              <a:t>大卡</a:t>
            </a:r>
            <a:r>
              <a:rPr lang="zh-TW" altLang="en-US" sz="3200" dirty="0">
                <a:solidFill>
                  <a:prstClr val="black"/>
                </a:solidFill>
              </a:rPr>
              <a:t>的能量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F5C0DDA8-36AB-4A5A-9793-72F2690E431D}"/>
              </a:ext>
            </a:extLst>
          </p:cNvPr>
          <p:cNvSpPr txBox="1">
            <a:spLocks/>
          </p:cNvSpPr>
          <p:nvPr/>
        </p:nvSpPr>
        <p:spPr>
          <a:xfrm>
            <a:off x="-3" y="365126"/>
            <a:ext cx="7315195" cy="69974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zh-TW" altLang="en-US" sz="4200" b="1" dirty="0">
                <a:solidFill>
                  <a:prstClr val="white"/>
                </a:solidFill>
              </a:rPr>
              <a:t>久坐少動與體重和健康的關係</a:t>
            </a:r>
            <a:endParaRPr kumimoji="0" lang="zh-TW" altLang="en-US" sz="4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j-cs"/>
            </a:endParaRPr>
          </a:p>
        </p:txBody>
      </p:sp>
      <p:pic>
        <p:nvPicPr>
          <p:cNvPr id="3" name="圖形 2" descr="跳動的心">
            <a:extLst>
              <a:ext uri="{FF2B5EF4-FFF2-40B4-BE49-F238E27FC236}">
                <a16:creationId xmlns:a16="http://schemas.microsoft.com/office/drawing/2014/main" id="{D8A4A7B2-E2EE-45F9-B12C-6CB609E3E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51558" y="3292204"/>
            <a:ext cx="1915799" cy="1872649"/>
          </a:xfrm>
          <a:prstGeom prst="rect">
            <a:avLst/>
          </a:prstGeom>
        </p:spPr>
      </p:pic>
      <p:grpSp>
        <p:nvGrpSpPr>
          <p:cNvPr id="15" name="群組 14">
            <a:extLst>
              <a:ext uri="{FF2B5EF4-FFF2-40B4-BE49-F238E27FC236}">
                <a16:creationId xmlns:a16="http://schemas.microsoft.com/office/drawing/2014/main" id="{2599BD7A-4708-4049-B402-CFEFA046ED8D}"/>
              </a:ext>
            </a:extLst>
          </p:cNvPr>
          <p:cNvGrpSpPr/>
          <p:nvPr/>
        </p:nvGrpSpPr>
        <p:grpSpPr>
          <a:xfrm>
            <a:off x="4852342" y="6423177"/>
            <a:ext cx="6977104" cy="344095"/>
            <a:chOff x="5214896" y="6486313"/>
            <a:chExt cx="6977104" cy="344095"/>
          </a:xfrm>
        </p:grpSpPr>
        <p:sp>
          <p:nvSpPr>
            <p:cNvPr id="16" name="文字方塊 15">
              <a:extLst>
                <a:ext uri="{FF2B5EF4-FFF2-40B4-BE49-F238E27FC236}">
                  <a16:creationId xmlns:a16="http://schemas.microsoft.com/office/drawing/2014/main" id="{C4AA76D3-75D1-4375-A7FE-E6254B2C0FF1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8" name="圖片 17">
              <a:extLst>
                <a:ext uri="{FF2B5EF4-FFF2-40B4-BE49-F238E27FC236}">
                  <a16:creationId xmlns:a16="http://schemas.microsoft.com/office/drawing/2014/main" id="{865017BA-B777-401E-BE0D-28B617744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879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0" y="2050393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</a:t>
            </a:r>
            <a:r>
              <a:rPr lang="en-US" altLang="zh-TW" sz="3200" b="1" dirty="0">
                <a:solidFill>
                  <a:srgbClr val="C00000"/>
                </a:solidFill>
                <a:latin typeface="Arial" panose="020B0604020202020204"/>
                <a:ea typeface="微軟正黑體" panose="020B0604030504040204" pitchFamily="34" charset="-120"/>
              </a:rPr>
              <a:t>1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3440622" y="2113447"/>
            <a:ext cx="0" cy="95110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CDB2D72C-B466-43F9-97DC-1A20832BFD90}"/>
              </a:ext>
            </a:extLst>
          </p:cNvPr>
          <p:cNvSpPr txBox="1">
            <a:spLocks/>
          </p:cNvSpPr>
          <p:nvPr/>
        </p:nvSpPr>
        <p:spPr>
          <a:xfrm>
            <a:off x="3809889" y="2113447"/>
            <a:ext cx="7888149" cy="45874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少量多次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的運動型態，減重者的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遵從度更高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，有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助減重成效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並提升心肺適能</a:t>
            </a: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</a:rPr>
              <a:t>改變</a:t>
            </a:r>
            <a:r>
              <a:rPr lang="zh-TW" altLang="en-US" sz="3200" b="1" dirty="0">
                <a:solidFill>
                  <a:srgbClr val="0000FF"/>
                </a:solidFill>
              </a:rPr>
              <a:t>生活型態</a:t>
            </a:r>
            <a:r>
              <a:rPr lang="zh-TW" altLang="en-US" sz="3200" dirty="0">
                <a:solidFill>
                  <a:prstClr val="black"/>
                </a:solidFill>
              </a:rPr>
              <a:t>累積每日活動量，</a:t>
            </a:r>
            <a:r>
              <a:rPr lang="zh-TW" altLang="en-US" sz="3200" b="1" dirty="0">
                <a:solidFill>
                  <a:srgbClr val="0000FF"/>
                </a:solidFill>
              </a:rPr>
              <a:t>長期累積</a:t>
            </a:r>
            <a:r>
              <a:rPr lang="zh-TW" altLang="en-US" sz="3200" dirty="0">
                <a:solidFill>
                  <a:prstClr val="black"/>
                </a:solidFill>
              </a:rPr>
              <a:t>可觀成效</a:t>
            </a:r>
            <a:endParaRPr lang="en-US" altLang="zh-TW" sz="32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" name="標題 1">
            <a:extLst>
              <a:ext uri="{FF2B5EF4-FFF2-40B4-BE49-F238E27FC236}">
                <a16:creationId xmlns:a16="http://schemas.microsoft.com/office/drawing/2014/main" id="{F5C0DDA8-36AB-4A5A-9793-72F2690E431D}"/>
              </a:ext>
            </a:extLst>
          </p:cNvPr>
          <p:cNvSpPr txBox="1">
            <a:spLocks/>
          </p:cNvSpPr>
          <p:nvPr/>
        </p:nvSpPr>
        <p:spPr>
          <a:xfrm>
            <a:off x="-2" y="365126"/>
            <a:ext cx="6667020" cy="699746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使用零碎時間運動創造最高效能</a:t>
            </a:r>
          </a:p>
        </p:txBody>
      </p:sp>
      <p:pic>
        <p:nvPicPr>
          <p:cNvPr id="3" name="圖形 2" descr="心臟器官">
            <a:extLst>
              <a:ext uri="{FF2B5EF4-FFF2-40B4-BE49-F238E27FC236}">
                <a16:creationId xmlns:a16="http://schemas.microsoft.com/office/drawing/2014/main" id="{6690B282-0003-45D9-95AB-F842F8FCA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4113132"/>
            <a:ext cx="1856116" cy="1714891"/>
          </a:xfrm>
          <a:prstGeom prst="rect">
            <a:avLst/>
          </a:prstGeom>
        </p:spPr>
      </p:pic>
      <p:pic>
        <p:nvPicPr>
          <p:cNvPr id="7" name="圖形 6" descr="沙漏">
            <a:extLst>
              <a:ext uri="{FF2B5EF4-FFF2-40B4-BE49-F238E27FC236}">
                <a16:creationId xmlns:a16="http://schemas.microsoft.com/office/drawing/2014/main" id="{E5B0CB0D-EC3B-4E2F-AB8E-413A2266B2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19284" y="4329151"/>
            <a:ext cx="1314521" cy="1454718"/>
          </a:xfrm>
          <a:prstGeom prst="rect">
            <a:avLst/>
          </a:prstGeom>
        </p:spPr>
      </p:pic>
      <p:grpSp>
        <p:nvGrpSpPr>
          <p:cNvPr id="12" name="群組 11">
            <a:extLst>
              <a:ext uri="{FF2B5EF4-FFF2-40B4-BE49-F238E27FC236}">
                <a16:creationId xmlns:a16="http://schemas.microsoft.com/office/drawing/2014/main" id="{8C4793E0-510C-4B9C-95BA-4308EAB04697}"/>
              </a:ext>
            </a:extLst>
          </p:cNvPr>
          <p:cNvGrpSpPr/>
          <p:nvPr/>
        </p:nvGrpSpPr>
        <p:grpSpPr>
          <a:xfrm>
            <a:off x="5014388" y="6423177"/>
            <a:ext cx="6977104" cy="344095"/>
            <a:chOff x="5214896" y="6486313"/>
            <a:chExt cx="6977104" cy="344095"/>
          </a:xfrm>
        </p:grpSpPr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F9CD84C6-9E3F-413C-9A91-6AF470B78F85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4" name="圖片 13">
              <a:extLst>
                <a:ext uri="{FF2B5EF4-FFF2-40B4-BE49-F238E27FC236}">
                  <a16:creationId xmlns:a16="http://schemas.microsoft.com/office/drawing/2014/main" id="{2FD7B138-AFBC-4609-88E6-09B1BD271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36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5743F6-C701-4659-B1A9-18BFE18F3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健康體能的重要性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564F4FC-7A40-4853-977E-F82BF6DB95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4203" y="1690688"/>
            <a:ext cx="8439462" cy="436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5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>
            <a:extLst>
              <a:ext uri="{FF2B5EF4-FFF2-40B4-BE49-F238E27FC236}">
                <a16:creationId xmlns:a16="http://schemas.microsoft.com/office/drawing/2014/main" id="{8498523E-0FEE-43D5-86E5-5BE705354F16}"/>
              </a:ext>
            </a:extLst>
          </p:cNvPr>
          <p:cNvSpPr txBox="1"/>
          <p:nvPr/>
        </p:nvSpPr>
        <p:spPr>
          <a:xfrm>
            <a:off x="8316942" y="6187684"/>
            <a:ext cx="335380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is-IS" altLang="zh-TW" sz="1600" dirty="0">
                <a:solidFill>
                  <a:schemeClr val="bg1">
                    <a:lumMod val="50000"/>
                  </a:schemeClr>
                </a:solidFill>
              </a:rPr>
              <a:t>Donnelly JE et al.(2009) 41:459-71</a:t>
            </a:r>
          </a:p>
          <a:p>
            <a:pPr defTabSz="685800">
              <a:defRPr/>
            </a:pPr>
            <a:r>
              <a:rPr lang="en-US" altLang="zh-TW" sz="1600" dirty="0" err="1">
                <a:solidFill>
                  <a:schemeClr val="bg2">
                    <a:lumMod val="50000"/>
                  </a:schemeClr>
                </a:solidFill>
              </a:rPr>
              <a:t>Jakicic</a:t>
            </a:r>
            <a:r>
              <a:rPr lang="en-US" altLang="zh-TW" sz="1600" dirty="0">
                <a:solidFill>
                  <a:schemeClr val="bg2">
                    <a:lumMod val="50000"/>
                  </a:schemeClr>
                </a:solidFill>
              </a:rPr>
              <a:t> JM et al.(2001) 33:2145-56</a:t>
            </a:r>
            <a:endParaRPr lang="zh-TW" altLang="en-US" sz="1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1058981A-2310-49CB-83A2-D6EDF807A21A}"/>
              </a:ext>
            </a:extLst>
          </p:cNvPr>
          <p:cNvSpPr/>
          <p:nvPr/>
        </p:nvSpPr>
        <p:spPr>
          <a:xfrm>
            <a:off x="-150470" y="169807"/>
            <a:ext cx="12192000" cy="1096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4400" b="1" dirty="0">
                <a:solidFill>
                  <a:schemeClr val="tx1"/>
                </a:solidFill>
              </a:rPr>
              <a:t>美國運動醫學會特殊考量與建議</a:t>
            </a:r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D23EF9EA-7A0D-469E-93A3-785BFA4987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8249064"/>
              </p:ext>
            </p:extLst>
          </p:nvPr>
        </p:nvGraphicFramePr>
        <p:xfrm>
          <a:off x="381963" y="1185747"/>
          <a:ext cx="11493661" cy="5070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65F3B-BBBA-46E2-8F36-85B02A45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" y="1471554"/>
            <a:ext cx="6032763" cy="28585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更多資訊還可以參考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5400" b="1" dirty="0">
                <a:solidFill>
                  <a:srgbClr val="FF3300"/>
                </a:solidFill>
              </a:rPr>
              <a:t>每日飲食指南手冊</a:t>
            </a:r>
            <a:r>
              <a:rPr lang="zh-TW" altLang="en-US" dirty="0"/>
              <a:t> 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DA6941-C9B6-4E44-9178-42C0F6A1C8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142"/>
          <a:stretch/>
        </p:blipFill>
        <p:spPr>
          <a:xfrm rot="16200000">
            <a:off x="5306650" y="1036866"/>
            <a:ext cx="6806801" cy="483546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4AC5FE6-3624-4285-87B5-047D592B8D75}"/>
              </a:ext>
            </a:extLst>
          </p:cNvPr>
          <p:cNvSpPr txBox="1"/>
          <p:nvPr/>
        </p:nvSpPr>
        <p:spPr>
          <a:xfrm rot="20974373">
            <a:off x="2946347" y="4162688"/>
            <a:ext cx="2369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國健署網站能免費閱覽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74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3365F3B-BBBA-46E2-8F36-85B02A45D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7" y="1471554"/>
            <a:ext cx="6032763" cy="2858522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更多資訊還可以參考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5400" b="1" dirty="0">
                <a:solidFill>
                  <a:srgbClr val="FF3300"/>
                </a:solidFill>
              </a:rPr>
              <a:t>全民身體活動指引</a:t>
            </a:r>
            <a:r>
              <a:rPr lang="zh-TW" altLang="en-US" dirty="0"/>
              <a:t>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4AC5FE6-3624-4285-87B5-047D592B8D75}"/>
              </a:ext>
            </a:extLst>
          </p:cNvPr>
          <p:cNvSpPr txBox="1"/>
          <p:nvPr/>
        </p:nvSpPr>
        <p:spPr>
          <a:xfrm rot="20974373">
            <a:off x="2946347" y="4162688"/>
            <a:ext cx="23692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國健署網站能免費閱覽</a:t>
            </a: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!</a:t>
            </a:r>
            <a:endParaRPr kumimoji="0" lang="zh-TW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A2F6C2-4043-460D-8255-A8328B99C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1317" y="0"/>
            <a:ext cx="4878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4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0B138D2-D072-4D24-9B81-08136F1C0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"/>
            <a:ext cx="12192000" cy="4257554"/>
          </a:xfrm>
          <a:solidFill>
            <a:schemeClr val="bg2"/>
          </a:solidFill>
          <a:ln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zh-TW" alt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謝謝您的關心與參與</a:t>
            </a:r>
            <a:endParaRPr lang="en-US" altLang="zh-TW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altLang="zh-TW" sz="1800" dirty="0"/>
          </a:p>
          <a:p>
            <a:pPr marL="0" indent="0" algn="ctr">
              <a:buNone/>
            </a:pPr>
            <a:r>
              <a:rPr lang="zh-TW" altLang="en-US" sz="5400" b="1" dirty="0">
                <a:solidFill>
                  <a:srgbClr val="ED7D31"/>
                </a:solidFill>
              </a:rPr>
              <a:t>成人肥胖診治與轉診流程建議</a:t>
            </a:r>
          </a:p>
        </p:txBody>
      </p:sp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F5BE12BD-8E3A-4085-A4EE-A5F75E248171}"/>
              </a:ext>
            </a:extLst>
          </p:cNvPr>
          <p:cNvCxnSpPr/>
          <p:nvPr/>
        </p:nvCxnSpPr>
        <p:spPr>
          <a:xfrm>
            <a:off x="0" y="4257555"/>
            <a:ext cx="1219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ãåæ°å¥åº·ç½²ãçåçæå°çµæ">
            <a:extLst>
              <a:ext uri="{FF2B5EF4-FFF2-40B4-BE49-F238E27FC236}">
                <a16:creationId xmlns:a16="http://schemas.microsoft.com/office/drawing/2014/main" id="{B2D2CC05-0A01-4B91-8AE2-E001B754D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68" y="4609779"/>
            <a:ext cx="4749182" cy="162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F22A643A-043F-4014-BC0E-3938E1AB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149" y="4609779"/>
            <a:ext cx="1667360" cy="16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63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>
            <a:extLst>
              <a:ext uri="{FF2B5EF4-FFF2-40B4-BE49-F238E27FC236}">
                <a16:creationId xmlns:a16="http://schemas.microsoft.com/office/drawing/2014/main" id="{2DA6AB57-F2C3-43A6-AAD8-FFA17F016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3950" y="4572001"/>
            <a:ext cx="11573692" cy="4955994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75000"/>
              </a:spcBef>
              <a:buNone/>
            </a:pPr>
            <a:r>
              <a:rPr lang="zh-TW" altLang="en-US" sz="3600" b="1" dirty="0">
                <a:ea typeface="標楷體" panose="03000509000000000000" pitchFamily="65" charset="-120"/>
              </a:rPr>
              <a:t>世界衛生組織將</a:t>
            </a:r>
            <a:r>
              <a:rPr lang="zh-TW" altLang="en-US" sz="3600" b="1" dirty="0">
                <a:solidFill>
                  <a:srgbClr val="0000FF"/>
                </a:solidFill>
                <a:ea typeface="標楷體" panose="03000509000000000000" pitchFamily="65" charset="-120"/>
              </a:rPr>
              <a:t>缺乏身體活動</a:t>
            </a:r>
            <a:r>
              <a:rPr lang="zh-TW" altLang="en-US" sz="3600" b="1" dirty="0">
                <a:ea typeface="標楷體" panose="03000509000000000000" pitchFamily="65" charset="-120"/>
              </a:rPr>
              <a:t>與</a:t>
            </a:r>
            <a:r>
              <a:rPr lang="zh-TW" altLang="en-US" sz="3600" b="1" dirty="0">
                <a:solidFill>
                  <a:srgbClr val="0000FF"/>
                </a:solidFill>
                <a:ea typeface="標楷體" panose="03000509000000000000" pitchFamily="65" charset="-120"/>
              </a:rPr>
              <a:t>不適當的飲食</a:t>
            </a:r>
            <a:r>
              <a:rPr lang="zh-TW" altLang="en-US" sz="3600" b="1" dirty="0">
                <a:ea typeface="標楷體" panose="03000509000000000000" pitchFamily="65" charset="-120"/>
              </a:rPr>
              <a:t>，列為造成非傳染性疾病的兩大主要因素，並直接將</a:t>
            </a:r>
            <a:r>
              <a:rPr lang="zh-TW" altLang="en-US" sz="3600" b="1" dirty="0">
                <a:solidFill>
                  <a:srgbClr val="FF0000"/>
                </a:solidFill>
                <a:ea typeface="標楷體" panose="03000509000000000000" pitchFamily="65" charset="-120"/>
              </a:rPr>
              <a:t>缺乏身體活動</a:t>
            </a:r>
            <a:r>
              <a:rPr lang="zh-TW" altLang="en-US" sz="3600" b="1" dirty="0">
                <a:ea typeface="標楷體" panose="03000509000000000000" pitchFamily="65" charset="-120"/>
              </a:rPr>
              <a:t>視為</a:t>
            </a:r>
            <a:r>
              <a:rPr lang="zh-TW" altLang="en-US" sz="3600" b="1" dirty="0">
                <a:solidFill>
                  <a:srgbClr val="FF0000"/>
                </a:solidFill>
                <a:ea typeface="標楷體" panose="03000509000000000000" pitchFamily="65" charset="-120"/>
              </a:rPr>
              <a:t>心臟血管疾病</a:t>
            </a:r>
            <a:r>
              <a:rPr lang="zh-TW" altLang="en-US" sz="3600" b="1" dirty="0">
                <a:ea typeface="標楷體" panose="03000509000000000000" pitchFamily="65" charset="-120"/>
              </a:rPr>
              <a:t>的主要危險因子。</a:t>
            </a:r>
            <a:endParaRPr lang="zh-TW" altLang="en-US" sz="3600" dirty="0">
              <a:ea typeface="標楷體" panose="03000509000000000000" pitchFamily="65" charset="-120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ECC2FF59-F265-409D-8877-0D68DD2E39A9}"/>
              </a:ext>
            </a:extLst>
          </p:cNvPr>
          <p:cNvGrpSpPr/>
          <p:nvPr/>
        </p:nvGrpSpPr>
        <p:grpSpPr>
          <a:xfrm>
            <a:off x="6368361" y="622663"/>
            <a:ext cx="5457879" cy="3172097"/>
            <a:chOff x="6368361" y="622663"/>
            <a:chExt cx="5457879" cy="3172097"/>
          </a:xfrm>
        </p:grpSpPr>
        <p:pic>
          <p:nvPicPr>
            <p:cNvPr id="5" name="圖片 4">
              <a:extLst>
                <a:ext uri="{FF2B5EF4-FFF2-40B4-BE49-F238E27FC236}">
                  <a16:creationId xmlns:a16="http://schemas.microsoft.com/office/drawing/2014/main" id="{6425D671-0725-4A74-BD5D-8E2257D54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grayscl/>
            </a:blip>
            <a:stretch>
              <a:fillRect/>
            </a:stretch>
          </p:blipFill>
          <p:spPr>
            <a:xfrm>
              <a:off x="6368361" y="622663"/>
              <a:ext cx="3013492" cy="3172097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D87D3513-87E0-40E5-A5F2-6928F48C6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grayscl/>
            </a:blip>
            <a:stretch>
              <a:fillRect/>
            </a:stretch>
          </p:blipFill>
          <p:spPr>
            <a:xfrm>
              <a:off x="9016964" y="622664"/>
              <a:ext cx="2809276" cy="3172096"/>
            </a:xfrm>
            <a:prstGeom prst="rect">
              <a:avLst/>
            </a:prstGeom>
          </p:spPr>
        </p:pic>
      </p:grpSp>
      <p:pic>
        <p:nvPicPr>
          <p:cNvPr id="11" name="圖片 10">
            <a:extLst>
              <a:ext uri="{FF2B5EF4-FFF2-40B4-BE49-F238E27FC236}">
                <a16:creationId xmlns:a16="http://schemas.microsoft.com/office/drawing/2014/main" id="{5ECEE72E-3235-4D6E-9D75-2098914B50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695" y="518703"/>
            <a:ext cx="3733800" cy="33800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>
            <a:extLst>
              <a:ext uri="{FF2B5EF4-FFF2-40B4-BE49-F238E27FC236}">
                <a16:creationId xmlns:a16="http://schemas.microsoft.com/office/drawing/2014/main" id="{93C49F45-6926-4011-A684-7D1F5BE45BC0}"/>
              </a:ext>
            </a:extLst>
          </p:cNvPr>
          <p:cNvSpPr txBox="1"/>
          <p:nvPr/>
        </p:nvSpPr>
        <p:spPr>
          <a:xfrm>
            <a:off x="7650944" y="6291766"/>
            <a:ext cx="4259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Hills et all Front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Nutr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(2005) 1:5</a:t>
            </a:r>
            <a:endParaRPr lang="zh-TW" altLang="en-US" dirty="0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A2882B6D-F0C4-4920-8926-8ED91F51824B}"/>
              </a:ext>
            </a:extLst>
          </p:cNvPr>
          <p:cNvSpPr/>
          <p:nvPr/>
        </p:nvSpPr>
        <p:spPr>
          <a:xfrm>
            <a:off x="394026" y="2036236"/>
            <a:ext cx="2406570" cy="70604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基礎代謝率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C9D6F58E-BDF9-46B7-9273-84A2CE5E6BA3}"/>
              </a:ext>
            </a:extLst>
          </p:cNvPr>
          <p:cNvSpPr/>
          <p:nvPr/>
        </p:nvSpPr>
        <p:spPr>
          <a:xfrm>
            <a:off x="394027" y="3225398"/>
            <a:ext cx="2406570" cy="70604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熱能散失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B9CDB33-B87A-4967-96EC-0D4FE8B9E494}"/>
              </a:ext>
            </a:extLst>
          </p:cNvPr>
          <p:cNvSpPr/>
          <p:nvPr/>
        </p:nvSpPr>
        <p:spPr>
          <a:xfrm>
            <a:off x="421509" y="4428130"/>
            <a:ext cx="2448046" cy="7060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身體活動耗能</a:t>
            </a:r>
          </a:p>
        </p:txBody>
      </p:sp>
      <p:cxnSp>
        <p:nvCxnSpPr>
          <p:cNvPr id="14" name="接點: 肘形 13">
            <a:extLst>
              <a:ext uri="{FF2B5EF4-FFF2-40B4-BE49-F238E27FC236}">
                <a16:creationId xmlns:a16="http://schemas.microsoft.com/office/drawing/2014/main" id="{AAD505AE-687A-47F2-977E-1C59B67458F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97312" y="706056"/>
            <a:ext cx="4726326" cy="1307937"/>
          </a:xfrm>
          <a:prstGeom prst="bentConnector3">
            <a:avLst>
              <a:gd name="adj1" fmla="val 99959"/>
            </a:avLst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十字形 24">
            <a:extLst>
              <a:ext uri="{FF2B5EF4-FFF2-40B4-BE49-F238E27FC236}">
                <a16:creationId xmlns:a16="http://schemas.microsoft.com/office/drawing/2014/main" id="{24EE4036-08FA-4E32-A705-0F8359D9AA2A}"/>
              </a:ext>
            </a:extLst>
          </p:cNvPr>
          <p:cNvSpPr/>
          <p:nvPr/>
        </p:nvSpPr>
        <p:spPr>
          <a:xfrm>
            <a:off x="1412119" y="4012497"/>
            <a:ext cx="335660" cy="329333"/>
          </a:xfrm>
          <a:prstGeom prst="plus">
            <a:avLst>
              <a:gd name="adj" fmla="val 439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十字形 26">
            <a:extLst>
              <a:ext uri="{FF2B5EF4-FFF2-40B4-BE49-F238E27FC236}">
                <a16:creationId xmlns:a16="http://schemas.microsoft.com/office/drawing/2014/main" id="{F546DAC3-B67A-4654-8486-C362DD2CEEC3}"/>
              </a:ext>
            </a:extLst>
          </p:cNvPr>
          <p:cNvSpPr/>
          <p:nvPr/>
        </p:nvSpPr>
        <p:spPr>
          <a:xfrm>
            <a:off x="1412119" y="2832916"/>
            <a:ext cx="335660" cy="329333"/>
          </a:xfrm>
          <a:prstGeom prst="plus">
            <a:avLst>
              <a:gd name="adj" fmla="val 4396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: 圓角 27">
            <a:extLst>
              <a:ext uri="{FF2B5EF4-FFF2-40B4-BE49-F238E27FC236}">
                <a16:creationId xmlns:a16="http://schemas.microsoft.com/office/drawing/2014/main" id="{6152067D-CA81-4CD1-A06A-366694E48BE2}"/>
              </a:ext>
            </a:extLst>
          </p:cNvPr>
          <p:cNvSpPr/>
          <p:nvPr/>
        </p:nvSpPr>
        <p:spPr>
          <a:xfrm>
            <a:off x="2303360" y="284209"/>
            <a:ext cx="7870788" cy="68158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/>
              <a:t>每日消耗能量</a:t>
            </a:r>
            <a:r>
              <a:rPr lang="en-US" altLang="zh-TW" sz="2400" dirty="0"/>
              <a:t>(Total Daily Energy Expenditure ; TEE)</a:t>
            </a:r>
            <a:endParaRPr lang="zh-TW" altLang="en-US" sz="2400" dirty="0"/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2ED50744-5AD6-4CAB-929C-690A44C2BD3B}"/>
              </a:ext>
            </a:extLst>
          </p:cNvPr>
          <p:cNvGrpSpPr/>
          <p:nvPr/>
        </p:nvGrpSpPr>
        <p:grpSpPr>
          <a:xfrm>
            <a:off x="2969638" y="1112100"/>
            <a:ext cx="7616834" cy="5052966"/>
            <a:chOff x="1762781" y="777112"/>
            <a:chExt cx="7616834" cy="5052966"/>
          </a:xfrm>
        </p:grpSpPr>
        <p:grpSp>
          <p:nvGrpSpPr>
            <p:cNvPr id="15" name="群組 14">
              <a:extLst>
                <a:ext uri="{FF2B5EF4-FFF2-40B4-BE49-F238E27FC236}">
                  <a16:creationId xmlns:a16="http://schemas.microsoft.com/office/drawing/2014/main" id="{8F0A2A70-D897-4D8A-B70D-2C696C6067AE}"/>
                </a:ext>
              </a:extLst>
            </p:cNvPr>
            <p:cNvGrpSpPr/>
            <p:nvPr/>
          </p:nvGrpSpPr>
          <p:grpSpPr>
            <a:xfrm>
              <a:off x="1762781" y="777112"/>
              <a:ext cx="4049878" cy="859997"/>
              <a:chOff x="1762781" y="777112"/>
              <a:chExt cx="4049878" cy="859997"/>
            </a:xfrm>
          </p:grpSpPr>
          <p:sp>
            <p:nvSpPr>
              <p:cNvPr id="34" name="object 29">
                <a:extLst>
                  <a:ext uri="{FF2B5EF4-FFF2-40B4-BE49-F238E27FC236}">
                    <a16:creationId xmlns:a16="http://schemas.microsoft.com/office/drawing/2014/main" id="{91BD3292-A5FE-4CAB-8594-811A33E135C6}"/>
                  </a:ext>
                </a:extLst>
              </p:cNvPr>
              <p:cNvSpPr/>
              <p:nvPr/>
            </p:nvSpPr>
            <p:spPr>
              <a:xfrm>
                <a:off x="1762781" y="1017401"/>
                <a:ext cx="2120734" cy="619708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30">
                <a:extLst>
                  <a:ext uri="{FF2B5EF4-FFF2-40B4-BE49-F238E27FC236}">
                    <a16:creationId xmlns:a16="http://schemas.microsoft.com/office/drawing/2014/main" id="{24FE6614-FF2D-4BD6-8BF5-05E32D7FDD11}"/>
                  </a:ext>
                </a:extLst>
              </p:cNvPr>
              <p:cNvSpPr/>
              <p:nvPr/>
            </p:nvSpPr>
            <p:spPr>
              <a:xfrm>
                <a:off x="4072886" y="777112"/>
                <a:ext cx="1739773" cy="602234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群組 15">
              <a:extLst>
                <a:ext uri="{FF2B5EF4-FFF2-40B4-BE49-F238E27FC236}">
                  <a16:creationId xmlns:a16="http://schemas.microsoft.com/office/drawing/2014/main" id="{A7A2325C-68DF-4BB5-A278-25B225AEBE40}"/>
                </a:ext>
              </a:extLst>
            </p:cNvPr>
            <p:cNvGrpSpPr/>
            <p:nvPr/>
          </p:nvGrpSpPr>
          <p:grpSpPr>
            <a:xfrm>
              <a:off x="2335468" y="1388603"/>
              <a:ext cx="7044147" cy="4441475"/>
              <a:chOff x="2335468" y="1388603"/>
              <a:chExt cx="7044147" cy="4441475"/>
            </a:xfrm>
          </p:grpSpPr>
          <p:grpSp>
            <p:nvGrpSpPr>
              <p:cNvPr id="17" name="群組 16">
                <a:extLst>
                  <a:ext uri="{FF2B5EF4-FFF2-40B4-BE49-F238E27FC236}">
                    <a16:creationId xmlns:a16="http://schemas.microsoft.com/office/drawing/2014/main" id="{C07A025F-4907-4743-837A-2FD775AB87CC}"/>
                  </a:ext>
                </a:extLst>
              </p:cNvPr>
              <p:cNvGrpSpPr/>
              <p:nvPr/>
            </p:nvGrpSpPr>
            <p:grpSpPr>
              <a:xfrm>
                <a:off x="6624878" y="1388603"/>
                <a:ext cx="2754737" cy="3031282"/>
                <a:chOff x="6925011" y="510486"/>
                <a:chExt cx="2754737" cy="3031282"/>
              </a:xfrm>
            </p:grpSpPr>
            <p:grpSp>
              <p:nvGrpSpPr>
                <p:cNvPr id="22" name="群組 21">
                  <a:extLst>
                    <a:ext uri="{FF2B5EF4-FFF2-40B4-BE49-F238E27FC236}">
                      <a16:creationId xmlns:a16="http://schemas.microsoft.com/office/drawing/2014/main" id="{943B0D51-E17D-48EA-8F63-02697241D469}"/>
                    </a:ext>
                  </a:extLst>
                </p:cNvPr>
                <p:cNvGrpSpPr/>
                <p:nvPr/>
              </p:nvGrpSpPr>
              <p:grpSpPr>
                <a:xfrm>
                  <a:off x="6925011" y="510486"/>
                  <a:ext cx="2754737" cy="3031282"/>
                  <a:chOff x="6925011" y="556206"/>
                  <a:chExt cx="2754737" cy="3031282"/>
                </a:xfrm>
              </p:grpSpPr>
              <p:grpSp>
                <p:nvGrpSpPr>
                  <p:cNvPr id="24" name="群組 23">
                    <a:extLst>
                      <a:ext uri="{FF2B5EF4-FFF2-40B4-BE49-F238E27FC236}">
                        <a16:creationId xmlns:a16="http://schemas.microsoft.com/office/drawing/2014/main" id="{E79A7CFA-6CC8-432F-9A74-F84902E16C45}"/>
                      </a:ext>
                    </a:extLst>
                  </p:cNvPr>
                  <p:cNvGrpSpPr/>
                  <p:nvPr/>
                </p:nvGrpSpPr>
                <p:grpSpPr>
                  <a:xfrm>
                    <a:off x="7001955" y="2578473"/>
                    <a:ext cx="2677793" cy="1009015"/>
                    <a:chOff x="7001955" y="2578473"/>
                    <a:chExt cx="2677793" cy="1009015"/>
                  </a:xfrm>
                </p:grpSpPr>
                <p:sp>
                  <p:nvSpPr>
                    <p:cNvPr id="32" name="object 7">
                      <a:extLst>
                        <a:ext uri="{FF2B5EF4-FFF2-40B4-BE49-F238E27FC236}">
                          <a16:creationId xmlns:a16="http://schemas.microsoft.com/office/drawing/2014/main" id="{2044843F-7BB9-4149-91BA-966000A245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1955" y="2578473"/>
                      <a:ext cx="2677793" cy="10090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8615" h="1009014">
                          <a:moveTo>
                            <a:pt x="809244" y="0"/>
                          </a:moveTo>
                          <a:lnTo>
                            <a:pt x="751453" y="1266"/>
                          </a:lnTo>
                          <a:lnTo>
                            <a:pt x="694759" y="5008"/>
                          </a:lnTo>
                          <a:lnTo>
                            <a:pt x="639298" y="11141"/>
                          </a:lnTo>
                          <a:lnTo>
                            <a:pt x="585207" y="19579"/>
                          </a:lnTo>
                          <a:lnTo>
                            <a:pt x="532624" y="30237"/>
                          </a:lnTo>
                          <a:lnTo>
                            <a:pt x="481685" y="43029"/>
                          </a:lnTo>
                          <a:lnTo>
                            <a:pt x="432526" y="57871"/>
                          </a:lnTo>
                          <a:lnTo>
                            <a:pt x="385286" y="74677"/>
                          </a:lnTo>
                          <a:lnTo>
                            <a:pt x="340102" y="93361"/>
                          </a:lnTo>
                          <a:lnTo>
                            <a:pt x="297109" y="113839"/>
                          </a:lnTo>
                          <a:lnTo>
                            <a:pt x="256445" y="136025"/>
                          </a:lnTo>
                          <a:lnTo>
                            <a:pt x="218247" y="159834"/>
                          </a:lnTo>
                          <a:lnTo>
                            <a:pt x="182652" y="185181"/>
                          </a:lnTo>
                          <a:lnTo>
                            <a:pt x="149797" y="211979"/>
                          </a:lnTo>
                          <a:lnTo>
                            <a:pt x="119819" y="240145"/>
                          </a:lnTo>
                          <a:lnTo>
                            <a:pt x="92855" y="269592"/>
                          </a:lnTo>
                          <a:lnTo>
                            <a:pt x="69042" y="300236"/>
                          </a:lnTo>
                          <a:lnTo>
                            <a:pt x="31415" y="364771"/>
                          </a:lnTo>
                          <a:lnTo>
                            <a:pt x="8036" y="433068"/>
                          </a:lnTo>
                          <a:lnTo>
                            <a:pt x="0" y="504444"/>
                          </a:lnTo>
                          <a:lnTo>
                            <a:pt x="2031" y="540474"/>
                          </a:lnTo>
                          <a:lnTo>
                            <a:pt x="17876" y="610395"/>
                          </a:lnTo>
                          <a:lnTo>
                            <a:pt x="48516" y="676896"/>
                          </a:lnTo>
                          <a:lnTo>
                            <a:pt x="92855" y="739295"/>
                          </a:lnTo>
                          <a:lnTo>
                            <a:pt x="119819" y="768742"/>
                          </a:lnTo>
                          <a:lnTo>
                            <a:pt x="149797" y="796908"/>
                          </a:lnTo>
                          <a:lnTo>
                            <a:pt x="182652" y="823706"/>
                          </a:lnTo>
                          <a:lnTo>
                            <a:pt x="218247" y="849053"/>
                          </a:lnTo>
                          <a:lnTo>
                            <a:pt x="256445" y="872862"/>
                          </a:lnTo>
                          <a:lnTo>
                            <a:pt x="297109" y="895048"/>
                          </a:lnTo>
                          <a:lnTo>
                            <a:pt x="340102" y="915526"/>
                          </a:lnTo>
                          <a:lnTo>
                            <a:pt x="385286" y="934210"/>
                          </a:lnTo>
                          <a:lnTo>
                            <a:pt x="432526" y="951016"/>
                          </a:lnTo>
                          <a:lnTo>
                            <a:pt x="481685" y="965858"/>
                          </a:lnTo>
                          <a:lnTo>
                            <a:pt x="532624" y="978650"/>
                          </a:lnTo>
                          <a:lnTo>
                            <a:pt x="585207" y="989308"/>
                          </a:lnTo>
                          <a:lnTo>
                            <a:pt x="639298" y="997746"/>
                          </a:lnTo>
                          <a:lnTo>
                            <a:pt x="694759" y="1003879"/>
                          </a:lnTo>
                          <a:lnTo>
                            <a:pt x="751453" y="1007621"/>
                          </a:lnTo>
                          <a:lnTo>
                            <a:pt x="809244" y="1008888"/>
                          </a:lnTo>
                          <a:lnTo>
                            <a:pt x="867034" y="1007621"/>
                          </a:lnTo>
                          <a:lnTo>
                            <a:pt x="923728" y="1003879"/>
                          </a:lnTo>
                          <a:lnTo>
                            <a:pt x="979189" y="997746"/>
                          </a:lnTo>
                          <a:lnTo>
                            <a:pt x="1033280" y="989308"/>
                          </a:lnTo>
                          <a:lnTo>
                            <a:pt x="1085863" y="978650"/>
                          </a:lnTo>
                          <a:lnTo>
                            <a:pt x="1136802" y="965858"/>
                          </a:lnTo>
                          <a:lnTo>
                            <a:pt x="1185961" y="951016"/>
                          </a:lnTo>
                          <a:lnTo>
                            <a:pt x="1233201" y="934210"/>
                          </a:lnTo>
                          <a:lnTo>
                            <a:pt x="1278385" y="915526"/>
                          </a:lnTo>
                          <a:lnTo>
                            <a:pt x="1321378" y="895048"/>
                          </a:lnTo>
                          <a:lnTo>
                            <a:pt x="1362042" y="872862"/>
                          </a:lnTo>
                          <a:lnTo>
                            <a:pt x="1400240" y="849053"/>
                          </a:lnTo>
                          <a:lnTo>
                            <a:pt x="1435835" y="823706"/>
                          </a:lnTo>
                          <a:lnTo>
                            <a:pt x="1468690" y="796908"/>
                          </a:lnTo>
                          <a:lnTo>
                            <a:pt x="1498668" y="768742"/>
                          </a:lnTo>
                          <a:lnTo>
                            <a:pt x="1525632" y="739295"/>
                          </a:lnTo>
                          <a:lnTo>
                            <a:pt x="1549445" y="708651"/>
                          </a:lnTo>
                          <a:lnTo>
                            <a:pt x="1587072" y="644116"/>
                          </a:lnTo>
                          <a:lnTo>
                            <a:pt x="1610451" y="575819"/>
                          </a:lnTo>
                          <a:lnTo>
                            <a:pt x="1618488" y="504444"/>
                          </a:lnTo>
                          <a:lnTo>
                            <a:pt x="1616456" y="468413"/>
                          </a:lnTo>
                          <a:lnTo>
                            <a:pt x="1600611" y="398492"/>
                          </a:lnTo>
                          <a:lnTo>
                            <a:pt x="1569971" y="331991"/>
                          </a:lnTo>
                          <a:lnTo>
                            <a:pt x="1525632" y="269592"/>
                          </a:lnTo>
                          <a:lnTo>
                            <a:pt x="1498668" y="240145"/>
                          </a:lnTo>
                          <a:lnTo>
                            <a:pt x="1468690" y="211979"/>
                          </a:lnTo>
                          <a:lnTo>
                            <a:pt x="1435835" y="185181"/>
                          </a:lnTo>
                          <a:lnTo>
                            <a:pt x="1400240" y="159834"/>
                          </a:lnTo>
                          <a:lnTo>
                            <a:pt x="1362042" y="136025"/>
                          </a:lnTo>
                          <a:lnTo>
                            <a:pt x="1321378" y="113839"/>
                          </a:lnTo>
                          <a:lnTo>
                            <a:pt x="1278385" y="93361"/>
                          </a:lnTo>
                          <a:lnTo>
                            <a:pt x="1233201" y="74677"/>
                          </a:lnTo>
                          <a:lnTo>
                            <a:pt x="1185961" y="57871"/>
                          </a:lnTo>
                          <a:lnTo>
                            <a:pt x="1136802" y="43029"/>
                          </a:lnTo>
                          <a:lnTo>
                            <a:pt x="1085863" y="30237"/>
                          </a:lnTo>
                          <a:lnTo>
                            <a:pt x="1033280" y="19579"/>
                          </a:lnTo>
                          <a:lnTo>
                            <a:pt x="979189" y="11141"/>
                          </a:lnTo>
                          <a:lnTo>
                            <a:pt x="923728" y="5008"/>
                          </a:lnTo>
                          <a:lnTo>
                            <a:pt x="867034" y="1266"/>
                          </a:lnTo>
                          <a:lnTo>
                            <a:pt x="809244" y="0"/>
                          </a:lnTo>
                          <a:close/>
                        </a:path>
                      </a:pathLst>
                    </a:custGeom>
                    <a:solidFill>
                      <a:srgbClr val="4F81BC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3" name="object 8">
                      <a:extLst>
                        <a:ext uri="{FF2B5EF4-FFF2-40B4-BE49-F238E27FC236}">
                          <a16:creationId xmlns:a16="http://schemas.microsoft.com/office/drawing/2014/main" id="{7F3B372F-4CB3-4F8F-9EBD-BBD7F0CB803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81872" y="2801181"/>
                      <a:ext cx="2152820" cy="443711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marR="5080" indent="152400">
                        <a:spcBef>
                          <a:spcPts val="100"/>
                        </a:spcBef>
                      </a:pPr>
                      <a:r>
                        <a:rPr sz="2800" dirty="0">
                          <a:solidFill>
                            <a:srgbClr val="FFFFFF"/>
                          </a:solidFill>
                          <a:latin typeface="Noto Sans CJK JP Regular"/>
                          <a:cs typeface="Noto Sans CJK JP Regular"/>
                        </a:rPr>
                        <a:t>基礎 代謝率</a:t>
                      </a:r>
                      <a:endParaRPr sz="2800" dirty="0">
                        <a:latin typeface="Noto Sans CJK JP Regular"/>
                        <a:cs typeface="Noto Sans CJK JP Regular"/>
                      </a:endParaRPr>
                    </a:p>
                  </p:txBody>
                </p:sp>
              </p:grpSp>
              <p:grpSp>
                <p:nvGrpSpPr>
                  <p:cNvPr id="26" name="群組 25">
                    <a:extLst>
                      <a:ext uri="{FF2B5EF4-FFF2-40B4-BE49-F238E27FC236}">
                        <a16:creationId xmlns:a16="http://schemas.microsoft.com/office/drawing/2014/main" id="{D63E6102-BC97-4788-A2D5-97606282FB1F}"/>
                      </a:ext>
                    </a:extLst>
                  </p:cNvPr>
                  <p:cNvGrpSpPr/>
                  <p:nvPr/>
                </p:nvGrpSpPr>
                <p:grpSpPr>
                  <a:xfrm>
                    <a:off x="6925011" y="1557527"/>
                    <a:ext cx="2551999" cy="1007744"/>
                    <a:chOff x="6925011" y="1557527"/>
                    <a:chExt cx="2551999" cy="1007744"/>
                  </a:xfrm>
                </p:grpSpPr>
                <p:sp>
                  <p:nvSpPr>
                    <p:cNvPr id="30" name="object 11">
                      <a:extLst>
                        <a:ext uri="{FF2B5EF4-FFF2-40B4-BE49-F238E27FC236}">
                          <a16:creationId xmlns:a16="http://schemas.microsoft.com/office/drawing/2014/main" id="{77D593EE-69ED-43E9-865C-4E965672E9B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25011" y="1557527"/>
                      <a:ext cx="2551999" cy="10077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8615" h="1007744">
                          <a:moveTo>
                            <a:pt x="809244" y="0"/>
                          </a:moveTo>
                          <a:lnTo>
                            <a:pt x="751453" y="1264"/>
                          </a:lnTo>
                          <a:lnTo>
                            <a:pt x="694759" y="5002"/>
                          </a:lnTo>
                          <a:lnTo>
                            <a:pt x="639298" y="11128"/>
                          </a:lnTo>
                          <a:lnTo>
                            <a:pt x="585207" y="19556"/>
                          </a:lnTo>
                          <a:lnTo>
                            <a:pt x="532624" y="30200"/>
                          </a:lnTo>
                          <a:lnTo>
                            <a:pt x="481685" y="42977"/>
                          </a:lnTo>
                          <a:lnTo>
                            <a:pt x="432526" y="57800"/>
                          </a:lnTo>
                          <a:lnTo>
                            <a:pt x="385286" y="74584"/>
                          </a:lnTo>
                          <a:lnTo>
                            <a:pt x="340102" y="93245"/>
                          </a:lnTo>
                          <a:lnTo>
                            <a:pt x="297109" y="113695"/>
                          </a:lnTo>
                          <a:lnTo>
                            <a:pt x="256445" y="135851"/>
                          </a:lnTo>
                          <a:lnTo>
                            <a:pt x="218247" y="159627"/>
                          </a:lnTo>
                          <a:lnTo>
                            <a:pt x="182652" y="184937"/>
                          </a:lnTo>
                          <a:lnTo>
                            <a:pt x="149797" y="211697"/>
                          </a:lnTo>
                          <a:lnTo>
                            <a:pt x="119819" y="239821"/>
                          </a:lnTo>
                          <a:lnTo>
                            <a:pt x="92855" y="269224"/>
                          </a:lnTo>
                          <a:lnTo>
                            <a:pt x="69042" y="299820"/>
                          </a:lnTo>
                          <a:lnTo>
                            <a:pt x="31415" y="364251"/>
                          </a:lnTo>
                          <a:lnTo>
                            <a:pt x="8036" y="432432"/>
                          </a:lnTo>
                          <a:lnTo>
                            <a:pt x="0" y="503682"/>
                          </a:lnTo>
                          <a:lnTo>
                            <a:pt x="2031" y="539647"/>
                          </a:lnTo>
                          <a:lnTo>
                            <a:pt x="17876" y="609448"/>
                          </a:lnTo>
                          <a:lnTo>
                            <a:pt x="48516" y="675839"/>
                          </a:lnTo>
                          <a:lnTo>
                            <a:pt x="92855" y="738139"/>
                          </a:lnTo>
                          <a:lnTo>
                            <a:pt x="119819" y="767542"/>
                          </a:lnTo>
                          <a:lnTo>
                            <a:pt x="149797" y="795666"/>
                          </a:lnTo>
                          <a:lnTo>
                            <a:pt x="182652" y="822426"/>
                          </a:lnTo>
                          <a:lnTo>
                            <a:pt x="218247" y="847736"/>
                          </a:lnTo>
                          <a:lnTo>
                            <a:pt x="256445" y="871512"/>
                          </a:lnTo>
                          <a:lnTo>
                            <a:pt x="297109" y="893668"/>
                          </a:lnTo>
                          <a:lnTo>
                            <a:pt x="340102" y="914118"/>
                          </a:lnTo>
                          <a:lnTo>
                            <a:pt x="385286" y="932779"/>
                          </a:lnTo>
                          <a:lnTo>
                            <a:pt x="432526" y="949563"/>
                          </a:lnTo>
                          <a:lnTo>
                            <a:pt x="481685" y="964386"/>
                          </a:lnTo>
                          <a:lnTo>
                            <a:pt x="532624" y="977163"/>
                          </a:lnTo>
                          <a:lnTo>
                            <a:pt x="585207" y="987807"/>
                          </a:lnTo>
                          <a:lnTo>
                            <a:pt x="639298" y="996235"/>
                          </a:lnTo>
                          <a:lnTo>
                            <a:pt x="694759" y="1002361"/>
                          </a:lnTo>
                          <a:lnTo>
                            <a:pt x="751453" y="1006099"/>
                          </a:lnTo>
                          <a:lnTo>
                            <a:pt x="809244" y="1007363"/>
                          </a:lnTo>
                          <a:lnTo>
                            <a:pt x="867034" y="1006099"/>
                          </a:lnTo>
                          <a:lnTo>
                            <a:pt x="923728" y="1002361"/>
                          </a:lnTo>
                          <a:lnTo>
                            <a:pt x="979189" y="996235"/>
                          </a:lnTo>
                          <a:lnTo>
                            <a:pt x="1033280" y="987807"/>
                          </a:lnTo>
                          <a:lnTo>
                            <a:pt x="1085863" y="977163"/>
                          </a:lnTo>
                          <a:lnTo>
                            <a:pt x="1136802" y="964386"/>
                          </a:lnTo>
                          <a:lnTo>
                            <a:pt x="1185961" y="949563"/>
                          </a:lnTo>
                          <a:lnTo>
                            <a:pt x="1233201" y="932779"/>
                          </a:lnTo>
                          <a:lnTo>
                            <a:pt x="1278385" y="914118"/>
                          </a:lnTo>
                          <a:lnTo>
                            <a:pt x="1321378" y="893668"/>
                          </a:lnTo>
                          <a:lnTo>
                            <a:pt x="1362042" y="871512"/>
                          </a:lnTo>
                          <a:lnTo>
                            <a:pt x="1400240" y="847736"/>
                          </a:lnTo>
                          <a:lnTo>
                            <a:pt x="1435835" y="822426"/>
                          </a:lnTo>
                          <a:lnTo>
                            <a:pt x="1468690" y="795666"/>
                          </a:lnTo>
                          <a:lnTo>
                            <a:pt x="1498668" y="767542"/>
                          </a:lnTo>
                          <a:lnTo>
                            <a:pt x="1525632" y="738139"/>
                          </a:lnTo>
                          <a:lnTo>
                            <a:pt x="1549445" y="707543"/>
                          </a:lnTo>
                          <a:lnTo>
                            <a:pt x="1587072" y="643112"/>
                          </a:lnTo>
                          <a:lnTo>
                            <a:pt x="1610451" y="574931"/>
                          </a:lnTo>
                          <a:lnTo>
                            <a:pt x="1618488" y="503682"/>
                          </a:lnTo>
                          <a:lnTo>
                            <a:pt x="1616456" y="467716"/>
                          </a:lnTo>
                          <a:lnTo>
                            <a:pt x="1600611" y="397915"/>
                          </a:lnTo>
                          <a:lnTo>
                            <a:pt x="1569971" y="331524"/>
                          </a:lnTo>
                          <a:lnTo>
                            <a:pt x="1525632" y="269224"/>
                          </a:lnTo>
                          <a:lnTo>
                            <a:pt x="1498668" y="239821"/>
                          </a:lnTo>
                          <a:lnTo>
                            <a:pt x="1468690" y="211697"/>
                          </a:lnTo>
                          <a:lnTo>
                            <a:pt x="1435835" y="184937"/>
                          </a:lnTo>
                          <a:lnTo>
                            <a:pt x="1400240" y="159627"/>
                          </a:lnTo>
                          <a:lnTo>
                            <a:pt x="1362042" y="135851"/>
                          </a:lnTo>
                          <a:lnTo>
                            <a:pt x="1321378" y="113695"/>
                          </a:lnTo>
                          <a:lnTo>
                            <a:pt x="1278385" y="93245"/>
                          </a:lnTo>
                          <a:lnTo>
                            <a:pt x="1233201" y="74584"/>
                          </a:lnTo>
                          <a:lnTo>
                            <a:pt x="1185961" y="57800"/>
                          </a:lnTo>
                          <a:lnTo>
                            <a:pt x="1136802" y="42977"/>
                          </a:lnTo>
                          <a:lnTo>
                            <a:pt x="1085863" y="30200"/>
                          </a:lnTo>
                          <a:lnTo>
                            <a:pt x="1033280" y="19556"/>
                          </a:lnTo>
                          <a:lnTo>
                            <a:pt x="979189" y="11128"/>
                          </a:lnTo>
                          <a:lnTo>
                            <a:pt x="923728" y="5002"/>
                          </a:lnTo>
                          <a:lnTo>
                            <a:pt x="867034" y="1264"/>
                          </a:lnTo>
                          <a:lnTo>
                            <a:pt x="809244" y="0"/>
                          </a:lnTo>
                          <a:close/>
                        </a:path>
                      </a:pathLst>
                    </a:custGeom>
                    <a:solidFill>
                      <a:srgbClr val="4F81BC"/>
                    </a:solidFill>
                  </p:spPr>
                  <p:txBody>
                    <a:bodyPr wrap="square" lIns="0" tIns="0" rIns="0" bIns="0" rtlCol="0"/>
                    <a:lstStyle/>
                    <a:p>
                      <a:endParaRPr/>
                    </a:p>
                  </p:txBody>
                </p:sp>
                <p:sp>
                  <p:nvSpPr>
                    <p:cNvPr id="31" name="object 12">
                      <a:extLst>
                        <a:ext uri="{FF2B5EF4-FFF2-40B4-BE49-F238E27FC236}">
                          <a16:creationId xmlns:a16="http://schemas.microsoft.com/office/drawing/2014/main" id="{0B024FA4-A358-4C52-9D38-17E850E976E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456596" y="1848912"/>
                      <a:ext cx="1731822" cy="443711"/>
                    </a:xfrm>
                    <a:prstGeom prst="rect">
                      <a:avLst/>
                    </a:prstGeom>
                  </p:spPr>
                  <p:txBody>
                    <a:bodyPr vert="horz" wrap="square" lIns="0" tIns="12700" rIns="0" bIns="0" rtlCol="0">
                      <a:spAutoFit/>
                    </a:bodyPr>
                    <a:lstStyle/>
                    <a:p>
                      <a:pPr marL="12700" marR="5080">
                        <a:spcBef>
                          <a:spcPts val="100"/>
                        </a:spcBef>
                      </a:pPr>
                      <a:r>
                        <a:rPr lang="zh-TW" altLang="en-US" sz="2800" dirty="0">
                          <a:solidFill>
                            <a:srgbClr val="FFFFFF"/>
                          </a:solidFill>
                          <a:latin typeface="Noto Sans CJK JP Regular"/>
                          <a:cs typeface="Noto Sans CJK JP Regular"/>
                        </a:rPr>
                        <a:t>身體活動</a:t>
                      </a:r>
                      <a:endParaRPr sz="2800" dirty="0">
                        <a:latin typeface="Noto Sans CJK JP Regular"/>
                        <a:cs typeface="Noto Sans CJK JP Regular"/>
                      </a:endParaRPr>
                    </a:p>
                  </p:txBody>
                </p:sp>
              </p:grpSp>
              <p:sp>
                <p:nvSpPr>
                  <p:cNvPr id="29" name="object 20">
                    <a:extLst>
                      <a:ext uri="{FF2B5EF4-FFF2-40B4-BE49-F238E27FC236}">
                        <a16:creationId xmlns:a16="http://schemas.microsoft.com/office/drawing/2014/main" id="{974D5F42-C0E6-4323-90C2-33766BAE4A4C}"/>
                      </a:ext>
                    </a:extLst>
                  </p:cNvPr>
                  <p:cNvSpPr/>
                  <p:nvPr/>
                </p:nvSpPr>
                <p:spPr>
                  <a:xfrm>
                    <a:off x="6991180" y="556206"/>
                    <a:ext cx="2408527" cy="9777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18615" h="1009015">
                        <a:moveTo>
                          <a:pt x="809244" y="0"/>
                        </a:moveTo>
                        <a:lnTo>
                          <a:pt x="751453" y="1266"/>
                        </a:lnTo>
                        <a:lnTo>
                          <a:pt x="694759" y="5008"/>
                        </a:lnTo>
                        <a:lnTo>
                          <a:pt x="639298" y="11141"/>
                        </a:lnTo>
                        <a:lnTo>
                          <a:pt x="585207" y="19579"/>
                        </a:lnTo>
                        <a:lnTo>
                          <a:pt x="532624" y="30237"/>
                        </a:lnTo>
                        <a:lnTo>
                          <a:pt x="481685" y="43029"/>
                        </a:lnTo>
                        <a:lnTo>
                          <a:pt x="432526" y="57871"/>
                        </a:lnTo>
                        <a:lnTo>
                          <a:pt x="385286" y="74677"/>
                        </a:lnTo>
                        <a:lnTo>
                          <a:pt x="340102" y="93361"/>
                        </a:lnTo>
                        <a:lnTo>
                          <a:pt x="297109" y="113839"/>
                        </a:lnTo>
                        <a:lnTo>
                          <a:pt x="256445" y="136025"/>
                        </a:lnTo>
                        <a:lnTo>
                          <a:pt x="218247" y="159834"/>
                        </a:lnTo>
                        <a:lnTo>
                          <a:pt x="182652" y="185181"/>
                        </a:lnTo>
                        <a:lnTo>
                          <a:pt x="149797" y="211979"/>
                        </a:lnTo>
                        <a:lnTo>
                          <a:pt x="119819" y="240145"/>
                        </a:lnTo>
                        <a:lnTo>
                          <a:pt x="92855" y="269592"/>
                        </a:lnTo>
                        <a:lnTo>
                          <a:pt x="69042" y="300236"/>
                        </a:lnTo>
                        <a:lnTo>
                          <a:pt x="31415" y="364771"/>
                        </a:lnTo>
                        <a:lnTo>
                          <a:pt x="8036" y="433068"/>
                        </a:lnTo>
                        <a:lnTo>
                          <a:pt x="0" y="504444"/>
                        </a:lnTo>
                        <a:lnTo>
                          <a:pt x="2031" y="540474"/>
                        </a:lnTo>
                        <a:lnTo>
                          <a:pt x="17876" y="610395"/>
                        </a:lnTo>
                        <a:lnTo>
                          <a:pt x="48516" y="676896"/>
                        </a:lnTo>
                        <a:lnTo>
                          <a:pt x="92855" y="739295"/>
                        </a:lnTo>
                        <a:lnTo>
                          <a:pt x="119819" y="768742"/>
                        </a:lnTo>
                        <a:lnTo>
                          <a:pt x="149797" y="796908"/>
                        </a:lnTo>
                        <a:lnTo>
                          <a:pt x="182652" y="823706"/>
                        </a:lnTo>
                        <a:lnTo>
                          <a:pt x="218247" y="849053"/>
                        </a:lnTo>
                        <a:lnTo>
                          <a:pt x="256445" y="872862"/>
                        </a:lnTo>
                        <a:lnTo>
                          <a:pt x="297109" y="895048"/>
                        </a:lnTo>
                        <a:lnTo>
                          <a:pt x="340102" y="915526"/>
                        </a:lnTo>
                        <a:lnTo>
                          <a:pt x="385286" y="934210"/>
                        </a:lnTo>
                        <a:lnTo>
                          <a:pt x="432526" y="951016"/>
                        </a:lnTo>
                        <a:lnTo>
                          <a:pt x="481685" y="965858"/>
                        </a:lnTo>
                        <a:lnTo>
                          <a:pt x="532624" y="978650"/>
                        </a:lnTo>
                        <a:lnTo>
                          <a:pt x="585207" y="989308"/>
                        </a:lnTo>
                        <a:lnTo>
                          <a:pt x="639298" y="997746"/>
                        </a:lnTo>
                        <a:lnTo>
                          <a:pt x="694759" y="1003879"/>
                        </a:lnTo>
                        <a:lnTo>
                          <a:pt x="751453" y="1007621"/>
                        </a:lnTo>
                        <a:lnTo>
                          <a:pt x="809244" y="1008888"/>
                        </a:lnTo>
                        <a:lnTo>
                          <a:pt x="867034" y="1007621"/>
                        </a:lnTo>
                        <a:lnTo>
                          <a:pt x="923728" y="1003879"/>
                        </a:lnTo>
                        <a:lnTo>
                          <a:pt x="979189" y="997746"/>
                        </a:lnTo>
                        <a:lnTo>
                          <a:pt x="1033280" y="989308"/>
                        </a:lnTo>
                        <a:lnTo>
                          <a:pt x="1085863" y="978650"/>
                        </a:lnTo>
                        <a:lnTo>
                          <a:pt x="1136802" y="965858"/>
                        </a:lnTo>
                        <a:lnTo>
                          <a:pt x="1185961" y="951016"/>
                        </a:lnTo>
                        <a:lnTo>
                          <a:pt x="1233201" y="934210"/>
                        </a:lnTo>
                        <a:lnTo>
                          <a:pt x="1278385" y="915526"/>
                        </a:lnTo>
                        <a:lnTo>
                          <a:pt x="1321378" y="895048"/>
                        </a:lnTo>
                        <a:lnTo>
                          <a:pt x="1362042" y="872862"/>
                        </a:lnTo>
                        <a:lnTo>
                          <a:pt x="1400240" y="849053"/>
                        </a:lnTo>
                        <a:lnTo>
                          <a:pt x="1435835" y="823706"/>
                        </a:lnTo>
                        <a:lnTo>
                          <a:pt x="1468690" y="796908"/>
                        </a:lnTo>
                        <a:lnTo>
                          <a:pt x="1498668" y="768742"/>
                        </a:lnTo>
                        <a:lnTo>
                          <a:pt x="1525632" y="739295"/>
                        </a:lnTo>
                        <a:lnTo>
                          <a:pt x="1549445" y="708651"/>
                        </a:lnTo>
                        <a:lnTo>
                          <a:pt x="1587072" y="644116"/>
                        </a:lnTo>
                        <a:lnTo>
                          <a:pt x="1610451" y="575819"/>
                        </a:lnTo>
                        <a:lnTo>
                          <a:pt x="1618488" y="504444"/>
                        </a:lnTo>
                        <a:lnTo>
                          <a:pt x="1616456" y="468413"/>
                        </a:lnTo>
                        <a:lnTo>
                          <a:pt x="1600611" y="398492"/>
                        </a:lnTo>
                        <a:lnTo>
                          <a:pt x="1569971" y="331991"/>
                        </a:lnTo>
                        <a:lnTo>
                          <a:pt x="1525632" y="269592"/>
                        </a:lnTo>
                        <a:lnTo>
                          <a:pt x="1498668" y="240145"/>
                        </a:lnTo>
                        <a:lnTo>
                          <a:pt x="1468690" y="211979"/>
                        </a:lnTo>
                        <a:lnTo>
                          <a:pt x="1435835" y="185181"/>
                        </a:lnTo>
                        <a:lnTo>
                          <a:pt x="1400240" y="159834"/>
                        </a:lnTo>
                        <a:lnTo>
                          <a:pt x="1362042" y="136025"/>
                        </a:lnTo>
                        <a:lnTo>
                          <a:pt x="1321378" y="113839"/>
                        </a:lnTo>
                        <a:lnTo>
                          <a:pt x="1278385" y="93361"/>
                        </a:lnTo>
                        <a:lnTo>
                          <a:pt x="1233201" y="74677"/>
                        </a:lnTo>
                        <a:lnTo>
                          <a:pt x="1185961" y="57871"/>
                        </a:lnTo>
                        <a:lnTo>
                          <a:pt x="1136802" y="43029"/>
                        </a:lnTo>
                        <a:lnTo>
                          <a:pt x="1085863" y="30237"/>
                        </a:lnTo>
                        <a:lnTo>
                          <a:pt x="1033280" y="19579"/>
                        </a:lnTo>
                        <a:lnTo>
                          <a:pt x="979189" y="11141"/>
                        </a:lnTo>
                        <a:lnTo>
                          <a:pt x="923728" y="5008"/>
                        </a:lnTo>
                        <a:lnTo>
                          <a:pt x="867034" y="1266"/>
                        </a:lnTo>
                        <a:lnTo>
                          <a:pt x="809244" y="0"/>
                        </a:lnTo>
                        <a:close/>
                      </a:path>
                    </a:pathLst>
                  </a:custGeom>
                  <a:solidFill>
                    <a:srgbClr val="D99593"/>
                  </a:solidFill>
                </p:spPr>
                <p:txBody>
                  <a:bodyPr wrap="square" lIns="0" tIns="0" rIns="0" bIns="0" rtlCol="0"/>
                  <a:lstStyle/>
                  <a:p>
                    <a:endParaRPr/>
                  </a:p>
                </p:txBody>
              </p:sp>
            </p:grpSp>
            <p:sp>
              <p:nvSpPr>
                <p:cNvPr id="23" name="object 21">
                  <a:extLst>
                    <a:ext uri="{FF2B5EF4-FFF2-40B4-BE49-F238E27FC236}">
                      <a16:creationId xmlns:a16="http://schemas.microsoft.com/office/drawing/2014/main" id="{6E52CC84-D95A-440F-A0D4-8D4ED05129CE}"/>
                    </a:ext>
                  </a:extLst>
                </p:cNvPr>
                <p:cNvSpPr txBox="1"/>
                <p:nvPr/>
              </p:nvSpPr>
              <p:spPr>
                <a:xfrm>
                  <a:off x="7442822" y="800278"/>
                  <a:ext cx="1289826" cy="505267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>
                    <a:spcBef>
                      <a:spcPts val="100"/>
                    </a:spcBef>
                  </a:pPr>
                  <a:r>
                    <a:rPr sz="3200" dirty="0">
                      <a:solidFill>
                        <a:srgbClr val="FFFFFF"/>
                      </a:solidFill>
                      <a:latin typeface="Noto Sans CJK JP Regular"/>
                      <a:cs typeface="Noto Sans CJK JP Regular"/>
                    </a:rPr>
                    <a:t>運</a:t>
                  </a:r>
                  <a:r>
                    <a:rPr lang="zh-TW" altLang="en-US" sz="3200" dirty="0">
                      <a:solidFill>
                        <a:srgbClr val="FFFFFF"/>
                      </a:solidFill>
                      <a:latin typeface="Noto Sans CJK JP Regular"/>
                      <a:cs typeface="Noto Sans CJK JP Regular"/>
                    </a:rPr>
                    <a:t>   </a:t>
                  </a:r>
                  <a:r>
                    <a:rPr sz="3200" dirty="0">
                      <a:solidFill>
                        <a:srgbClr val="FFFFFF"/>
                      </a:solidFill>
                      <a:latin typeface="Noto Sans CJK JP Regular"/>
                      <a:cs typeface="Noto Sans CJK JP Regular"/>
                    </a:rPr>
                    <a:t>動</a:t>
                  </a:r>
                  <a:endParaRPr sz="3200" dirty="0">
                    <a:latin typeface="Noto Sans CJK JP Regular"/>
                    <a:cs typeface="Noto Sans CJK JP Regular"/>
                  </a:endParaRPr>
                </a:p>
              </p:txBody>
            </p:sp>
          </p:grpSp>
          <p:grpSp>
            <p:nvGrpSpPr>
              <p:cNvPr id="18" name="群組 17">
                <a:extLst>
                  <a:ext uri="{FF2B5EF4-FFF2-40B4-BE49-F238E27FC236}">
                    <a16:creationId xmlns:a16="http://schemas.microsoft.com/office/drawing/2014/main" id="{8DEE2106-1835-4016-B442-50F14CC339E6}"/>
                  </a:ext>
                </a:extLst>
              </p:cNvPr>
              <p:cNvGrpSpPr/>
              <p:nvPr/>
            </p:nvGrpSpPr>
            <p:grpSpPr>
              <a:xfrm>
                <a:off x="2335468" y="1805706"/>
                <a:ext cx="4761035" cy="4024372"/>
                <a:chOff x="3038152" y="2071979"/>
                <a:chExt cx="4761035" cy="4024372"/>
              </a:xfrm>
            </p:grpSpPr>
            <p:sp>
              <p:nvSpPr>
                <p:cNvPr id="19" name="object 24">
                  <a:extLst>
                    <a:ext uri="{FF2B5EF4-FFF2-40B4-BE49-F238E27FC236}">
                      <a16:creationId xmlns:a16="http://schemas.microsoft.com/office/drawing/2014/main" id="{146B3396-BA58-44C8-8683-F5F4FA533764}"/>
                    </a:ext>
                  </a:extLst>
                </p:cNvPr>
                <p:cNvSpPr/>
                <p:nvPr/>
              </p:nvSpPr>
              <p:spPr>
                <a:xfrm>
                  <a:off x="3038152" y="2532634"/>
                  <a:ext cx="2156931" cy="10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89" h="1069975">
                      <a:moveTo>
                        <a:pt x="810768" y="0"/>
                      </a:moveTo>
                      <a:lnTo>
                        <a:pt x="752863" y="1343"/>
                      </a:lnTo>
                      <a:lnTo>
                        <a:pt x="696057" y="5312"/>
                      </a:lnTo>
                      <a:lnTo>
                        <a:pt x="640488" y="11817"/>
                      </a:lnTo>
                      <a:lnTo>
                        <a:pt x="586292" y="20767"/>
                      </a:lnTo>
                      <a:lnTo>
                        <a:pt x="533608" y="32072"/>
                      </a:lnTo>
                      <a:lnTo>
                        <a:pt x="482571" y="45640"/>
                      </a:lnTo>
                      <a:lnTo>
                        <a:pt x="433320" y="61381"/>
                      </a:lnTo>
                      <a:lnTo>
                        <a:pt x="385991" y="79206"/>
                      </a:lnTo>
                      <a:lnTo>
                        <a:pt x="340721" y="99023"/>
                      </a:lnTo>
                      <a:lnTo>
                        <a:pt x="297648" y="120741"/>
                      </a:lnTo>
                      <a:lnTo>
                        <a:pt x="256909" y="144270"/>
                      </a:lnTo>
                      <a:lnTo>
                        <a:pt x="218641" y="169520"/>
                      </a:lnTo>
                      <a:lnTo>
                        <a:pt x="182981" y="196400"/>
                      </a:lnTo>
                      <a:lnTo>
                        <a:pt x="150066" y="224819"/>
                      </a:lnTo>
                      <a:lnTo>
                        <a:pt x="120034" y="254687"/>
                      </a:lnTo>
                      <a:lnTo>
                        <a:pt x="93021" y="285914"/>
                      </a:lnTo>
                      <a:lnTo>
                        <a:pt x="69165" y="318408"/>
                      </a:lnTo>
                      <a:lnTo>
                        <a:pt x="48602" y="352079"/>
                      </a:lnTo>
                      <a:lnTo>
                        <a:pt x="31471" y="386837"/>
                      </a:lnTo>
                      <a:lnTo>
                        <a:pt x="17908" y="422591"/>
                      </a:lnTo>
                      <a:lnTo>
                        <a:pt x="2035" y="496725"/>
                      </a:lnTo>
                      <a:lnTo>
                        <a:pt x="0" y="534924"/>
                      </a:lnTo>
                      <a:lnTo>
                        <a:pt x="2035" y="573122"/>
                      </a:lnTo>
                      <a:lnTo>
                        <a:pt x="17908" y="647256"/>
                      </a:lnTo>
                      <a:lnTo>
                        <a:pt x="31471" y="683010"/>
                      </a:lnTo>
                      <a:lnTo>
                        <a:pt x="48602" y="717768"/>
                      </a:lnTo>
                      <a:lnTo>
                        <a:pt x="69165" y="751439"/>
                      </a:lnTo>
                      <a:lnTo>
                        <a:pt x="93021" y="783933"/>
                      </a:lnTo>
                      <a:lnTo>
                        <a:pt x="120034" y="815160"/>
                      </a:lnTo>
                      <a:lnTo>
                        <a:pt x="150066" y="845028"/>
                      </a:lnTo>
                      <a:lnTo>
                        <a:pt x="182981" y="873447"/>
                      </a:lnTo>
                      <a:lnTo>
                        <a:pt x="218641" y="900327"/>
                      </a:lnTo>
                      <a:lnTo>
                        <a:pt x="256909" y="925577"/>
                      </a:lnTo>
                      <a:lnTo>
                        <a:pt x="297648" y="949106"/>
                      </a:lnTo>
                      <a:lnTo>
                        <a:pt x="340721" y="970824"/>
                      </a:lnTo>
                      <a:lnTo>
                        <a:pt x="385991" y="990641"/>
                      </a:lnTo>
                      <a:lnTo>
                        <a:pt x="433320" y="1008466"/>
                      </a:lnTo>
                      <a:lnTo>
                        <a:pt x="482571" y="1024207"/>
                      </a:lnTo>
                      <a:lnTo>
                        <a:pt x="533608" y="1037775"/>
                      </a:lnTo>
                      <a:lnTo>
                        <a:pt x="586292" y="1049080"/>
                      </a:lnTo>
                      <a:lnTo>
                        <a:pt x="640488" y="1058030"/>
                      </a:lnTo>
                      <a:lnTo>
                        <a:pt x="696057" y="1064535"/>
                      </a:lnTo>
                      <a:lnTo>
                        <a:pt x="752863" y="1068504"/>
                      </a:lnTo>
                      <a:lnTo>
                        <a:pt x="810768" y="1069848"/>
                      </a:lnTo>
                      <a:lnTo>
                        <a:pt x="868672" y="1068504"/>
                      </a:lnTo>
                      <a:lnTo>
                        <a:pt x="925478" y="1064535"/>
                      </a:lnTo>
                      <a:lnTo>
                        <a:pt x="981047" y="1058030"/>
                      </a:lnTo>
                      <a:lnTo>
                        <a:pt x="1035243" y="1049080"/>
                      </a:lnTo>
                      <a:lnTo>
                        <a:pt x="1087927" y="1037775"/>
                      </a:lnTo>
                      <a:lnTo>
                        <a:pt x="1138964" y="1024207"/>
                      </a:lnTo>
                      <a:lnTo>
                        <a:pt x="1188215" y="1008466"/>
                      </a:lnTo>
                      <a:lnTo>
                        <a:pt x="1235544" y="990641"/>
                      </a:lnTo>
                      <a:lnTo>
                        <a:pt x="1280814" y="970824"/>
                      </a:lnTo>
                      <a:lnTo>
                        <a:pt x="1323887" y="949106"/>
                      </a:lnTo>
                      <a:lnTo>
                        <a:pt x="1364626" y="925577"/>
                      </a:lnTo>
                      <a:lnTo>
                        <a:pt x="1402894" y="900327"/>
                      </a:lnTo>
                      <a:lnTo>
                        <a:pt x="1438554" y="873447"/>
                      </a:lnTo>
                      <a:lnTo>
                        <a:pt x="1471469" y="845028"/>
                      </a:lnTo>
                      <a:lnTo>
                        <a:pt x="1501501" y="815160"/>
                      </a:lnTo>
                      <a:lnTo>
                        <a:pt x="1528514" y="783933"/>
                      </a:lnTo>
                      <a:lnTo>
                        <a:pt x="1552370" y="751439"/>
                      </a:lnTo>
                      <a:lnTo>
                        <a:pt x="1572933" y="717768"/>
                      </a:lnTo>
                      <a:lnTo>
                        <a:pt x="1590064" y="683010"/>
                      </a:lnTo>
                      <a:lnTo>
                        <a:pt x="1603627" y="647256"/>
                      </a:lnTo>
                      <a:lnTo>
                        <a:pt x="1619500" y="573122"/>
                      </a:lnTo>
                      <a:lnTo>
                        <a:pt x="1621535" y="534924"/>
                      </a:lnTo>
                      <a:lnTo>
                        <a:pt x="1619500" y="496725"/>
                      </a:lnTo>
                      <a:lnTo>
                        <a:pt x="1603627" y="422591"/>
                      </a:lnTo>
                      <a:lnTo>
                        <a:pt x="1590064" y="386837"/>
                      </a:lnTo>
                      <a:lnTo>
                        <a:pt x="1572933" y="352079"/>
                      </a:lnTo>
                      <a:lnTo>
                        <a:pt x="1552370" y="318408"/>
                      </a:lnTo>
                      <a:lnTo>
                        <a:pt x="1528514" y="285914"/>
                      </a:lnTo>
                      <a:lnTo>
                        <a:pt x="1501501" y="254687"/>
                      </a:lnTo>
                      <a:lnTo>
                        <a:pt x="1471469" y="224819"/>
                      </a:lnTo>
                      <a:lnTo>
                        <a:pt x="1438554" y="196400"/>
                      </a:lnTo>
                      <a:lnTo>
                        <a:pt x="1402894" y="169520"/>
                      </a:lnTo>
                      <a:lnTo>
                        <a:pt x="1364626" y="144270"/>
                      </a:lnTo>
                      <a:lnTo>
                        <a:pt x="1323887" y="120741"/>
                      </a:lnTo>
                      <a:lnTo>
                        <a:pt x="1280814" y="99023"/>
                      </a:lnTo>
                      <a:lnTo>
                        <a:pt x="1235544" y="79206"/>
                      </a:lnTo>
                      <a:lnTo>
                        <a:pt x="1188215" y="61381"/>
                      </a:lnTo>
                      <a:lnTo>
                        <a:pt x="1138964" y="45640"/>
                      </a:lnTo>
                      <a:lnTo>
                        <a:pt x="1087927" y="32072"/>
                      </a:lnTo>
                      <a:lnTo>
                        <a:pt x="1035243" y="20767"/>
                      </a:lnTo>
                      <a:lnTo>
                        <a:pt x="981047" y="11817"/>
                      </a:lnTo>
                      <a:lnTo>
                        <a:pt x="925478" y="5312"/>
                      </a:lnTo>
                      <a:lnTo>
                        <a:pt x="868672" y="1343"/>
                      </a:lnTo>
                      <a:lnTo>
                        <a:pt x="810768" y="0"/>
                      </a:lnTo>
                      <a:close/>
                    </a:path>
                  </a:pathLst>
                </a:custGeom>
                <a:solidFill>
                  <a:srgbClr val="E36C09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0" name="object 25">
                  <a:extLst>
                    <a:ext uri="{FF2B5EF4-FFF2-40B4-BE49-F238E27FC236}">
                      <a16:creationId xmlns:a16="http://schemas.microsoft.com/office/drawing/2014/main" id="{6A512153-872B-47F1-813B-99C1D9DB2C81}"/>
                    </a:ext>
                  </a:extLst>
                </p:cNvPr>
                <p:cNvSpPr txBox="1"/>
                <p:nvPr/>
              </p:nvSpPr>
              <p:spPr>
                <a:xfrm>
                  <a:off x="3485913" y="2918339"/>
                  <a:ext cx="1866293" cy="443711"/>
                </a:xfrm>
                <a:prstGeom prst="rect">
                  <a:avLst/>
                </a:prstGeom>
              </p:spPr>
              <p:txBody>
                <a:bodyPr vert="horz" wrap="square" lIns="0" tIns="12700" rIns="0" bIns="0" rtlCol="0">
                  <a:spAutoFit/>
                </a:bodyPr>
                <a:lstStyle/>
                <a:p>
                  <a:pPr marL="12700" marR="5080">
                    <a:spcBef>
                      <a:spcPts val="100"/>
                    </a:spcBef>
                  </a:pPr>
                  <a:r>
                    <a:rPr sz="2800" dirty="0">
                      <a:solidFill>
                        <a:srgbClr val="FFFFFF"/>
                      </a:solidFill>
                      <a:latin typeface="Noto Sans CJK JP Regular"/>
                      <a:cs typeface="Noto Sans CJK JP Regular"/>
                    </a:rPr>
                    <a:t>食物 </a:t>
                  </a:r>
                  <a:r>
                    <a:rPr sz="2800" spc="-5" dirty="0">
                      <a:solidFill>
                        <a:srgbClr val="FFFFFF"/>
                      </a:solidFill>
                      <a:latin typeface="Noto Sans CJK JP Regular"/>
                      <a:cs typeface="Noto Sans CJK JP Regular"/>
                    </a:rPr>
                    <a:t>攝取</a:t>
                  </a:r>
                  <a:endParaRPr sz="2800" dirty="0">
                    <a:latin typeface="Noto Sans CJK JP Regular"/>
                    <a:cs typeface="Noto Sans CJK JP Regular"/>
                  </a:endParaRPr>
                </a:p>
              </p:txBody>
            </p:sp>
            <p:pic>
              <p:nvPicPr>
                <p:cNvPr id="21" name="圖片 20">
                  <a:extLst>
                    <a:ext uri="{FF2B5EF4-FFF2-40B4-BE49-F238E27FC236}">
                      <a16:creationId xmlns:a16="http://schemas.microsoft.com/office/drawing/2014/main" id="{F1589898-3A08-4B81-9825-46229054E2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1253" y="2071979"/>
                  <a:ext cx="3147934" cy="4024372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52514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爆炸: 八角 7">
            <a:extLst>
              <a:ext uri="{FF2B5EF4-FFF2-40B4-BE49-F238E27FC236}">
                <a16:creationId xmlns:a16="http://schemas.microsoft.com/office/drawing/2014/main" id="{7784121B-8ED5-4B70-AC21-D28452B22EC3}"/>
              </a:ext>
            </a:extLst>
          </p:cNvPr>
          <p:cNvSpPr/>
          <p:nvPr/>
        </p:nvSpPr>
        <p:spPr>
          <a:xfrm>
            <a:off x="6096000" y="1635694"/>
            <a:ext cx="5922379" cy="4389939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1A1FF7EA-6D67-4E85-A732-F7BE347FEA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66197"/>
              </p:ext>
            </p:extLst>
          </p:nvPr>
        </p:nvGraphicFramePr>
        <p:xfrm>
          <a:off x="381406" y="1635694"/>
          <a:ext cx="5384716" cy="4062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3B3C4F0D-29E4-46E6-93D6-97915FCC32AA}"/>
              </a:ext>
            </a:extLst>
          </p:cNvPr>
          <p:cNvSpPr txBox="1"/>
          <p:nvPr/>
        </p:nvSpPr>
        <p:spPr>
          <a:xfrm>
            <a:off x="7432318" y="3429000"/>
            <a:ext cx="4420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="1" dirty="0"/>
              <a:t>20%</a:t>
            </a:r>
            <a:r>
              <a:rPr lang="zh-TW" altLang="en-US" sz="4800" b="1" dirty="0"/>
              <a:t>減重效率 </a:t>
            </a:r>
          </a:p>
        </p:txBody>
      </p:sp>
      <p:sp>
        <p:nvSpPr>
          <p:cNvPr id="6" name="箭號: 向上 5">
            <a:extLst>
              <a:ext uri="{FF2B5EF4-FFF2-40B4-BE49-F238E27FC236}">
                <a16:creationId xmlns:a16="http://schemas.microsoft.com/office/drawing/2014/main" id="{B8F06D66-58E3-4C60-BA8F-E13432820285}"/>
              </a:ext>
            </a:extLst>
          </p:cNvPr>
          <p:cNvSpPr/>
          <p:nvPr/>
        </p:nvSpPr>
        <p:spPr>
          <a:xfrm>
            <a:off x="6662602" y="3090681"/>
            <a:ext cx="879676" cy="12718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4E1B59D-1A06-424C-8792-0D3CEBDDA791}"/>
              </a:ext>
            </a:extLst>
          </p:cNvPr>
          <p:cNvSpPr txBox="1"/>
          <p:nvPr/>
        </p:nvSpPr>
        <p:spPr>
          <a:xfrm>
            <a:off x="6374674" y="6090038"/>
            <a:ext cx="5643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Curioni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et al, </a:t>
            </a:r>
            <a:r>
              <a:rPr lang="fr-FR" altLang="zh-TW" dirty="0">
                <a:solidFill>
                  <a:schemeClr val="bg1">
                    <a:lumMod val="50000"/>
                  </a:schemeClr>
                </a:solidFill>
              </a:rPr>
              <a:t>Int J Obes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fr-FR" altLang="zh-TW" dirty="0">
                <a:solidFill>
                  <a:schemeClr val="bg1">
                    <a:lumMod val="50000"/>
                  </a:schemeClr>
                </a:solidFill>
              </a:rPr>
              <a:t>2005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altLang="zh-TW" dirty="0">
                <a:solidFill>
                  <a:schemeClr val="bg1">
                    <a:lumMod val="50000"/>
                  </a:schemeClr>
                </a:solidFill>
              </a:rPr>
              <a:t>29:1168-74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Garber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et al, Med Sci </a:t>
            </a:r>
            <a:r>
              <a:rPr lang="fr-FR" altLang="zh-TW" dirty="0">
                <a:solidFill>
                  <a:schemeClr val="bg1">
                    <a:lumMod val="50000"/>
                  </a:schemeClr>
                </a:solidFill>
              </a:rPr>
              <a:t>Sports Exerc (2011)</a:t>
            </a:r>
            <a:r>
              <a:rPr lang="fr-FR" altLang="zh-TW" b="1" dirty="0">
                <a:solidFill>
                  <a:schemeClr val="bg1">
                    <a:lumMod val="50000"/>
                  </a:schemeClr>
                </a:solidFill>
              </a:rPr>
              <a:t>43</a:t>
            </a:r>
            <a:r>
              <a:rPr lang="fr-FR" altLang="zh-TW" dirty="0">
                <a:solidFill>
                  <a:schemeClr val="bg1">
                    <a:lumMod val="50000"/>
                  </a:schemeClr>
                </a:solidFill>
              </a:rPr>
              <a:t>: 1334-59</a:t>
            </a:r>
            <a:r>
              <a:rPr lang="fr-FR" altLang="zh-TW" dirty="0"/>
              <a:t>.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1" name="接點: 肘形 20">
            <a:extLst>
              <a:ext uri="{FF2B5EF4-FFF2-40B4-BE49-F238E27FC236}">
                <a16:creationId xmlns:a16="http://schemas.microsoft.com/office/drawing/2014/main" id="{F4358299-8925-4BD5-B57C-248E3F908F7E}"/>
              </a:ext>
            </a:extLst>
          </p:cNvPr>
          <p:cNvCxnSpPr>
            <a:cxnSpLocks/>
          </p:cNvCxnSpPr>
          <p:nvPr/>
        </p:nvCxnSpPr>
        <p:spPr>
          <a:xfrm flipV="1">
            <a:off x="2974694" y="439840"/>
            <a:ext cx="5486400" cy="2548265"/>
          </a:xfrm>
          <a:prstGeom prst="bentConnector3">
            <a:avLst>
              <a:gd name="adj1" fmla="val -42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C0EA932C-D8BF-45E9-B40C-6E9BB9247AE5}"/>
              </a:ext>
            </a:extLst>
          </p:cNvPr>
          <p:cNvCxnSpPr/>
          <p:nvPr/>
        </p:nvCxnSpPr>
        <p:spPr>
          <a:xfrm>
            <a:off x="8461094" y="439838"/>
            <a:ext cx="0" cy="153943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92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5AA81B-C03C-4065-B3A7-DD9C67DB2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5932"/>
            <a:ext cx="11747863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久坐衍生的傷害即使有運動習慣也具有一定的風險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D0720E-CC74-4668-B6CD-96D429D95BFE}"/>
              </a:ext>
            </a:extLst>
          </p:cNvPr>
          <p:cNvSpPr/>
          <p:nvPr/>
        </p:nvSpPr>
        <p:spPr>
          <a:xfrm>
            <a:off x="6461761" y="5622945"/>
            <a:ext cx="5315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Banks et al, Public Health 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Nutr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 (2011)</a:t>
            </a:r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14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: 34-43</a:t>
            </a:r>
          </a:p>
          <a:p>
            <a:pPr algn="r"/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Maher et al, </a:t>
            </a:r>
            <a:r>
              <a:rPr lang="pt-BR" altLang="zh-TW" dirty="0">
                <a:solidFill>
                  <a:schemeClr val="bg1">
                    <a:lumMod val="50000"/>
                  </a:schemeClr>
                </a:solidFill>
              </a:rPr>
              <a:t>Acta Paediatr (2012) </a:t>
            </a:r>
            <a:r>
              <a:rPr lang="pt-BR" altLang="zh-TW" b="1" dirty="0">
                <a:solidFill>
                  <a:schemeClr val="bg1">
                    <a:lumMod val="50000"/>
                  </a:schemeClr>
                </a:solidFill>
              </a:rPr>
              <a:t>101</a:t>
            </a:r>
            <a:r>
              <a:rPr lang="pt-BR" altLang="zh-TW" dirty="0">
                <a:solidFill>
                  <a:schemeClr val="bg1">
                    <a:lumMod val="50000"/>
                  </a:schemeClr>
                </a:solidFill>
              </a:rPr>
              <a:t>: 1170-4.</a:t>
            </a:r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AFC19E7-B376-4BDF-9A82-9FB05E629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34" y="1289753"/>
            <a:ext cx="5315860" cy="4278494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70A9501-B314-4FE2-A846-ADDB3FFB302B}"/>
              </a:ext>
            </a:extLst>
          </p:cNvPr>
          <p:cNvSpPr/>
          <p:nvPr/>
        </p:nvSpPr>
        <p:spPr>
          <a:xfrm>
            <a:off x="5791200" y="192278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看電視或電腦螢幕的時間越多，罹患肥胖的機率也越高</a:t>
            </a:r>
            <a:endParaRPr lang="en-US" altLang="zh-TW" sz="3200" b="1" dirty="0">
              <a:latin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endParaRPr lang="en-US" altLang="zh-TW" sz="3200" b="1" dirty="0">
              <a:latin typeface="+mn-ea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zh-TW" altLang="en-US" sz="3200" b="1" dirty="0">
                <a:latin typeface="+mn-ea"/>
              </a:rPr>
              <a:t>每日觀看螢幕的時間宜低於</a:t>
            </a:r>
            <a:r>
              <a:rPr lang="en-US" altLang="zh-TW" sz="3200" b="1" dirty="0">
                <a:latin typeface="+mn-ea"/>
              </a:rPr>
              <a:t>2 </a:t>
            </a:r>
            <a:r>
              <a:rPr lang="zh-TW" altLang="en-US" sz="3200" b="1" dirty="0">
                <a:latin typeface="+mn-ea"/>
              </a:rPr>
              <a:t>小時</a:t>
            </a:r>
          </a:p>
        </p:txBody>
      </p:sp>
    </p:spTree>
    <p:extLst>
      <p:ext uri="{BB962C8B-B14F-4D97-AF65-F5344CB8AC3E}">
        <p14:creationId xmlns:p14="http://schemas.microsoft.com/office/powerpoint/2010/main" val="63173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>
            <a:extLst>
              <a:ext uri="{FF2B5EF4-FFF2-40B4-BE49-F238E27FC236}">
                <a16:creationId xmlns:a16="http://schemas.microsoft.com/office/drawing/2014/main" id="{DC7AAF3D-755E-43A7-A0F4-1CE32339B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110" y="6021388"/>
            <a:ext cx="437619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200" b="1" dirty="0">
                <a:solidFill>
                  <a:schemeClr val="accent2"/>
                </a:solidFill>
                <a:ea typeface="新細明體" panose="02020500000000000000" pitchFamily="18" charset="-120"/>
              </a:rPr>
              <a:t>維持不同生活型態</a:t>
            </a:r>
            <a:r>
              <a:rPr lang="en-US" altLang="zh-TW" sz="3200" b="1" dirty="0">
                <a:solidFill>
                  <a:schemeClr val="accent2"/>
                </a:solidFill>
                <a:ea typeface="新細明體" panose="02020500000000000000" pitchFamily="18" charset="-120"/>
              </a:rPr>
              <a:t>(</a:t>
            </a:r>
            <a:r>
              <a:rPr lang="zh-TW" altLang="en-US" sz="3200" b="1" dirty="0">
                <a:solidFill>
                  <a:schemeClr val="accent2"/>
                </a:solidFill>
                <a:ea typeface="新細明體" panose="02020500000000000000" pitchFamily="18" charset="-120"/>
              </a:rPr>
              <a:t>月份</a:t>
            </a:r>
            <a:r>
              <a:rPr lang="en-US" altLang="zh-TW" sz="3200" b="1" dirty="0">
                <a:solidFill>
                  <a:schemeClr val="accent2"/>
                </a:solidFill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1183747" name="Rectangle 3">
            <a:extLst>
              <a:ext uri="{FF2B5EF4-FFF2-40B4-BE49-F238E27FC236}">
                <a16:creationId xmlns:a16="http://schemas.microsoft.com/office/drawing/2014/main" id="{9CC5A053-D537-4A6D-AEA5-4C9760768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1980" y="143047"/>
            <a:ext cx="9548648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zh-TW" altLang="en-US" sz="3600" b="1" dirty="0">
                <a:ea typeface="標楷體" pitchFamily="65" charset="-120"/>
              </a:rPr>
              <a:t>不同生活型態在減重後體重產生不同的變化</a:t>
            </a:r>
            <a:endParaRPr lang="en-GB" sz="3600" b="1" dirty="0">
              <a:ea typeface="標楷體" pitchFamily="65" charset="-120"/>
            </a:endParaRPr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106D401F-728B-4053-8260-A51DAD516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5699" y="6444951"/>
            <a:ext cx="4236334" cy="42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44000" tIns="0" rIns="0" bIns="144000" anchor="b">
            <a:spAutoFit/>
          </a:bodyPr>
          <a:lstStyle>
            <a:lvl1pPr defTabSz="774700"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747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747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747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747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747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747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747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747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TW" sz="1800" dirty="0">
                <a:solidFill>
                  <a:schemeClr val="bg2">
                    <a:lumMod val="50000"/>
                  </a:schemeClr>
                </a:solidFill>
                <a:ea typeface="新細明體" panose="02020500000000000000" pitchFamily="18" charset="-120"/>
              </a:rPr>
              <a:t>Andersen et al. JAMA</a:t>
            </a:r>
            <a:r>
              <a:rPr lang="en-US" altLang="zh-TW" sz="1800" dirty="0">
                <a:solidFill>
                  <a:schemeClr val="bg2">
                    <a:lumMod val="50000"/>
                  </a:schemeClr>
                </a:solidFill>
                <a:ea typeface="新細明體" panose="02020500000000000000" pitchFamily="18" charset="-120"/>
              </a:rPr>
              <a:t>(</a:t>
            </a:r>
            <a:r>
              <a:rPr lang="en-GB" altLang="zh-TW" sz="1800" dirty="0">
                <a:solidFill>
                  <a:schemeClr val="bg2">
                    <a:lumMod val="50000"/>
                  </a:schemeClr>
                </a:solidFill>
                <a:ea typeface="新細明體" panose="02020500000000000000" pitchFamily="18" charset="-120"/>
              </a:rPr>
              <a:t>1999</a:t>
            </a:r>
            <a:r>
              <a:rPr lang="en-US" altLang="zh-TW" sz="1800" dirty="0">
                <a:solidFill>
                  <a:schemeClr val="bg2">
                    <a:lumMod val="50000"/>
                  </a:schemeClr>
                </a:solidFill>
                <a:ea typeface="新細明體" panose="02020500000000000000" pitchFamily="18" charset="-120"/>
              </a:rPr>
              <a:t>)</a:t>
            </a:r>
            <a:r>
              <a:rPr lang="en-GB" altLang="zh-TW" sz="1800" dirty="0">
                <a:solidFill>
                  <a:schemeClr val="bg2">
                    <a:lumMod val="50000"/>
                  </a:schemeClr>
                </a:solidFill>
                <a:ea typeface="新細明體" panose="02020500000000000000" pitchFamily="18" charset="-120"/>
              </a:rPr>
              <a:t>281: 335-40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780F1A43-6A49-46B4-A9A7-179C7151D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4" y="4705350"/>
            <a:ext cx="369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-2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C4BA9C22-922B-474E-ABD7-61497C31C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4024313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442EED70-95F0-4473-ABA2-F2A745808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343275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2</a:t>
            </a:r>
          </a:p>
        </p:txBody>
      </p:sp>
      <p:sp>
        <p:nvSpPr>
          <p:cNvPr id="83976" name="Rectangle 8">
            <a:extLst>
              <a:ext uri="{FF2B5EF4-FFF2-40B4-BE49-F238E27FC236}">
                <a16:creationId xmlns:a16="http://schemas.microsoft.com/office/drawing/2014/main" id="{E9CE1E3D-D7B7-4216-BFB0-DCDA4CDF9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2662238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4</a:t>
            </a:r>
          </a:p>
        </p:txBody>
      </p:sp>
      <p:sp>
        <p:nvSpPr>
          <p:cNvPr id="83977" name="Rectangle 9">
            <a:extLst>
              <a:ext uri="{FF2B5EF4-FFF2-40B4-BE49-F238E27FC236}">
                <a16:creationId xmlns:a16="http://schemas.microsoft.com/office/drawing/2014/main" id="{888C6152-D107-45E2-8215-9BCDA7832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1981200"/>
            <a:ext cx="285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6</a:t>
            </a:r>
          </a:p>
        </p:txBody>
      </p:sp>
      <p:sp>
        <p:nvSpPr>
          <p:cNvPr id="83978" name="Rectangle 10">
            <a:extLst>
              <a:ext uri="{FF2B5EF4-FFF2-40B4-BE49-F238E27FC236}">
                <a16:creationId xmlns:a16="http://schemas.microsoft.com/office/drawing/2014/main" id="{18EB0D8B-250C-4677-B524-A503A3E9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023" y="5538789"/>
            <a:ext cx="142668" cy="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0</a:t>
            </a:r>
          </a:p>
        </p:txBody>
      </p:sp>
      <p:sp>
        <p:nvSpPr>
          <p:cNvPr id="83979" name="Rectangle 11">
            <a:extLst>
              <a:ext uri="{FF2B5EF4-FFF2-40B4-BE49-F238E27FC236}">
                <a16:creationId xmlns:a16="http://schemas.microsoft.com/office/drawing/2014/main" id="{FA524A0E-23AE-47BB-BBEF-24DA58F8D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3646" y="5553076"/>
            <a:ext cx="285335" cy="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12</a:t>
            </a:r>
          </a:p>
        </p:txBody>
      </p:sp>
      <p:grpSp>
        <p:nvGrpSpPr>
          <p:cNvPr id="83980" name="Group 12">
            <a:extLst>
              <a:ext uri="{FF2B5EF4-FFF2-40B4-BE49-F238E27FC236}">
                <a16:creationId xmlns:a16="http://schemas.microsoft.com/office/drawing/2014/main" id="{FCA6B242-1B28-413E-B592-1D5B5E8357F9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2133600"/>
            <a:ext cx="107950" cy="3405188"/>
            <a:chOff x="660" y="1349"/>
            <a:chExt cx="68" cy="2145"/>
          </a:xfrm>
        </p:grpSpPr>
        <p:sp>
          <p:nvSpPr>
            <p:cNvPr id="84012" name="Line 13">
              <a:extLst>
                <a:ext uri="{FF2B5EF4-FFF2-40B4-BE49-F238E27FC236}">
                  <a16:creationId xmlns:a16="http://schemas.microsoft.com/office/drawing/2014/main" id="{7B4E799D-C31D-4999-82A5-D62B43686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3493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13" name="Line 14">
              <a:extLst>
                <a:ext uri="{FF2B5EF4-FFF2-40B4-BE49-F238E27FC236}">
                  <a16:creationId xmlns:a16="http://schemas.microsoft.com/office/drawing/2014/main" id="{5472276B-F506-4665-AA0C-23F839C50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2635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14" name="Line 15">
              <a:extLst>
                <a:ext uri="{FF2B5EF4-FFF2-40B4-BE49-F238E27FC236}">
                  <a16:creationId xmlns:a16="http://schemas.microsoft.com/office/drawing/2014/main" id="{CF9676AC-6746-40E6-B4ED-9B1DF46135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2206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15" name="Line 16">
              <a:extLst>
                <a:ext uri="{FF2B5EF4-FFF2-40B4-BE49-F238E27FC236}">
                  <a16:creationId xmlns:a16="http://schemas.microsoft.com/office/drawing/2014/main" id="{40A4D3CC-5216-4685-95B3-EBF89AACAC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1777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16" name="Line 17">
              <a:extLst>
                <a:ext uri="{FF2B5EF4-FFF2-40B4-BE49-F238E27FC236}">
                  <a16:creationId xmlns:a16="http://schemas.microsoft.com/office/drawing/2014/main" id="{46529C04-2575-4889-AF74-E2D3BD216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1349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17" name="Line 18">
              <a:extLst>
                <a:ext uri="{FF2B5EF4-FFF2-40B4-BE49-F238E27FC236}">
                  <a16:creationId xmlns:a16="http://schemas.microsoft.com/office/drawing/2014/main" id="{538CD43C-6B9C-423C-87C5-8F70501163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0" y="3064"/>
              <a:ext cx="68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3981" name="Rectangle 19">
            <a:extLst>
              <a:ext uri="{FF2B5EF4-FFF2-40B4-BE49-F238E27FC236}">
                <a16:creationId xmlns:a16="http://schemas.microsoft.com/office/drawing/2014/main" id="{F2541D5D-BF8E-4500-BF80-B47203E1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5585" y="5538789"/>
            <a:ext cx="142668" cy="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3</a:t>
            </a:r>
          </a:p>
        </p:txBody>
      </p:sp>
      <p:sp>
        <p:nvSpPr>
          <p:cNvPr id="83982" name="Rectangle 20">
            <a:extLst>
              <a:ext uri="{FF2B5EF4-FFF2-40B4-BE49-F238E27FC236}">
                <a16:creationId xmlns:a16="http://schemas.microsoft.com/office/drawing/2014/main" id="{4EE9609E-C51B-46EC-B30E-0F515CBAB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2264" y="5386388"/>
            <a:ext cx="369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14400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-4</a:t>
            </a:r>
          </a:p>
        </p:txBody>
      </p:sp>
      <p:sp>
        <p:nvSpPr>
          <p:cNvPr id="83983" name="Rectangle 21">
            <a:extLst>
              <a:ext uri="{FF2B5EF4-FFF2-40B4-BE49-F238E27FC236}">
                <a16:creationId xmlns:a16="http://schemas.microsoft.com/office/drawing/2014/main" id="{B66CDAC4-BDB8-432F-B022-C8C30B0D5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160" y="5538789"/>
            <a:ext cx="142668" cy="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9</a:t>
            </a:r>
          </a:p>
        </p:txBody>
      </p:sp>
      <p:sp>
        <p:nvSpPr>
          <p:cNvPr id="83984" name="Rectangle 22">
            <a:extLst>
              <a:ext uri="{FF2B5EF4-FFF2-40B4-BE49-F238E27FC236}">
                <a16:creationId xmlns:a16="http://schemas.microsoft.com/office/drawing/2014/main" id="{AA420600-AFF6-4D11-B8A9-643DE092A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373" y="5538789"/>
            <a:ext cx="142668" cy="416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108000" rIns="0" bIns="0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>
                <a:ea typeface="新細明體" panose="02020500000000000000" pitchFamily="18" charset="-120"/>
              </a:rPr>
              <a:t>6</a:t>
            </a:r>
          </a:p>
        </p:txBody>
      </p:sp>
      <p:grpSp>
        <p:nvGrpSpPr>
          <p:cNvPr id="83985" name="Group 23">
            <a:extLst>
              <a:ext uri="{FF2B5EF4-FFF2-40B4-BE49-F238E27FC236}">
                <a16:creationId xmlns:a16="http://schemas.microsoft.com/office/drawing/2014/main" id="{C5B833BD-33F1-4BE1-B09A-D284A04DA7E7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5538788"/>
            <a:ext cx="5373688" cy="107950"/>
            <a:chOff x="818" y="3489"/>
            <a:chExt cx="3385" cy="68"/>
          </a:xfrm>
        </p:grpSpPr>
        <p:sp>
          <p:nvSpPr>
            <p:cNvPr id="84007" name="Line 24">
              <a:extLst>
                <a:ext uri="{FF2B5EF4-FFF2-40B4-BE49-F238E27FC236}">
                  <a16:creationId xmlns:a16="http://schemas.microsoft.com/office/drawing/2014/main" id="{EEC15832-9ECB-4D44-A064-C1791CFAB2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8" y="3489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008" name="Line 25">
              <a:extLst>
                <a:ext uri="{FF2B5EF4-FFF2-40B4-BE49-F238E27FC236}">
                  <a16:creationId xmlns:a16="http://schemas.microsoft.com/office/drawing/2014/main" id="{707246A3-DC35-490B-BEE1-8DDAA9D941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" y="3489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009" name="Line 26">
              <a:extLst>
                <a:ext uri="{FF2B5EF4-FFF2-40B4-BE49-F238E27FC236}">
                  <a16:creationId xmlns:a16="http://schemas.microsoft.com/office/drawing/2014/main" id="{CA48308F-F9AC-4924-A93C-DD36EE141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64" y="3489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010" name="Line 27">
              <a:extLst>
                <a:ext uri="{FF2B5EF4-FFF2-40B4-BE49-F238E27FC236}">
                  <a16:creationId xmlns:a16="http://schemas.microsoft.com/office/drawing/2014/main" id="{F9D50449-5C14-4B2E-8623-DB24EC95D2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56" y="3489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84011" name="Line 28">
              <a:extLst>
                <a:ext uri="{FF2B5EF4-FFF2-40B4-BE49-F238E27FC236}">
                  <a16:creationId xmlns:a16="http://schemas.microsoft.com/office/drawing/2014/main" id="{8E221AB4-97FC-4409-AA5C-F92496A63B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10" y="3489"/>
              <a:ext cx="0" cy="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83986" name="Text Box 29">
            <a:extLst>
              <a:ext uri="{FF2B5EF4-FFF2-40B4-BE49-F238E27FC236}">
                <a16:creationId xmlns:a16="http://schemas.microsoft.com/office/drawing/2014/main" id="{2273365C-25A7-4548-AC54-4677023D6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1" y="1607714"/>
            <a:ext cx="1779333" cy="52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216000" anchor="b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zh-TW" altLang="en-US" sz="2000" b="1" dirty="0">
                <a:ea typeface="新細明體" panose="02020500000000000000" pitchFamily="18" charset="-120"/>
              </a:rPr>
              <a:t>體重變化</a:t>
            </a:r>
            <a:r>
              <a:rPr lang="en-GB" altLang="zh-TW" sz="2000" b="1" dirty="0">
                <a:ea typeface="新細明體" panose="02020500000000000000" pitchFamily="18" charset="-120"/>
              </a:rPr>
              <a:t> (</a:t>
            </a:r>
            <a:r>
              <a:rPr lang="zh-TW" altLang="en-US" sz="2000" b="1" dirty="0">
                <a:ea typeface="新細明體" panose="02020500000000000000" pitchFamily="18" charset="-120"/>
              </a:rPr>
              <a:t>公斤</a:t>
            </a:r>
            <a:r>
              <a:rPr lang="en-GB" altLang="zh-TW" sz="2000" b="1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83987" name="Line 30">
            <a:extLst>
              <a:ext uri="{FF2B5EF4-FFF2-40B4-BE49-F238E27FC236}">
                <a16:creationId xmlns:a16="http://schemas.microsoft.com/office/drawing/2014/main" id="{9319CAF0-433C-407B-9A14-60CA10AC4D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44850" y="4171951"/>
            <a:ext cx="5353050" cy="9525"/>
          </a:xfrm>
          <a:prstGeom prst="line">
            <a:avLst/>
          </a:prstGeom>
          <a:noFill/>
          <a:ln w="28575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83988" name="Group 31">
            <a:extLst>
              <a:ext uri="{FF2B5EF4-FFF2-40B4-BE49-F238E27FC236}">
                <a16:creationId xmlns:a16="http://schemas.microsoft.com/office/drawing/2014/main" id="{34F1C319-F433-4F73-9ABE-3F9A6031F166}"/>
              </a:ext>
            </a:extLst>
          </p:cNvPr>
          <p:cNvGrpSpPr>
            <a:grpSpLocks/>
          </p:cNvGrpSpPr>
          <p:nvPr/>
        </p:nvGrpSpPr>
        <p:grpSpPr bwMode="auto">
          <a:xfrm>
            <a:off x="3244851" y="2647951"/>
            <a:ext cx="5351463" cy="1533525"/>
            <a:chOff x="832" y="1668"/>
            <a:chExt cx="4247" cy="966"/>
          </a:xfrm>
        </p:grpSpPr>
        <p:sp>
          <p:nvSpPr>
            <p:cNvPr id="84003" name="Line 32">
              <a:extLst>
                <a:ext uri="{FF2B5EF4-FFF2-40B4-BE49-F238E27FC236}">
                  <a16:creationId xmlns:a16="http://schemas.microsoft.com/office/drawing/2014/main" id="{91F23404-D503-4B87-8AD5-AC66351ED2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2" y="2532"/>
              <a:ext cx="1066" cy="102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4" name="Line 33">
              <a:extLst>
                <a:ext uri="{FF2B5EF4-FFF2-40B4-BE49-F238E27FC236}">
                  <a16:creationId xmlns:a16="http://schemas.microsoft.com/office/drawing/2014/main" id="{81DA1E68-207B-42ED-98FC-AB7ABF0E5F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98" y="2210"/>
              <a:ext cx="1057" cy="322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5" name="Line 34">
              <a:extLst>
                <a:ext uri="{FF2B5EF4-FFF2-40B4-BE49-F238E27FC236}">
                  <a16:creationId xmlns:a16="http://schemas.microsoft.com/office/drawing/2014/main" id="{912610DC-C0EF-4342-9ACB-5B3D2B52CD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1888"/>
              <a:ext cx="1067" cy="322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6" name="Line 35">
              <a:extLst>
                <a:ext uri="{FF2B5EF4-FFF2-40B4-BE49-F238E27FC236}">
                  <a16:creationId xmlns:a16="http://schemas.microsoft.com/office/drawing/2014/main" id="{14B9AEEE-AF52-4538-B85A-6BED1CF4DC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1668"/>
              <a:ext cx="1057" cy="220"/>
            </a:xfrm>
            <a:prstGeom prst="line">
              <a:avLst/>
            </a:prstGeom>
            <a:noFill/>
            <a:ln w="41275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3989" name="Group 36">
            <a:extLst>
              <a:ext uri="{FF2B5EF4-FFF2-40B4-BE49-F238E27FC236}">
                <a16:creationId xmlns:a16="http://schemas.microsoft.com/office/drawing/2014/main" id="{D7823B39-8E49-4EBA-B299-3FBDA1FC87F9}"/>
              </a:ext>
            </a:extLst>
          </p:cNvPr>
          <p:cNvGrpSpPr>
            <a:grpSpLocks/>
          </p:cNvGrpSpPr>
          <p:nvPr/>
        </p:nvGrpSpPr>
        <p:grpSpPr bwMode="auto">
          <a:xfrm>
            <a:off x="3244851" y="4181475"/>
            <a:ext cx="5351463" cy="685800"/>
            <a:chOff x="832" y="2634"/>
            <a:chExt cx="4247" cy="432"/>
          </a:xfrm>
        </p:grpSpPr>
        <p:sp>
          <p:nvSpPr>
            <p:cNvPr id="83999" name="Line 37">
              <a:extLst>
                <a:ext uri="{FF2B5EF4-FFF2-40B4-BE49-F238E27FC236}">
                  <a16:creationId xmlns:a16="http://schemas.microsoft.com/office/drawing/2014/main" id="{BD0A0F6D-5F3E-4B7D-BA07-FEB328855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2634"/>
              <a:ext cx="1066" cy="110"/>
            </a:xfrm>
            <a:prstGeom prst="line">
              <a:avLst/>
            </a:prstGeom>
            <a:noFill/>
            <a:ln w="41275">
              <a:solidFill>
                <a:srgbClr val="95E6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0" name="Line 38">
              <a:extLst>
                <a:ext uri="{FF2B5EF4-FFF2-40B4-BE49-F238E27FC236}">
                  <a16:creationId xmlns:a16="http://schemas.microsoft.com/office/drawing/2014/main" id="{9F247F68-5096-432C-9223-82C78B92D4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8" y="2744"/>
              <a:ext cx="1057" cy="322"/>
            </a:xfrm>
            <a:prstGeom prst="line">
              <a:avLst/>
            </a:prstGeom>
            <a:noFill/>
            <a:ln w="41275">
              <a:solidFill>
                <a:srgbClr val="95E6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1" name="Line 39">
              <a:extLst>
                <a:ext uri="{FF2B5EF4-FFF2-40B4-BE49-F238E27FC236}">
                  <a16:creationId xmlns:a16="http://schemas.microsoft.com/office/drawing/2014/main" id="{E541C443-8737-41FC-A56D-8A4333E127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55" y="2964"/>
              <a:ext cx="1067" cy="102"/>
            </a:xfrm>
            <a:prstGeom prst="line">
              <a:avLst/>
            </a:prstGeom>
            <a:noFill/>
            <a:ln w="41275">
              <a:solidFill>
                <a:srgbClr val="95E6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002" name="Line 40">
              <a:extLst>
                <a:ext uri="{FF2B5EF4-FFF2-40B4-BE49-F238E27FC236}">
                  <a16:creationId xmlns:a16="http://schemas.microsoft.com/office/drawing/2014/main" id="{E8D3F0A0-A1D3-451B-8642-2C9E5E9554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744"/>
              <a:ext cx="1057" cy="220"/>
            </a:xfrm>
            <a:prstGeom prst="line">
              <a:avLst/>
            </a:prstGeom>
            <a:noFill/>
            <a:ln w="41275">
              <a:solidFill>
                <a:srgbClr val="95E67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83990" name="Group 41">
            <a:extLst>
              <a:ext uri="{FF2B5EF4-FFF2-40B4-BE49-F238E27FC236}">
                <a16:creationId xmlns:a16="http://schemas.microsoft.com/office/drawing/2014/main" id="{24DF21A2-2748-46F2-886C-BB878230DCD3}"/>
              </a:ext>
            </a:extLst>
          </p:cNvPr>
          <p:cNvGrpSpPr>
            <a:grpSpLocks/>
          </p:cNvGrpSpPr>
          <p:nvPr/>
        </p:nvGrpSpPr>
        <p:grpSpPr bwMode="auto">
          <a:xfrm>
            <a:off x="3244851" y="4181475"/>
            <a:ext cx="5351463" cy="1035050"/>
            <a:chOff x="832" y="2634"/>
            <a:chExt cx="4247" cy="652"/>
          </a:xfrm>
        </p:grpSpPr>
        <p:sp>
          <p:nvSpPr>
            <p:cNvPr id="83995" name="Line 42">
              <a:extLst>
                <a:ext uri="{FF2B5EF4-FFF2-40B4-BE49-F238E27FC236}">
                  <a16:creationId xmlns:a16="http://schemas.microsoft.com/office/drawing/2014/main" id="{02BA0FEF-4078-4A63-8332-05724146AA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" y="2634"/>
              <a:ext cx="1066" cy="542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996" name="Line 43">
              <a:extLst>
                <a:ext uri="{FF2B5EF4-FFF2-40B4-BE49-F238E27FC236}">
                  <a16:creationId xmlns:a16="http://schemas.microsoft.com/office/drawing/2014/main" id="{FFAB4FDF-0DE7-4448-87C4-EB744D0E4C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98" y="3176"/>
              <a:ext cx="1057" cy="63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997" name="Line 44">
              <a:extLst>
                <a:ext uri="{FF2B5EF4-FFF2-40B4-BE49-F238E27FC236}">
                  <a16:creationId xmlns:a16="http://schemas.microsoft.com/office/drawing/2014/main" id="{BE4F93CB-BAF6-4D02-AE1B-DD68FEE4C9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5" y="3239"/>
              <a:ext cx="1067" cy="47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998" name="Line 45">
              <a:extLst>
                <a:ext uri="{FF2B5EF4-FFF2-40B4-BE49-F238E27FC236}">
                  <a16:creationId xmlns:a16="http://schemas.microsoft.com/office/drawing/2014/main" id="{9A1DDC3B-285F-4086-8B87-C4F932C5B5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3114"/>
              <a:ext cx="1057" cy="172"/>
            </a:xfrm>
            <a:prstGeom prst="line">
              <a:avLst/>
            </a:prstGeom>
            <a:noFill/>
            <a:ln w="412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3991" name="Rectangle 46">
            <a:extLst>
              <a:ext uri="{FF2B5EF4-FFF2-40B4-BE49-F238E27FC236}">
                <a16:creationId xmlns:a16="http://schemas.microsoft.com/office/drawing/2014/main" id="{5214FE6C-42B9-42A0-9A28-9A0C7A91F2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6789" y="2319538"/>
            <a:ext cx="1539451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TW" sz="2000" b="1">
                <a:solidFill>
                  <a:srgbClr val="FF3300"/>
                </a:solidFill>
                <a:ea typeface="新細明體" panose="02020500000000000000" pitchFamily="18" charset="-120"/>
              </a:rPr>
              <a:t>Least active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2000" b="1">
                <a:solidFill>
                  <a:srgbClr val="FF3300"/>
                </a:solidFill>
                <a:ea typeface="新細明體" panose="02020500000000000000" pitchFamily="18" charset="-120"/>
              </a:rPr>
              <a:t>座式生活</a:t>
            </a:r>
          </a:p>
        </p:txBody>
      </p:sp>
      <p:sp>
        <p:nvSpPr>
          <p:cNvPr id="83992" name="Rectangle 47">
            <a:extLst>
              <a:ext uri="{FF2B5EF4-FFF2-40B4-BE49-F238E27FC236}">
                <a16:creationId xmlns:a16="http://schemas.microsoft.com/office/drawing/2014/main" id="{89088356-24B8-4B4E-9A30-F79D0543B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600" y="4813624"/>
            <a:ext cx="1733550" cy="44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2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en-GB" altLang="zh-TW" sz="2000" b="1">
                <a:solidFill>
                  <a:schemeClr val="accent2"/>
                </a:solidFill>
                <a:ea typeface="新細明體" panose="02020500000000000000" pitchFamily="18" charset="-120"/>
              </a:rPr>
              <a:t>Most active</a:t>
            </a:r>
          </a:p>
          <a:p>
            <a:pPr eaLnBrk="1" hangingPunct="1">
              <a:lnSpc>
                <a:spcPct val="20000"/>
              </a:lnSpc>
              <a:spcBef>
                <a:spcPct val="90000"/>
              </a:spcBef>
              <a:buClr>
                <a:srgbClr val="FFFF00"/>
              </a:buClr>
              <a:buSzTx/>
              <a:buFont typeface="Symbol" panose="05050102010706020507" pitchFamily="18" charset="2"/>
              <a:buNone/>
            </a:pPr>
            <a:r>
              <a:rPr lang="zh-TW" altLang="en-GB" sz="2000" b="1">
                <a:solidFill>
                  <a:schemeClr val="accent2"/>
                </a:solidFill>
                <a:ea typeface="新細明體" panose="02020500000000000000" pitchFamily="18" charset="-120"/>
              </a:rPr>
              <a:t>很活躍</a:t>
            </a:r>
          </a:p>
        </p:txBody>
      </p:sp>
      <p:sp>
        <p:nvSpPr>
          <p:cNvPr id="83993" name="Rectangle 48">
            <a:extLst>
              <a:ext uri="{FF2B5EF4-FFF2-40B4-BE49-F238E27FC236}">
                <a16:creationId xmlns:a16="http://schemas.microsoft.com/office/drawing/2014/main" id="{2153E8D5-9112-4F20-99FD-5B305C487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4400" y="3730825"/>
            <a:ext cx="168051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0" rIns="0" bIns="0" anchor="ctr">
            <a:spAutoFit/>
          </a:bodyPr>
          <a:lstStyle>
            <a:lvl1pPr>
              <a:lnSpc>
                <a:spcPct val="110000"/>
              </a:lnSpc>
              <a:spcBef>
                <a:spcPct val="50000"/>
              </a:spcBef>
              <a:buClr>
                <a:srgbClr val="FFCC00"/>
              </a:buClr>
              <a:buSzPct val="75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l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u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10000"/>
              </a:lnSpc>
              <a:spcBef>
                <a:spcPct val="15000"/>
              </a:spcBef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15000"/>
              </a:spcBef>
              <a:spcAft>
                <a:spcPct val="0"/>
              </a:spcAft>
              <a:buClr>
                <a:srgbClr val="FFCC00"/>
              </a:buClr>
              <a:buSzPct val="70000"/>
              <a:buFont typeface="Wingdings" panose="05000000000000000000" pitchFamily="2" charset="2"/>
              <a:buChar char="n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GB" altLang="zh-TW" sz="2000" b="1">
                <a:solidFill>
                  <a:srgbClr val="00CC00"/>
                </a:solidFill>
                <a:ea typeface="新細明體" panose="02020500000000000000" pitchFamily="18" charset="-120"/>
              </a:rPr>
              <a:t>Middle active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GB" sz="2000" b="1">
                <a:solidFill>
                  <a:srgbClr val="00CC00"/>
                </a:solidFill>
                <a:ea typeface="新細明體" panose="02020500000000000000" pitchFamily="18" charset="-120"/>
              </a:rPr>
              <a:t>偶而動一動</a:t>
            </a:r>
          </a:p>
        </p:txBody>
      </p:sp>
      <p:sp>
        <p:nvSpPr>
          <p:cNvPr id="83994" name="Freeform 49">
            <a:extLst>
              <a:ext uri="{FF2B5EF4-FFF2-40B4-BE49-F238E27FC236}">
                <a16:creationId xmlns:a16="http://schemas.microsoft.com/office/drawing/2014/main" id="{D3478874-9652-4BE3-B592-1826E8583EE7}"/>
              </a:ext>
            </a:extLst>
          </p:cNvPr>
          <p:cNvSpPr>
            <a:spLocks/>
          </p:cNvSpPr>
          <p:nvPr/>
        </p:nvSpPr>
        <p:spPr bwMode="auto">
          <a:xfrm>
            <a:off x="3225801" y="2120537"/>
            <a:ext cx="5370513" cy="3405188"/>
          </a:xfrm>
          <a:custGeom>
            <a:avLst/>
            <a:gdLst>
              <a:gd name="T0" fmla="*/ 0 w 1381"/>
              <a:gd name="T1" fmla="*/ 0 h 747"/>
              <a:gd name="T2" fmla="*/ 0 w 1381"/>
              <a:gd name="T3" fmla="*/ 2147483646 h 747"/>
              <a:gd name="T4" fmla="*/ 2147483646 w 1381"/>
              <a:gd name="T5" fmla="*/ 2147483646 h 747"/>
              <a:gd name="T6" fmla="*/ 0 60000 65536"/>
              <a:gd name="T7" fmla="*/ 0 60000 65536"/>
              <a:gd name="T8" fmla="*/ 0 60000 65536"/>
              <a:gd name="T9" fmla="*/ 0 w 1381"/>
              <a:gd name="T10" fmla="*/ 0 h 747"/>
              <a:gd name="T11" fmla="*/ 1381 w 1381"/>
              <a:gd name="T12" fmla="*/ 747 h 7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1" h="747">
                <a:moveTo>
                  <a:pt x="0" y="0"/>
                </a:moveTo>
                <a:lnTo>
                  <a:pt x="0" y="747"/>
                </a:lnTo>
                <a:lnTo>
                  <a:pt x="1381" y="747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FEF62667-B314-40E9-8E3D-20D1D1DAA5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9" t="27663" r="4121" b="25242"/>
          <a:stretch/>
        </p:blipFill>
        <p:spPr>
          <a:xfrm>
            <a:off x="660399" y="148696"/>
            <a:ext cx="3505201" cy="13001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E90CC2BB-2AD3-47CF-8EE3-176E1C34B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0" y="228595"/>
            <a:ext cx="5223934" cy="1325563"/>
          </a:xfrm>
        </p:spPr>
        <p:txBody>
          <a:bodyPr>
            <a:normAutofit/>
          </a:bodyPr>
          <a:lstStyle/>
          <a:p>
            <a:r>
              <a:rPr lang="zh-TW" altLang="en-US" sz="5400" b="1" dirty="0"/>
              <a:t>建議等級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DE2B420-79B6-480B-935C-0E364D155E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3768" y="1448859"/>
            <a:ext cx="9525000" cy="254317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A892440-2B16-4D99-A342-31399979E2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9493" y="4017435"/>
            <a:ext cx="943927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22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96AC8D5-CFA5-4CB3-AB1C-7E062B9D8FA0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5176434" cy="1153709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j-cs"/>
              </a:rPr>
              <a:t> 增加身體活動量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13CB9B10-0BC9-4762-BE5A-5EC72078D4E6}"/>
              </a:ext>
            </a:extLst>
          </p:cNvPr>
          <p:cNvSpPr txBox="1"/>
          <p:nvPr/>
        </p:nvSpPr>
        <p:spPr>
          <a:xfrm>
            <a:off x="1239522" y="2029544"/>
            <a:ext cx="33050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GRADE 1A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臨床建議內容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E16945AB-72D8-4661-82EB-6CF63E30FB7C}"/>
              </a:ext>
            </a:extLst>
          </p:cNvPr>
          <p:cNvCxnSpPr>
            <a:cxnSpLocks/>
          </p:cNvCxnSpPr>
          <p:nvPr/>
        </p:nvCxnSpPr>
        <p:spPr>
          <a:xfrm>
            <a:off x="5156225" y="2113447"/>
            <a:ext cx="0" cy="131555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C5CA3D2B-2EE3-4ED8-A837-76D315F01C9B}"/>
              </a:ext>
            </a:extLst>
          </p:cNvPr>
          <p:cNvSpPr txBox="1">
            <a:spLocks/>
          </p:cNvSpPr>
          <p:nvPr/>
        </p:nvSpPr>
        <p:spPr>
          <a:xfrm>
            <a:off x="5279068" y="1993146"/>
            <a:ext cx="6586777" cy="3935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增加對於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健康的益處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降低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心血管疾病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及</a:t>
            </a:r>
            <a:r>
              <a:rPr kumimoji="0" lang="zh-TW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/>
                <a:ea typeface="微軟正黑體" panose="020B0604030504040204" pitchFamily="34" charset="-120"/>
                <a:cs typeface="+mn-cs"/>
              </a:rPr>
              <a:t>死亡率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提高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體適能</a:t>
            </a:r>
            <a:endParaRPr lang="en-US" altLang="zh-TW" sz="3200" b="1" dirty="0">
              <a:solidFill>
                <a:srgbClr val="0000FF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zh-TW" sz="3200" dirty="0">
              <a:solidFill>
                <a:prstClr val="black"/>
              </a:solidFill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改善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血糖</a:t>
            </a:r>
            <a:r>
              <a:rPr lang="zh-TW" altLang="en-US" sz="3200" dirty="0">
                <a:solidFill>
                  <a:prstClr val="black"/>
                </a:solidFill>
                <a:latin typeface="Arial" panose="020B0604020202020204"/>
                <a:ea typeface="微軟正黑體" panose="020B0604030504040204" pitchFamily="34" charset="-120"/>
              </a:rPr>
              <a:t>及</a:t>
            </a:r>
            <a:r>
              <a:rPr lang="zh-TW" altLang="en-US" sz="3200" b="1" dirty="0">
                <a:solidFill>
                  <a:srgbClr val="0000FF"/>
                </a:solidFill>
                <a:latin typeface="Arial" panose="020B0604020202020204"/>
                <a:ea typeface="微軟正黑體" panose="020B0604030504040204" pitchFamily="34" charset="-120"/>
              </a:rPr>
              <a:t>血脂肪</a:t>
            </a:r>
            <a:endParaRPr kumimoji="0" lang="en-US" altLang="zh-TW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TW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Arial" panose="020B0604020202020204"/>
              <a:ea typeface="微軟正黑體" panose="020B0604030504040204" pitchFamily="34" charset="-120"/>
              <a:cs typeface="+mn-cs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34CA812-438D-4BD6-BCFE-1673F3E066A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1630" y="3106762"/>
            <a:ext cx="3810000" cy="3589421"/>
          </a:xfrm>
          <a:prstGeom prst="rect">
            <a:avLst/>
          </a:prstGeom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A6C6D9C5-337C-4C97-A0A5-00C439896346}"/>
              </a:ext>
            </a:extLst>
          </p:cNvPr>
          <p:cNvGrpSpPr/>
          <p:nvPr/>
        </p:nvGrpSpPr>
        <p:grpSpPr>
          <a:xfrm>
            <a:off x="5176434" y="6486313"/>
            <a:ext cx="6977104" cy="344095"/>
            <a:chOff x="5214896" y="6486313"/>
            <a:chExt cx="6977104" cy="344095"/>
          </a:xfrm>
        </p:grpSpPr>
        <p:sp>
          <p:nvSpPr>
            <p:cNvPr id="12" name="文字方塊 11">
              <a:extLst>
                <a:ext uri="{FF2B5EF4-FFF2-40B4-BE49-F238E27FC236}">
                  <a16:creationId xmlns:a16="http://schemas.microsoft.com/office/drawing/2014/main" id="{9E8FA2F3-8678-45A2-A1CE-B4C9D55B522C}"/>
                </a:ext>
              </a:extLst>
            </p:cNvPr>
            <p:cNvSpPr txBox="1"/>
            <p:nvPr/>
          </p:nvSpPr>
          <p:spPr>
            <a:xfrm>
              <a:off x="6229773" y="6491854"/>
              <a:ext cx="59622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建議等級：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1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強建議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2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弱建議；證據等級：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A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高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B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中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C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低</a:t>
              </a:r>
              <a:r>
                <a:rPr kumimoji="0" lang="en-US" altLang="zh-TW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, D</a:t>
              </a:r>
              <a:r>
                <a:rPr kumimoji="0" lang="zh-TW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微軟正黑體" panose="020B0604030504040204" pitchFamily="34" charset="-120"/>
                  <a:cs typeface="+mn-cs"/>
                </a:rPr>
                <a:t>很低</a:t>
              </a:r>
            </a:p>
          </p:txBody>
        </p:sp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1711BF06-F05B-4268-8755-057F4ABE22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214896" y="6486313"/>
              <a:ext cx="1026643" cy="344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5118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2247</Words>
  <Application>Microsoft Office PowerPoint</Application>
  <PresentationFormat>寬螢幕</PresentationFormat>
  <Paragraphs>223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34" baseType="lpstr">
      <vt:lpstr>DFHeiStd-W3</vt:lpstr>
      <vt:lpstr>Noto Sans CJK JP Regular</vt:lpstr>
      <vt:lpstr>微軟正黑體</vt:lpstr>
      <vt:lpstr>新細明體</vt:lpstr>
      <vt:lpstr>新細明體</vt:lpstr>
      <vt:lpstr>標楷體</vt:lpstr>
      <vt:lpstr>Arial</vt:lpstr>
      <vt:lpstr>Calibri</vt:lpstr>
      <vt:lpstr>Symbol</vt:lpstr>
      <vt:lpstr>Times New Roman</vt:lpstr>
      <vt:lpstr>Office 佈景主題</vt:lpstr>
      <vt:lpstr>PowerPoint 簡報</vt:lpstr>
      <vt:lpstr>健康體能的重要性</vt:lpstr>
      <vt:lpstr>PowerPoint 簡報</vt:lpstr>
      <vt:lpstr>PowerPoint 簡報</vt:lpstr>
      <vt:lpstr>PowerPoint 簡報</vt:lpstr>
      <vt:lpstr>久坐衍生的傷害即使有運動習慣也具有一定的風險</vt:lpstr>
      <vt:lpstr>不同生活型態在減重後體重產生不同的變化</vt:lpstr>
      <vt:lpstr>建議等級</vt:lpstr>
      <vt:lpstr>PowerPoint 簡報</vt:lpstr>
      <vt:lpstr>PowerPoint 簡報</vt:lpstr>
      <vt:lpstr>美國運動醫學會針對體重過重/ 肥胖族群的運動處方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更多資訊還可以參考 每日飲食指南手冊 </vt:lpstr>
      <vt:lpstr>更多資訊還可以參考 全民身體活動指引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ANNE</dc:creator>
  <cp:lastModifiedBy>user</cp:lastModifiedBy>
  <cp:revision>148</cp:revision>
  <cp:lastPrinted>2019-03-29T06:10:37Z</cp:lastPrinted>
  <dcterms:created xsi:type="dcterms:W3CDTF">2018-12-01T13:16:24Z</dcterms:created>
  <dcterms:modified xsi:type="dcterms:W3CDTF">2019-05-29T03:19:48Z</dcterms:modified>
</cp:coreProperties>
</file>