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64" r:id="rId4"/>
    <p:sldId id="263" r:id="rId5"/>
    <p:sldId id="261" r:id="rId6"/>
    <p:sldId id="287" r:id="rId7"/>
    <p:sldId id="276" r:id="rId8"/>
    <p:sldId id="283" r:id="rId9"/>
    <p:sldId id="289" r:id="rId10"/>
    <p:sldId id="279" r:id="rId11"/>
    <p:sldId id="280" r:id="rId12"/>
    <p:sldId id="275" r:id="rId13"/>
    <p:sldId id="266" r:id="rId14"/>
    <p:sldId id="2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9900"/>
    <a:srgbClr val="F78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5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1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6F99D-2B18-4EA5-9F70-D90136E518C1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1A3B6-BAA8-49DE-947D-84D9C07F15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8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9174ED-F41A-44FE-8006-E5B206A678D1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82686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3789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789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848CDF-EB1D-4858-A234-8C0CEBAE6142}" type="slidenum">
              <a:rPr lang="zh-CN" altLang="en-US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006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BE235-F15E-488C-BF5A-F80F5EF86DE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9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043C-E0B4-4335-A106-C4EB3A639518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9328-55CD-4CB7-80C5-DB442B26B78C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B8EBE-90A5-4708-85E9-71EF04F6BE4A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61C-642C-4DB0-8077-A5052924A9FC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ACF-294F-4066-9D95-FEFFD2AF7238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E4F1-C1C8-4631-BC7A-F5825517BE69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3E9C-80E0-4032-A3CC-849692E5683E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CF8B-10C7-4208-BA6F-909C810405D6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67FD-C3C1-4D77-969B-E5788632ECC2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E504-4CB4-42E3-800A-3A2FE681BA0D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CBB0-51D2-489F-BD8D-F7291228ADD0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67D5-3C02-4D46-89BA-79DE5A19E189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DB95-F410-4CAE-80A0-6A3772F6BE09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B1A6B-B64C-4294-A526-0ED34063D901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4BE-EA05-4010-B8C6-9AFBEEAD59DA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AED9-74A9-4D1C-AB9B-EB6ADD5BC813}" type="datetime1">
              <a:rPr lang="en-US" altLang="zh-TW" smtClean="0"/>
              <a:t>3/19/2019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D5F47-4BDB-4A95-8BE3-02D173245B18}" type="datetime1">
              <a:rPr lang="en-US" altLang="zh-TW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notesSlide" Target="../notesSlides/notesSlide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58105" y="2021304"/>
            <a:ext cx="9600487" cy="2866929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成人肥胖</a:t>
            </a:r>
            <a:r>
              <a:rPr lang="zh-TW" altLang="en-US" b="1" dirty="0">
                <a:solidFill>
                  <a:srgbClr val="0070C0"/>
                </a:solidFill>
              </a:rPr>
              <a:t>防治實證指引</a:t>
            </a:r>
            <a:r>
              <a:rPr lang="en-US" altLang="zh-TW" b="1" dirty="0" smtClean="0">
                <a:solidFill>
                  <a:srgbClr val="0070C0"/>
                </a:solidFill>
              </a:rPr>
              <a:t/>
            </a:r>
            <a:br>
              <a:rPr lang="en-US" altLang="zh-TW" b="1" dirty="0" smtClean="0">
                <a:solidFill>
                  <a:srgbClr val="0070C0"/>
                </a:solidFill>
              </a:rPr>
            </a:br>
            <a:r>
              <a:rPr lang="en-US" altLang="zh-TW" b="1" dirty="0" smtClean="0">
                <a:solidFill>
                  <a:srgbClr val="0070C0"/>
                </a:solidFill>
              </a:rPr>
              <a:t>-</a:t>
            </a:r>
            <a:r>
              <a:rPr lang="zh-TW" altLang="en-US" sz="7200" b="1" dirty="0" smtClean="0">
                <a:solidFill>
                  <a:srgbClr val="0070C0"/>
                </a:solidFill>
              </a:rPr>
              <a:t>飲食介入建議</a:t>
            </a:r>
            <a:r>
              <a:rPr lang="zh-TW" altLang="en-US" b="1" dirty="0">
                <a:solidFill>
                  <a:srgbClr val="0070C0"/>
                </a:solidFill>
              </a:rPr>
              <a:t/>
            </a:r>
            <a:br>
              <a:rPr lang="zh-TW" altLang="en-US" b="1" dirty="0">
                <a:solidFill>
                  <a:srgbClr val="0070C0"/>
                </a:solidFill>
              </a:rPr>
            </a:br>
            <a:endParaRPr lang="zh-TW" altLang="en-US" b="1" dirty="0">
              <a:solidFill>
                <a:srgbClr val="0070C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8999"/>
            <a:ext cx="3553501" cy="2369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1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8" name="AutoShape 30"/>
          <p:cNvSpPr>
            <a:spLocks noChangeArrowheads="1"/>
          </p:cNvSpPr>
          <p:nvPr/>
        </p:nvSpPr>
        <p:spPr bwMode="gray">
          <a:xfrm>
            <a:off x="1032747" y="5123949"/>
            <a:ext cx="8660274" cy="1315352"/>
          </a:xfrm>
          <a:prstGeom prst="roundRect">
            <a:avLst>
              <a:gd name="adj" fmla="val 16667"/>
            </a:avLst>
          </a:prstGeom>
          <a:solidFill>
            <a:schemeClr val="accent2">
              <a:alpha val="3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gray">
          <a:xfrm>
            <a:off x="982793" y="2391278"/>
            <a:ext cx="8652095" cy="1824587"/>
          </a:xfrm>
          <a:prstGeom prst="roundRect">
            <a:avLst>
              <a:gd name="adj" fmla="val 16667"/>
            </a:avLst>
          </a:prstGeom>
          <a:solidFill>
            <a:schemeClr val="accent1">
              <a:alpha val="3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1013884" y="4582872"/>
            <a:ext cx="4420858" cy="788768"/>
            <a:chOff x="720" y="1392"/>
            <a:chExt cx="4058" cy="480"/>
          </a:xfrm>
        </p:grpSpPr>
        <p:sp>
          <p:nvSpPr>
            <p:cNvPr id="22537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2538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22539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1921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540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15686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22546" name="Group 18"/>
          <p:cNvGrpSpPr>
            <a:grpSpLocks/>
          </p:cNvGrpSpPr>
          <p:nvPr/>
        </p:nvGrpSpPr>
        <p:grpSpPr bwMode="auto">
          <a:xfrm>
            <a:off x="1003274" y="1815329"/>
            <a:ext cx="4305566" cy="771476"/>
            <a:chOff x="720" y="1392"/>
            <a:chExt cx="4058" cy="480"/>
          </a:xfrm>
        </p:grpSpPr>
        <p:sp>
          <p:nvSpPr>
            <p:cNvPr id="22547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2548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22549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2000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550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22353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22551" name="Rectangle 23"/>
          <p:cNvSpPr>
            <a:spLocks noChangeArrowheads="1"/>
          </p:cNvSpPr>
          <p:nvPr/>
        </p:nvSpPr>
        <p:spPr bwMode="gray">
          <a:xfrm>
            <a:off x="1149205" y="1974408"/>
            <a:ext cx="3594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>
                <a:srgbClr val="1F3F5F"/>
              </a:buClr>
            </a:pPr>
            <a:r>
              <a:rPr lang="en-US" altLang="zh-TW" sz="1600" b="1" dirty="0" smtClean="0">
                <a:solidFill>
                  <a:srgbClr val="FFFFFF"/>
                </a:solidFill>
                <a:ea typeface="新細明體" panose="02020500000000000000" pitchFamily="18" charset="-120"/>
              </a:rPr>
              <a:t> </a:t>
            </a:r>
            <a:r>
              <a:rPr lang="zh-TW" altLang="en-US" sz="28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極低熱量飲食</a:t>
            </a:r>
            <a:r>
              <a:rPr lang="en-US" altLang="zh-TW" sz="28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(VLCD)</a:t>
            </a:r>
            <a:endParaRPr lang="en-US" altLang="zh-TW" sz="28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gray">
          <a:xfrm>
            <a:off x="2448055" y="5371640"/>
            <a:ext cx="2471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>
                <a:srgbClr val="1F3F5F"/>
              </a:buClr>
            </a:pPr>
            <a:r>
              <a:rPr lang="en-US" altLang="zh-TW" sz="1600" b="1" dirty="0" smtClean="0">
                <a:solidFill>
                  <a:srgbClr val="FFFFFF"/>
                </a:solidFill>
                <a:ea typeface="新細明體" panose="02020500000000000000" pitchFamily="18" charset="-120"/>
              </a:rPr>
              <a:t> </a:t>
            </a:r>
            <a:endParaRPr lang="en-US" altLang="zh-TW" sz="24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1149205" y="2729890"/>
            <a:ext cx="846092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VLCD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定義為每日攝取低於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800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大卡的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飲食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適用於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BMI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者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或是在減肥手術前為降低手術風險所採用的飲食方法。 </a:t>
            </a:r>
            <a:endParaRPr lang="en-US" altLang="zh-TW" sz="2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短期間減重顯著，但是長期下來因為容易出現復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胖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，持續性不如低熱量飲食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(LCD)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熱量過低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，長期攝取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考慮到其安全性或副作用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0" y="585676"/>
            <a:ext cx="8596668" cy="6721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限制熱量的方式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-1(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續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)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70892" y="4698256"/>
            <a:ext cx="2926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>
                <a:srgbClr val="1F3F5F"/>
              </a:buClr>
            </a:pPr>
            <a:r>
              <a:rPr lang="zh-TW" altLang="en-US" sz="2800" b="1" dirty="0">
                <a:solidFill>
                  <a:srgbClr val="FFFFFF"/>
                </a:solidFill>
                <a:latin typeface="微軟正黑體" panose="020B0604030504040204" pitchFamily="34" charset="-120"/>
              </a:rPr>
              <a:t>低熱量飲食</a:t>
            </a:r>
            <a:r>
              <a:rPr lang="en-US" altLang="zh-TW" sz="2800" b="1" dirty="0" smtClean="0">
                <a:solidFill>
                  <a:srgbClr val="FFFFFF"/>
                </a:solidFill>
                <a:latin typeface="微軟正黑體" panose="020B0604030504040204" pitchFamily="34" charset="-120"/>
              </a:rPr>
              <a:t>(LCD</a:t>
            </a:r>
            <a:r>
              <a:rPr lang="en-US" altLang="zh-TW" sz="2800" b="1" dirty="0">
                <a:solidFill>
                  <a:srgbClr val="FFFFFF"/>
                </a:solidFill>
                <a:latin typeface="微軟正黑體" panose="020B0604030504040204" pitchFamily="34" charset="-120"/>
              </a:rPr>
              <a:t>)</a:t>
            </a:r>
          </a:p>
        </p:txBody>
      </p:sp>
      <p:sp>
        <p:nvSpPr>
          <p:cNvPr id="6" name="矩形 5"/>
          <p:cNvSpPr/>
          <p:nvPr/>
        </p:nvSpPr>
        <p:spPr>
          <a:xfrm>
            <a:off x="1388147" y="5466084"/>
            <a:ext cx="704231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33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LCD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所提供的熱量通常為每日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1200-1600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大卡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0" hangingPunct="0">
              <a:lnSpc>
                <a:spcPts val="33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LCD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短期減重效果不如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VLCD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，但是具有長期體重維持之效果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1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接连接符 18"/>
          <p:cNvCxnSpPr/>
          <p:nvPr/>
        </p:nvCxnSpPr>
        <p:spPr>
          <a:xfrm flipH="1">
            <a:off x="4873225" y="1703672"/>
            <a:ext cx="1" cy="4303959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42 Rectángulo"/>
          <p:cNvSpPr/>
          <p:nvPr/>
        </p:nvSpPr>
        <p:spPr>
          <a:xfrm>
            <a:off x="811376" y="1782001"/>
            <a:ext cx="3639939" cy="90477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91419" tIns="45708" rIns="91419" bIns="45708" anchor="ctr"/>
          <a:lstStyle/>
          <a:p>
            <a:pPr algn="ctr">
              <a:spcBef>
                <a:spcPct val="50000"/>
              </a:spcBef>
              <a:buClr>
                <a:srgbClr val="1F3F5F"/>
              </a:buClr>
            </a:pPr>
            <a:r>
              <a:rPr lang="zh-TW" altLang="en-US" sz="2800" b="1" dirty="0">
                <a:solidFill>
                  <a:srgbClr val="FFFFFF"/>
                </a:solidFill>
                <a:latin typeface="微軟正黑體" panose="020B0604030504040204" pitchFamily="34" charset="-120"/>
              </a:rPr>
              <a:t>代餐或飲食份量控制低熱量飲食</a:t>
            </a:r>
            <a:endParaRPr lang="en-US" altLang="zh-TW" sz="2800" b="1" dirty="0">
              <a:solidFill>
                <a:srgbClr val="FFFFFF"/>
              </a:solidFill>
              <a:latin typeface="微軟正黑體" panose="020B0604030504040204" pitchFamily="34" charset="-120"/>
            </a:endParaRPr>
          </a:p>
        </p:txBody>
      </p:sp>
      <p:grpSp>
        <p:nvGrpSpPr>
          <p:cNvPr id="3" name="组合 24"/>
          <p:cNvGrpSpPr>
            <a:grpSpLocks/>
          </p:cNvGrpSpPr>
          <p:nvPr/>
        </p:nvGrpSpPr>
        <p:grpSpPr bwMode="auto">
          <a:xfrm>
            <a:off x="811376" y="2931127"/>
            <a:ext cx="3779896" cy="4414348"/>
            <a:chOff x="139766" y="2595403"/>
            <a:chExt cx="3262872" cy="3578467"/>
          </a:xfrm>
        </p:grpSpPr>
        <p:sp>
          <p:nvSpPr>
            <p:cNvPr id="36875" name="矩形 25"/>
            <p:cNvSpPr>
              <a:spLocks noChangeArrowheads="1"/>
            </p:cNvSpPr>
            <p:nvPr/>
          </p:nvSpPr>
          <p:spPr bwMode="auto">
            <a:xfrm>
              <a:off x="155697" y="2595403"/>
              <a:ext cx="3246941" cy="28661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latin typeface="+mj-ea"/>
                  <a:ea typeface="+mj-ea"/>
                </a:rPr>
                <a:t>1A (</a:t>
              </a:r>
              <a:r>
                <a:rPr lang="zh-TW" altLang="zh-TW" sz="2400" b="1" dirty="0">
                  <a:latin typeface="+mj-ea"/>
                  <a:ea typeface="+mj-ea"/>
                  <a:cs typeface="Times New Roman" panose="02020603050405020304" pitchFamily="18" charset="0"/>
                </a:rPr>
                <a:t>強建議，證據等級高</a:t>
              </a:r>
              <a:r>
                <a:rPr lang="en-US" altLang="zh-TW" sz="2400" b="1" dirty="0">
                  <a:latin typeface="+mj-ea"/>
                  <a:ea typeface="+mj-ea"/>
                </a:rPr>
                <a:t>)</a:t>
              </a:r>
              <a:endParaRPr lang="zh-TW" altLang="en-US" sz="2400" b="1" dirty="0">
                <a:latin typeface="+mj-ea"/>
                <a:ea typeface="+mj-ea"/>
              </a:endParaRPr>
            </a:p>
          </p:txBody>
        </p:sp>
        <p:sp>
          <p:nvSpPr>
            <p:cNvPr id="36876" name="矩形 26"/>
            <p:cNvSpPr>
              <a:spLocks noChangeArrowheads="1"/>
            </p:cNvSpPr>
            <p:nvPr/>
          </p:nvSpPr>
          <p:spPr bwMode="auto">
            <a:xfrm>
              <a:off x="139766" y="3080103"/>
              <a:ext cx="3262872" cy="3093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</a:pP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兩種方法都是有效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的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使用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代餐包的體重減輕效果比飲食份量控制法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佳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endPara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eaLnBrk="0" hangingPunct="0">
                <a:lnSpc>
                  <a:spcPct val="110000"/>
                </a:lnSpc>
              </a:pPr>
              <a:endPara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eaLnBrk="0" hangingPunct="0">
                <a:lnSpc>
                  <a:spcPct val="110000"/>
                </a:lnSpc>
              </a:pP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因為</a:t>
              </a:r>
              <a:r>
                <a:rPr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代餐包的熱量是明確的、外食也方便、免除食物選擇與搭配的麻煩，因此人們的遵從性較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高</a:t>
              </a:r>
              <a:r>
                <a:rPr lang="zh-TW" altLang="en-US" sz="2000" dirty="0" smtClean="0">
                  <a:latin typeface="新細明體" panose="02020500000000000000" pitchFamily="18" charset="-120"/>
                  <a:ea typeface="新細明體" panose="02020500000000000000" pitchFamily="18" charset="-120"/>
                  <a:cs typeface="Times New Roman" panose="02020603050405020304" pitchFamily="18" charset="0"/>
                </a:rPr>
                <a:t>，</a:t>
              </a:r>
              <a:r>
                <a:rPr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所以減重效果較為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顯著。</a:t>
              </a:r>
              <a:r>
                <a:rPr lang="zh-TW" altLang="en-US" sz="1100" dirty="0" smtClean="0"/>
                <a:t> </a:t>
              </a:r>
              <a:endParaRPr lang="zh-TW" altLang="en-US" sz="3200" dirty="0">
                <a:latin typeface="Arial" panose="020B0604020202020204" pitchFamily="34" charset="0"/>
              </a:endParaRPr>
            </a:p>
            <a:p>
              <a:pPr eaLnBrk="0" hangingPunct="0">
                <a:lnSpc>
                  <a:spcPct val="110000"/>
                </a:lnSpc>
              </a:pPr>
              <a:endPara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eaLnBrk="0" hangingPunct="0">
                <a:lnSpc>
                  <a:spcPct val="110000"/>
                </a:lnSpc>
              </a:pPr>
              <a:endParaRPr lang="en-US" altLang="zh-TW" sz="2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eaLnBrk="0" hangingPunct="0">
                <a:lnSpc>
                  <a:spcPct val="110000"/>
                </a:lnSpc>
              </a:pPr>
              <a:endParaRPr lang="en-US" altLang="zh-TW" sz="2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8" name="51 Rectángulo"/>
          <p:cNvSpPr/>
          <p:nvPr/>
        </p:nvSpPr>
        <p:spPr>
          <a:xfrm>
            <a:off x="5437132" y="1703672"/>
            <a:ext cx="3508039" cy="90477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91419" tIns="45708" rIns="91419" bIns="45708" anchor="ctr"/>
          <a:lstStyle/>
          <a:p>
            <a:pPr algn="ctr">
              <a:spcBef>
                <a:spcPct val="50000"/>
              </a:spcBef>
              <a:buClr>
                <a:srgbClr val="1F3F5F"/>
              </a:buClr>
            </a:pPr>
            <a:r>
              <a:rPr lang="zh-TW" altLang="en-US" sz="2800" b="1" dirty="0">
                <a:solidFill>
                  <a:srgbClr val="FFFFFF"/>
                </a:solidFill>
                <a:latin typeface="微軟正黑體" panose="020B0604030504040204" pitchFamily="34" charset="-120"/>
              </a:rPr>
              <a:t>份量控制</a:t>
            </a:r>
            <a:r>
              <a:rPr lang="zh-TW" altLang="en-US" sz="2800" b="1" dirty="0" smtClean="0">
                <a:solidFill>
                  <a:srgbClr val="FFFFFF"/>
                </a:solidFill>
                <a:latin typeface="微軟正黑體" panose="020B0604030504040204" pitchFamily="34" charset="-120"/>
              </a:rPr>
              <a:t>餐盤飲食法</a:t>
            </a:r>
            <a:endParaRPr lang="en-US" altLang="zh-TW" sz="2800" b="1" dirty="0">
              <a:solidFill>
                <a:srgbClr val="FFFFFF"/>
              </a:solidFill>
              <a:latin typeface="微軟正黑體" panose="020B0604030504040204" pitchFamily="34" charset="-120"/>
            </a:endParaRPr>
          </a:p>
        </p:txBody>
      </p:sp>
      <p:grpSp>
        <p:nvGrpSpPr>
          <p:cNvPr id="4" name="组合 28"/>
          <p:cNvGrpSpPr>
            <a:grpSpLocks/>
          </p:cNvGrpSpPr>
          <p:nvPr/>
        </p:nvGrpSpPr>
        <p:grpSpPr bwMode="auto">
          <a:xfrm>
            <a:off x="5293994" y="2931127"/>
            <a:ext cx="5227660" cy="3737241"/>
            <a:chOff x="601678" y="2489276"/>
            <a:chExt cx="3112177" cy="2802292"/>
          </a:xfrm>
        </p:grpSpPr>
        <p:sp>
          <p:nvSpPr>
            <p:cNvPr id="36879" name="矩形 29"/>
            <p:cNvSpPr>
              <a:spLocks noChangeArrowheads="1"/>
            </p:cNvSpPr>
            <p:nvPr/>
          </p:nvSpPr>
          <p:spPr bwMode="auto">
            <a:xfrm>
              <a:off x="813254" y="2489276"/>
              <a:ext cx="2159803" cy="34617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 dirty="0">
                  <a:latin typeface="+mj-ea"/>
                  <a:ea typeface="+mj-ea"/>
                </a:rPr>
                <a:t>1B (</a:t>
              </a:r>
              <a:r>
                <a:rPr lang="zh-TW" altLang="zh-TW" sz="2400" b="1" dirty="0">
                  <a:latin typeface="+mj-ea"/>
                  <a:ea typeface="+mj-ea"/>
                  <a:cs typeface="Times New Roman" panose="02020603050405020304" pitchFamily="18" charset="0"/>
                </a:rPr>
                <a:t>強建議，證據</a:t>
              </a:r>
              <a:r>
                <a:rPr lang="zh-TW" altLang="zh-TW" sz="2400" b="1" dirty="0" smtClean="0">
                  <a:latin typeface="+mj-ea"/>
                  <a:ea typeface="+mj-ea"/>
                  <a:cs typeface="Times New Roman" panose="02020603050405020304" pitchFamily="18" charset="0"/>
                </a:rPr>
                <a:t>等級</a:t>
              </a:r>
              <a:r>
                <a:rPr lang="zh-TW" altLang="en-US" sz="2400" b="1" dirty="0" smtClean="0">
                  <a:latin typeface="+mj-ea"/>
                  <a:ea typeface="+mj-ea"/>
                  <a:cs typeface="Times New Roman" panose="02020603050405020304" pitchFamily="18" charset="0"/>
                </a:rPr>
                <a:t>中</a:t>
              </a:r>
              <a:r>
                <a:rPr lang="en-US" altLang="zh-TW" sz="2400" b="1" dirty="0" smtClean="0">
                  <a:latin typeface="+mj-ea"/>
                  <a:ea typeface="+mj-ea"/>
                </a:rPr>
                <a:t>)</a:t>
              </a:r>
              <a:endParaRPr lang="zh-TW" altLang="en-US" sz="2400" b="1" dirty="0">
                <a:latin typeface="+mj-ea"/>
                <a:ea typeface="+mj-ea"/>
              </a:endParaRPr>
            </a:p>
          </p:txBody>
        </p:sp>
        <p:sp>
          <p:nvSpPr>
            <p:cNvPr id="36880" name="矩形 30"/>
            <p:cNvSpPr>
              <a:spLocks noChangeArrowheads="1"/>
            </p:cNvSpPr>
            <p:nvPr/>
          </p:nvSpPr>
          <p:spPr bwMode="auto">
            <a:xfrm>
              <a:off x="601678" y="2937613"/>
              <a:ext cx="3112177" cy="2353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lnSpc>
                  <a:spcPct val="110000"/>
                </a:lnSpc>
              </a:pPr>
              <a:r>
                <a:rPr lang="en-US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2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型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糖尿肥胖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病人採用「份量控制餐盤」飲食法</a:t>
              </a:r>
              <a:r>
                <a:rPr lang="en-US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6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個月後，大部分可降低體重並減少降血糖藥的使用。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因此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建議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可採用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此種方法以減少熱量攝取</a:t>
              </a:r>
              <a:r>
                <a:rPr lang="zh-TW" altLang="zh-TW" sz="2000" dirty="0" smtClean="0"/>
                <a:t>。</a:t>
              </a:r>
              <a:endPara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just" eaLnBrk="0" hangingPunct="0">
                <a:lnSpc>
                  <a:spcPct val="110000"/>
                </a:lnSpc>
              </a:pPr>
              <a:r>
                <a:rPr lang="zh-TW" altLang="en-US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方式</a:t>
              </a:r>
              <a:r>
                <a:rPr lang="en-US" altLang="zh-TW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: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使用固定大小</a:t>
              </a:r>
              <a:r>
                <a:rPr lang="en-US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限制份量</a:t>
              </a:r>
              <a:r>
                <a:rPr lang="en-US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餐具達到限制熱量攝取的目的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endPara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just" eaLnBrk="0" hangingPunct="0">
                <a:lnSpc>
                  <a:spcPct val="110000"/>
                </a:lnSpc>
              </a:pPr>
              <a:r>
                <a:rPr lang="zh-TW" altLang="zh-TW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缺點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是未能實際計算總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能量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endPara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just" eaLnBrk="0" hangingPunct="0">
                <a:lnSpc>
                  <a:spcPct val="110000"/>
                </a:lnSpc>
              </a:pPr>
              <a:r>
                <a:rPr lang="zh-TW" altLang="en-US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優點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是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操作簡易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，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容易遵循且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控制份量，在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執行過程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中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可</a:t>
              </a:r>
              <a:r>
                <a:rPr lang="zh-TW" altLang="zh-TW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不知不覺</a:t>
              </a:r>
              <a:r>
                <a:rPr lang="zh-TW" altLang="en-US" sz="20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中</a:t>
              </a:r>
              <a:r>
                <a:rPr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改變</a:t>
              </a:r>
              <a:r>
                <a:rPr lang="zh-TW" altLang="zh-TW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飲食行為</a:t>
              </a:r>
              <a:r>
                <a:rPr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endParaRPr lang="en-US" altLang="zh-TW" sz="2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0" y="585676"/>
            <a:ext cx="8596668" cy="6721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限制熱量的方式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-2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944" y="-100073"/>
            <a:ext cx="2210056" cy="149947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4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2"/>
          <p:cNvSpPr>
            <a:spLocks noChangeArrowheads="1"/>
          </p:cNvSpPr>
          <p:nvPr/>
        </p:nvSpPr>
        <p:spPr bwMode="gray">
          <a:xfrm>
            <a:off x="4843684" y="2483503"/>
            <a:ext cx="2211387" cy="2211387"/>
          </a:xfrm>
          <a:prstGeom prst="ellipse">
            <a:avLst/>
          </a:prstGeom>
          <a:gradFill rotWithShape="1">
            <a:gsLst>
              <a:gs pos="0">
                <a:srgbClr val="E6E6E6"/>
              </a:gs>
              <a:gs pos="14999">
                <a:srgbClr val="7D8496"/>
              </a:gs>
              <a:gs pos="53000">
                <a:srgbClr val="E6E6E6"/>
              </a:gs>
              <a:gs pos="67999">
                <a:srgbClr val="7D8496"/>
              </a:gs>
              <a:gs pos="92999">
                <a:srgbClr val="E6E6E6"/>
              </a:gs>
              <a:gs pos="100000">
                <a:srgbClr val="FFFFF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1" name="Oval 3"/>
          <p:cNvSpPr>
            <a:spLocks noChangeArrowheads="1"/>
          </p:cNvSpPr>
          <p:nvPr/>
        </p:nvSpPr>
        <p:spPr bwMode="gray">
          <a:xfrm>
            <a:off x="5134196" y="2766078"/>
            <a:ext cx="1624013" cy="1622425"/>
          </a:xfrm>
          <a:prstGeom prst="ellipse">
            <a:avLst/>
          </a:prstGeom>
          <a:gradFill rotWithShape="1">
            <a:gsLst>
              <a:gs pos="0">
                <a:srgbClr val="FFFFFF">
                  <a:gamma/>
                  <a:shade val="63137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3137"/>
                  <a:invGamma/>
                </a:srgbClr>
              </a:gs>
            </a:gsLst>
            <a:lin ang="2700000" scaled="1"/>
          </a:gradFill>
          <a:ln>
            <a:noFill/>
          </a:ln>
          <a:effectLst>
            <a:prstShdw prst="shdw17" dist="17961" dir="27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gray">
          <a:xfrm>
            <a:off x="5083397" y="3199436"/>
            <a:ext cx="16621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搭配熱量減少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gray">
          <a:xfrm>
            <a:off x="7544021" y="4201178"/>
            <a:ext cx="1439863" cy="142557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1765"/>
                  <a:invGamma/>
                </a:schemeClr>
              </a:gs>
            </a:gsLst>
            <a:lin ang="5400000" scaled="1"/>
          </a:gra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43014" name="Picture 6" descr="cir_lighteffect0"/>
          <p:cNvPicPr>
            <a:picLocks noChangeAspect="1" noChangeArrowheads="1"/>
          </p:cNvPicPr>
          <p:nvPr/>
        </p:nvPicPr>
        <p:blipFill>
          <a:blip r:embed="rId2">
            <a:lum bright="18000"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502745" y="4136089"/>
            <a:ext cx="15113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5" name="Rectangle 7"/>
          <p:cNvSpPr>
            <a:spLocks noChangeArrowheads="1"/>
          </p:cNvSpPr>
          <p:nvPr/>
        </p:nvSpPr>
        <p:spPr bwMode="white">
          <a:xfrm>
            <a:off x="7501158" y="4601279"/>
            <a:ext cx="14938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zh-TW" altLang="en-US" sz="24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高蛋白飲食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gray">
          <a:xfrm>
            <a:off x="2970433" y="4325003"/>
            <a:ext cx="1441450" cy="142557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31765"/>
                  <a:invGamma/>
                </a:schemeClr>
              </a:gs>
            </a:gsLst>
            <a:lin ang="5400000" scaled="1"/>
          </a:gra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43023" name="Picture 15" descr="cir_lighteffect0"/>
          <p:cNvPicPr>
            <a:picLocks noChangeAspect="1" noChangeArrowheads="1"/>
          </p:cNvPicPr>
          <p:nvPr/>
        </p:nvPicPr>
        <p:blipFill>
          <a:blip r:embed="rId2">
            <a:lum bright="18000"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930745" y="4259914"/>
            <a:ext cx="15113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26" name="Oval 18"/>
          <p:cNvSpPr>
            <a:spLocks noChangeArrowheads="1"/>
          </p:cNvSpPr>
          <p:nvPr/>
        </p:nvSpPr>
        <p:spPr bwMode="gray">
          <a:xfrm>
            <a:off x="2913283" y="1461153"/>
            <a:ext cx="1439862" cy="1423987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43027" name="Picture 19" descr="cir_lighteffect0"/>
          <p:cNvPicPr>
            <a:picLocks noChangeAspect="1" noChangeArrowheads="1"/>
          </p:cNvPicPr>
          <p:nvPr/>
        </p:nvPicPr>
        <p:blipFill>
          <a:blip r:embed="rId2">
            <a:lum bright="18000"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872008" y="1396065"/>
            <a:ext cx="1511300" cy="12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28" name="Rectangle 20"/>
          <p:cNvSpPr>
            <a:spLocks noChangeArrowheads="1"/>
          </p:cNvSpPr>
          <p:nvPr/>
        </p:nvSpPr>
        <p:spPr bwMode="white">
          <a:xfrm>
            <a:off x="2810095" y="1882138"/>
            <a:ext cx="1493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zh-TW" altLang="en-US" sz="24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低醣飲食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3032" name="Oval 24"/>
          <p:cNvSpPr>
            <a:spLocks noChangeArrowheads="1"/>
          </p:cNvSpPr>
          <p:nvPr/>
        </p:nvSpPr>
        <p:spPr bwMode="gray">
          <a:xfrm>
            <a:off x="7420196" y="1461153"/>
            <a:ext cx="1439863" cy="1423987"/>
          </a:xfrm>
          <a:prstGeom prst="ellipse">
            <a:avLst/>
          </a:prstGeom>
          <a:solidFill>
            <a:srgbClr val="7030A0"/>
          </a:soli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43033" name="Picture 25" descr="cir_lighteffect0"/>
          <p:cNvPicPr>
            <a:picLocks noChangeAspect="1" noChangeArrowheads="1"/>
          </p:cNvPicPr>
          <p:nvPr/>
        </p:nvPicPr>
        <p:blipFill>
          <a:blip r:embed="rId2">
            <a:lum bright="18000"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78920" y="1396065"/>
            <a:ext cx="1511300" cy="129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34" name="Rectangle 26"/>
          <p:cNvSpPr>
            <a:spLocks noChangeArrowheads="1"/>
          </p:cNvSpPr>
          <p:nvPr/>
        </p:nvSpPr>
        <p:spPr bwMode="white">
          <a:xfrm>
            <a:off x="7402734" y="1877078"/>
            <a:ext cx="1493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zh-TW" altLang="en-US" sz="24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低脂飲食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pSp>
        <p:nvGrpSpPr>
          <p:cNvPr id="43043" name="Group 35"/>
          <p:cNvGrpSpPr>
            <a:grpSpLocks/>
          </p:cNvGrpSpPr>
          <p:nvPr/>
        </p:nvGrpSpPr>
        <p:grpSpPr bwMode="auto">
          <a:xfrm>
            <a:off x="2810095" y="1342090"/>
            <a:ext cx="6280150" cy="4511675"/>
            <a:chOff x="854" y="1094"/>
            <a:chExt cx="3956" cy="2842"/>
          </a:xfrm>
        </p:grpSpPr>
        <p:sp>
          <p:nvSpPr>
            <p:cNvPr id="43016" name="Oval 8"/>
            <p:cNvSpPr>
              <a:spLocks noChangeArrowheads="1"/>
            </p:cNvSpPr>
            <p:nvPr/>
          </p:nvSpPr>
          <p:spPr bwMode="gray">
            <a:xfrm>
              <a:off x="3771" y="2821"/>
              <a:ext cx="1039" cy="1038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017" name="Oval 9"/>
            <p:cNvSpPr>
              <a:spLocks noChangeArrowheads="1"/>
            </p:cNvSpPr>
            <p:nvPr/>
          </p:nvSpPr>
          <p:spPr bwMode="gray">
            <a:xfrm>
              <a:off x="2045" y="1725"/>
              <a:ext cx="1563" cy="1564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gray">
            <a:xfrm flipV="1">
              <a:off x="1885" y="2964"/>
              <a:ext cx="307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gray">
            <a:xfrm flipV="1">
              <a:off x="1832" y="2869"/>
              <a:ext cx="306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gray">
            <a:xfrm flipV="1">
              <a:off x="3502" y="1931"/>
              <a:ext cx="307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gray">
            <a:xfrm flipV="1">
              <a:off x="3448" y="1836"/>
              <a:ext cx="308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gray">
            <a:xfrm>
              <a:off x="891" y="2899"/>
              <a:ext cx="1038" cy="1037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029" name="Oval 21"/>
            <p:cNvSpPr>
              <a:spLocks noChangeArrowheads="1"/>
            </p:cNvSpPr>
            <p:nvPr/>
          </p:nvSpPr>
          <p:spPr bwMode="gray">
            <a:xfrm>
              <a:off x="854" y="1094"/>
              <a:ext cx="1039" cy="1037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gray">
            <a:xfrm>
              <a:off x="1814" y="1863"/>
              <a:ext cx="354" cy="216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gray">
            <a:xfrm>
              <a:off x="1760" y="1954"/>
              <a:ext cx="355" cy="216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35" name="Oval 27"/>
            <p:cNvSpPr>
              <a:spLocks noChangeArrowheads="1"/>
            </p:cNvSpPr>
            <p:nvPr/>
          </p:nvSpPr>
          <p:spPr bwMode="gray">
            <a:xfrm>
              <a:off x="3693" y="1094"/>
              <a:ext cx="1038" cy="1037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036" name="Line 28"/>
            <p:cNvSpPr>
              <a:spLocks noChangeShapeType="1"/>
            </p:cNvSpPr>
            <p:nvPr/>
          </p:nvSpPr>
          <p:spPr bwMode="gray">
            <a:xfrm>
              <a:off x="3555" y="2784"/>
              <a:ext cx="354" cy="216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37" name="Line 29"/>
            <p:cNvSpPr>
              <a:spLocks noChangeShapeType="1"/>
            </p:cNvSpPr>
            <p:nvPr/>
          </p:nvSpPr>
          <p:spPr bwMode="gray">
            <a:xfrm>
              <a:off x="3501" y="2875"/>
              <a:ext cx="355" cy="217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7392413" y="3360760"/>
            <a:ext cx="1731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蛋白質高於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20%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總熱量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5612253" y="1519274"/>
            <a:ext cx="17319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脂肪低於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30%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總熱量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4411883" y="5070918"/>
            <a:ext cx="17319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醣類低於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10%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-583" y="499731"/>
            <a:ext cx="8596668" cy="6929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改變熱量營養素的組成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7" name="圖片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" y="1192660"/>
            <a:ext cx="1757361" cy="26365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tangle 20"/>
          <p:cNvSpPr>
            <a:spLocks noChangeArrowheads="1"/>
          </p:cNvSpPr>
          <p:nvPr/>
        </p:nvSpPr>
        <p:spPr bwMode="white">
          <a:xfrm>
            <a:off x="2919634" y="4806957"/>
            <a:ext cx="1493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zh-TW" altLang="en-US" sz="24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生</a:t>
            </a:r>
            <a:r>
              <a:rPr lang="zh-TW" altLang="en-US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酮</a:t>
            </a:r>
            <a:r>
              <a:rPr lang="zh-TW" altLang="en-US" sz="24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飲食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1423055" y="3213570"/>
            <a:ext cx="314281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醣類低於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40% 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總熱量或</a:t>
            </a:r>
            <a:endParaRPr lang="en-US" altLang="zh-TW" sz="2000" dirty="0" smtClean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低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GI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值飲食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812701" y="6253382"/>
            <a:ext cx="9599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002060"/>
                </a:solidFill>
              </a:rPr>
              <a:t>只要熱量攝取降低，以上方法在前</a:t>
            </a:r>
            <a:r>
              <a:rPr lang="en-US" altLang="zh-TW" sz="2400" b="1" dirty="0" smtClean="0">
                <a:solidFill>
                  <a:srgbClr val="002060"/>
                </a:solidFill>
              </a:rPr>
              <a:t>6</a:t>
            </a:r>
            <a:r>
              <a:rPr lang="zh-TW" altLang="en-US" sz="2400" b="1" dirty="0" smtClean="0">
                <a:solidFill>
                  <a:srgbClr val="002060"/>
                </a:solidFill>
              </a:rPr>
              <a:t>個月內皆效果顯著，之後便趨緩。</a:t>
            </a:r>
            <a:endParaRPr lang="zh-TW" alt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6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椭圆 61"/>
          <p:cNvSpPr/>
          <p:nvPr>
            <p:custDataLst>
              <p:tags r:id="rId2"/>
            </p:custDataLst>
          </p:nvPr>
        </p:nvSpPr>
        <p:spPr>
          <a:xfrm>
            <a:off x="1971184" y="3346054"/>
            <a:ext cx="327863" cy="268387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ea typeface="黑体" pitchFamily="49" charset="-122"/>
            </a:endParaRPr>
          </a:p>
        </p:txBody>
      </p:sp>
      <p:sp>
        <p:nvSpPr>
          <p:cNvPr id="35" name="矩形 34"/>
          <p:cNvSpPr/>
          <p:nvPr>
            <p:custDataLst>
              <p:tags r:id="rId3"/>
            </p:custDataLst>
          </p:nvPr>
        </p:nvSpPr>
        <p:spPr>
          <a:xfrm rot="21021193">
            <a:off x="3186253" y="3121722"/>
            <a:ext cx="237273" cy="204337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37" name="矩形 36"/>
          <p:cNvSpPr/>
          <p:nvPr>
            <p:custDataLst>
              <p:tags r:id="rId4"/>
            </p:custDataLst>
          </p:nvPr>
        </p:nvSpPr>
        <p:spPr>
          <a:xfrm rot="900000">
            <a:off x="3542488" y="3235163"/>
            <a:ext cx="184450" cy="17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38" name="矩形 37"/>
          <p:cNvSpPr/>
          <p:nvPr>
            <p:custDataLst>
              <p:tags r:id="rId5"/>
            </p:custDataLst>
          </p:nvPr>
        </p:nvSpPr>
        <p:spPr>
          <a:xfrm rot="1632393">
            <a:off x="377128" y="3306265"/>
            <a:ext cx="185198" cy="15949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39" name="矩形 38"/>
          <p:cNvSpPr/>
          <p:nvPr>
            <p:custDataLst>
              <p:tags r:id="rId6"/>
            </p:custDataLst>
          </p:nvPr>
        </p:nvSpPr>
        <p:spPr>
          <a:xfrm rot="19632393">
            <a:off x="2727626" y="3156619"/>
            <a:ext cx="175416" cy="16877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0" name="矩形 39"/>
          <p:cNvSpPr/>
          <p:nvPr>
            <p:custDataLst>
              <p:tags r:id="rId7"/>
            </p:custDataLst>
          </p:nvPr>
        </p:nvSpPr>
        <p:spPr>
          <a:xfrm>
            <a:off x="120065" y="3013690"/>
            <a:ext cx="102348" cy="8814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1" name="矩形 40"/>
          <p:cNvSpPr/>
          <p:nvPr>
            <p:custDataLst>
              <p:tags r:id="rId8"/>
            </p:custDataLst>
          </p:nvPr>
        </p:nvSpPr>
        <p:spPr>
          <a:xfrm rot="20673998">
            <a:off x="3971034" y="3307539"/>
            <a:ext cx="243464" cy="209668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2" name="矩形 41"/>
          <p:cNvSpPr/>
          <p:nvPr>
            <p:custDataLst>
              <p:tags r:id="rId9"/>
            </p:custDataLst>
          </p:nvPr>
        </p:nvSpPr>
        <p:spPr>
          <a:xfrm>
            <a:off x="3126450" y="3440982"/>
            <a:ext cx="102348" cy="8814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3" name="矩形 42"/>
          <p:cNvSpPr/>
          <p:nvPr>
            <p:custDataLst>
              <p:tags r:id="rId10"/>
            </p:custDataLst>
          </p:nvPr>
        </p:nvSpPr>
        <p:spPr>
          <a:xfrm rot="762483">
            <a:off x="1012707" y="3286511"/>
            <a:ext cx="226362" cy="19494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4" name="矩形 43"/>
          <p:cNvSpPr/>
          <p:nvPr>
            <p:custDataLst>
              <p:tags r:id="rId11"/>
            </p:custDataLst>
          </p:nvPr>
        </p:nvSpPr>
        <p:spPr>
          <a:xfrm rot="18900000">
            <a:off x="4014430" y="3055898"/>
            <a:ext cx="100460" cy="10538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5" name="矩形 44"/>
          <p:cNvSpPr/>
          <p:nvPr>
            <p:custDataLst>
              <p:tags r:id="rId12"/>
            </p:custDataLst>
          </p:nvPr>
        </p:nvSpPr>
        <p:spPr>
          <a:xfrm rot="900000">
            <a:off x="2015732" y="3233693"/>
            <a:ext cx="146508" cy="13757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6" name="矩形 45"/>
          <p:cNvSpPr/>
          <p:nvPr>
            <p:custDataLst>
              <p:tags r:id="rId13"/>
            </p:custDataLst>
          </p:nvPr>
        </p:nvSpPr>
        <p:spPr>
          <a:xfrm rot="1800000">
            <a:off x="956210" y="3025548"/>
            <a:ext cx="93163" cy="96831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8800" kern="0">
              <a:solidFill>
                <a:srgbClr val="FFFFFF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56" name="矩形 55"/>
          <p:cNvSpPr/>
          <p:nvPr>
            <p:custDataLst>
              <p:tags r:id="rId14"/>
            </p:custDataLst>
          </p:nvPr>
        </p:nvSpPr>
        <p:spPr>
          <a:xfrm rot="20171873">
            <a:off x="205457" y="1464848"/>
            <a:ext cx="1193364" cy="102406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TW" altLang="en-US" sz="4400" b="1" kern="0" dirty="0" smtClean="0">
                <a:solidFill>
                  <a:srgbClr val="FFFFFF"/>
                </a:solidFill>
                <a:latin typeface="+mj-ea"/>
                <a:ea typeface="+mj-ea"/>
              </a:rPr>
              <a:t>生</a:t>
            </a:r>
            <a:endParaRPr lang="zh-CN" altLang="en-US" sz="4400" b="1" kern="0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57" name="矩形 56"/>
          <p:cNvSpPr/>
          <p:nvPr>
            <p:custDataLst>
              <p:tags r:id="rId15"/>
            </p:custDataLst>
          </p:nvPr>
        </p:nvSpPr>
        <p:spPr>
          <a:xfrm rot="1103009">
            <a:off x="3036375" y="1515803"/>
            <a:ext cx="1227395" cy="1057016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TW" altLang="en-US" sz="4400" b="1" kern="0" dirty="0" smtClean="0">
                <a:solidFill>
                  <a:srgbClr val="FFFFFF"/>
                </a:solidFill>
                <a:latin typeface="+mj-ea"/>
                <a:ea typeface="+mj-ea"/>
              </a:rPr>
              <a:t>食</a:t>
            </a:r>
            <a:endParaRPr lang="zh-CN" altLang="en-US" sz="4400" b="1" kern="0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58" name="矩形 57"/>
          <p:cNvSpPr/>
          <p:nvPr>
            <p:custDataLst>
              <p:tags r:id="rId16"/>
            </p:custDataLst>
          </p:nvPr>
        </p:nvSpPr>
        <p:spPr>
          <a:xfrm rot="815850">
            <a:off x="1195200" y="1749807"/>
            <a:ext cx="1206003" cy="1038595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TW" altLang="en-US" sz="4400" b="1" kern="0" dirty="0" smtClean="0">
                <a:solidFill>
                  <a:srgbClr val="FFFFFF"/>
                </a:solidFill>
                <a:latin typeface="+mn-ea"/>
              </a:rPr>
              <a:t>酮</a:t>
            </a:r>
            <a:endParaRPr lang="zh-CN" altLang="en-US" sz="4400" b="1" kern="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59" name="矩形 58"/>
          <p:cNvSpPr/>
          <p:nvPr>
            <p:custDataLst>
              <p:tags r:id="rId17"/>
            </p:custDataLst>
          </p:nvPr>
        </p:nvSpPr>
        <p:spPr>
          <a:xfrm rot="20015560">
            <a:off x="2047822" y="1236673"/>
            <a:ext cx="1147696" cy="988382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TW" altLang="en-US" sz="4400" b="1" kern="0" dirty="0" smtClean="0">
                <a:solidFill>
                  <a:srgbClr val="FFFFFF"/>
                </a:solidFill>
                <a:latin typeface="+mj-ea"/>
                <a:ea typeface="+mj-ea"/>
              </a:rPr>
              <a:t>飲</a:t>
            </a:r>
            <a:endParaRPr lang="zh-CN" altLang="en-US" sz="4400" b="1" kern="0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60" name="椭圆 59"/>
          <p:cNvSpPr/>
          <p:nvPr>
            <p:custDataLst>
              <p:tags r:id="rId18"/>
            </p:custDataLst>
          </p:nvPr>
        </p:nvSpPr>
        <p:spPr>
          <a:xfrm>
            <a:off x="602579" y="3230088"/>
            <a:ext cx="360381" cy="344966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ea typeface="黑体" pitchFamily="49" charset="-122"/>
            </a:endParaRPr>
          </a:p>
        </p:txBody>
      </p:sp>
      <p:sp>
        <p:nvSpPr>
          <p:cNvPr id="61" name="椭圆 60"/>
          <p:cNvSpPr/>
          <p:nvPr>
            <p:custDataLst>
              <p:tags r:id="rId19"/>
            </p:custDataLst>
          </p:nvPr>
        </p:nvSpPr>
        <p:spPr>
          <a:xfrm>
            <a:off x="1273957" y="3044956"/>
            <a:ext cx="360381" cy="34496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ea typeface="黑体" pitchFamily="49" charset="-122"/>
            </a:endParaRPr>
          </a:p>
        </p:txBody>
      </p:sp>
      <p:sp>
        <p:nvSpPr>
          <p:cNvPr id="63" name="椭圆 62"/>
          <p:cNvSpPr/>
          <p:nvPr>
            <p:custDataLst>
              <p:tags r:id="rId20"/>
            </p:custDataLst>
          </p:nvPr>
        </p:nvSpPr>
        <p:spPr>
          <a:xfrm>
            <a:off x="2416975" y="2818788"/>
            <a:ext cx="429045" cy="433149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64" name="椭圆 63"/>
          <p:cNvSpPr/>
          <p:nvPr>
            <p:custDataLst>
              <p:tags r:id="rId21"/>
            </p:custDataLst>
          </p:nvPr>
        </p:nvSpPr>
        <p:spPr>
          <a:xfrm>
            <a:off x="3566376" y="3407236"/>
            <a:ext cx="360381" cy="344966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ea typeface="黑体" pitchFamily="49" charset="-122"/>
            </a:endParaRPr>
          </a:p>
        </p:txBody>
      </p:sp>
      <p:grpSp>
        <p:nvGrpSpPr>
          <p:cNvPr id="5" name="组合 4"/>
          <p:cNvGrpSpPr/>
          <p:nvPr>
            <p:custDataLst>
              <p:tags r:id="rId22"/>
            </p:custDataLst>
          </p:nvPr>
        </p:nvGrpSpPr>
        <p:grpSpPr>
          <a:xfrm>
            <a:off x="4580811" y="818739"/>
            <a:ext cx="5524710" cy="599770"/>
            <a:chOff x="6344029" y="1503536"/>
            <a:chExt cx="5524710" cy="599770"/>
          </a:xfrm>
        </p:grpSpPr>
        <p:sp>
          <p:nvSpPr>
            <p:cNvPr id="48" name="矩形 47"/>
            <p:cNvSpPr/>
            <p:nvPr>
              <p:custDataLst>
                <p:tags r:id="rId38"/>
              </p:custDataLst>
            </p:nvPr>
          </p:nvSpPr>
          <p:spPr>
            <a:xfrm>
              <a:off x="6344029" y="1538462"/>
              <a:ext cx="564844" cy="5648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2800" kern="0" dirty="0">
                  <a:solidFill>
                    <a:srgbClr val="FFFFFF"/>
                  </a:solidFill>
                </a:rPr>
                <a:t>1</a:t>
              </a:r>
              <a:endParaRPr lang="zh-CN" altLang="en-US" sz="2800" kern="0" dirty="0">
                <a:solidFill>
                  <a:srgbClr val="FFFFFF"/>
                </a:solidFill>
              </a:endParaRPr>
            </a:p>
          </p:txBody>
        </p:sp>
        <p:sp>
          <p:nvSpPr>
            <p:cNvPr id="33" name="文本框 32"/>
            <p:cNvSpPr txBox="1"/>
            <p:nvPr>
              <p:custDataLst>
                <p:tags r:id="rId39"/>
              </p:custDataLst>
            </p:nvPr>
          </p:nvSpPr>
          <p:spPr>
            <a:xfrm>
              <a:off x="7132267" y="1503536"/>
              <a:ext cx="4736472" cy="59977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zh-TW" altLang="en-US" sz="2400" dirty="0" smtClean="0"/>
                <a:t>限制醣類低於</a:t>
              </a:r>
              <a:r>
                <a:rPr lang="en-US" altLang="zh-TW" sz="2400" dirty="0" smtClean="0"/>
                <a:t>20-50</a:t>
              </a:r>
              <a:r>
                <a:rPr lang="zh-TW" altLang="en-US" sz="2400" dirty="0" smtClean="0"/>
                <a:t>克</a:t>
              </a:r>
              <a:r>
                <a:rPr lang="en-US" altLang="zh-TW" sz="2400" dirty="0" smtClean="0"/>
                <a:t>/</a:t>
              </a:r>
              <a:r>
                <a:rPr lang="zh-TW" altLang="en-US" sz="2400" dirty="0" smtClean="0"/>
                <a:t>天或低於</a:t>
              </a:r>
              <a:r>
                <a:rPr lang="en-US" altLang="zh-TW" sz="2400" dirty="0" smtClean="0"/>
                <a:t>10%</a:t>
              </a:r>
              <a:r>
                <a:rPr lang="zh-TW" altLang="en-US" sz="2400" dirty="0" smtClean="0"/>
                <a:t>總熱量</a:t>
              </a:r>
              <a:endParaRPr lang="zh-CN" altLang="en-US" sz="2400" dirty="0"/>
            </a:p>
          </p:txBody>
        </p:sp>
      </p:grpSp>
      <p:grpSp>
        <p:nvGrpSpPr>
          <p:cNvPr id="6" name="组合 5"/>
          <p:cNvGrpSpPr/>
          <p:nvPr>
            <p:custDataLst>
              <p:tags r:id="rId23"/>
            </p:custDataLst>
          </p:nvPr>
        </p:nvGrpSpPr>
        <p:grpSpPr>
          <a:xfrm>
            <a:off x="4580811" y="1784918"/>
            <a:ext cx="5341830" cy="599770"/>
            <a:chOff x="6344029" y="2675684"/>
            <a:chExt cx="4865260" cy="599770"/>
          </a:xfrm>
        </p:grpSpPr>
        <p:sp>
          <p:nvSpPr>
            <p:cNvPr id="50" name="矩形 49"/>
            <p:cNvSpPr/>
            <p:nvPr>
              <p:custDataLst>
                <p:tags r:id="rId36"/>
              </p:custDataLst>
            </p:nvPr>
          </p:nvSpPr>
          <p:spPr>
            <a:xfrm>
              <a:off x="6344029" y="2710610"/>
              <a:ext cx="564844" cy="56484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2800" kern="0" dirty="0">
                  <a:solidFill>
                    <a:srgbClr val="FFFFFF"/>
                  </a:solidFill>
                </a:rPr>
                <a:t>2</a:t>
              </a:r>
              <a:endParaRPr lang="zh-CN" altLang="en-US" sz="2800" kern="0" dirty="0">
                <a:solidFill>
                  <a:srgbClr val="FFFFFF"/>
                </a:solidFill>
              </a:endParaRPr>
            </a:p>
          </p:txBody>
        </p:sp>
        <p:sp>
          <p:nvSpPr>
            <p:cNvPr id="34" name="文本框 33"/>
            <p:cNvSpPr txBox="1"/>
            <p:nvPr>
              <p:custDataLst>
                <p:tags r:id="rId37"/>
              </p:custDataLst>
            </p:nvPr>
          </p:nvSpPr>
          <p:spPr>
            <a:xfrm>
              <a:off x="7163296" y="2675684"/>
              <a:ext cx="4045993" cy="59977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zh-TW" altLang="en-US" sz="2400" dirty="0" smtClean="0"/>
                <a:t>不限制熱量，使身體在缺糖下代謝脂肪</a:t>
              </a:r>
              <a:endParaRPr lang="zh-CN" altLang="en-US" sz="2400" dirty="0"/>
            </a:p>
          </p:txBody>
        </p:sp>
      </p:grpSp>
      <p:grpSp>
        <p:nvGrpSpPr>
          <p:cNvPr id="7" name="组合 6"/>
          <p:cNvGrpSpPr/>
          <p:nvPr>
            <p:custDataLst>
              <p:tags r:id="rId24"/>
            </p:custDataLst>
          </p:nvPr>
        </p:nvGrpSpPr>
        <p:grpSpPr>
          <a:xfrm>
            <a:off x="4580811" y="2768560"/>
            <a:ext cx="5477546" cy="599770"/>
            <a:chOff x="6344029" y="3865295"/>
            <a:chExt cx="4823726" cy="599770"/>
          </a:xfrm>
        </p:grpSpPr>
        <p:sp>
          <p:nvSpPr>
            <p:cNvPr id="51" name="矩形 50"/>
            <p:cNvSpPr/>
            <p:nvPr>
              <p:custDataLst>
                <p:tags r:id="rId34"/>
              </p:custDataLst>
            </p:nvPr>
          </p:nvSpPr>
          <p:spPr>
            <a:xfrm>
              <a:off x="6344029" y="3882758"/>
              <a:ext cx="564844" cy="564844"/>
            </a:xfrm>
            <a:prstGeom prst="rect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2800" kern="0" dirty="0">
                  <a:solidFill>
                    <a:srgbClr val="FFFFFF"/>
                  </a:solidFill>
                </a:rPr>
                <a:t>3</a:t>
              </a:r>
              <a:endParaRPr lang="zh-CN" altLang="en-US" sz="2800" kern="0" dirty="0">
                <a:solidFill>
                  <a:srgbClr val="FFFFFF"/>
                </a:solidFill>
              </a:endParaRPr>
            </a:p>
          </p:txBody>
        </p:sp>
        <p:sp>
          <p:nvSpPr>
            <p:cNvPr id="36" name="文本框 35"/>
            <p:cNvSpPr txBox="1"/>
            <p:nvPr>
              <p:custDataLst>
                <p:tags r:id="rId35"/>
              </p:custDataLst>
            </p:nvPr>
          </p:nvSpPr>
          <p:spPr>
            <a:xfrm>
              <a:off x="7121762" y="3865295"/>
              <a:ext cx="4045993" cy="59977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zh-TW" altLang="en-US" sz="2400" dirty="0" smtClean="0"/>
                <a:t>可抑制食慾，自然減少熱量攝取</a:t>
              </a:r>
              <a:endParaRPr lang="zh-CN" altLang="en-US" sz="2400" dirty="0"/>
            </a:p>
          </p:txBody>
        </p:sp>
      </p:grpSp>
      <p:grpSp>
        <p:nvGrpSpPr>
          <p:cNvPr id="8" name="组合 7"/>
          <p:cNvGrpSpPr/>
          <p:nvPr>
            <p:custDataLst>
              <p:tags r:id="rId25"/>
            </p:custDataLst>
          </p:nvPr>
        </p:nvGrpSpPr>
        <p:grpSpPr>
          <a:xfrm>
            <a:off x="4580811" y="3717276"/>
            <a:ext cx="5678714" cy="599770"/>
            <a:chOff x="6344029" y="5019981"/>
            <a:chExt cx="5678714" cy="599770"/>
          </a:xfrm>
        </p:grpSpPr>
        <p:sp>
          <p:nvSpPr>
            <p:cNvPr id="49" name="矩形 48"/>
            <p:cNvSpPr/>
            <p:nvPr>
              <p:custDataLst>
                <p:tags r:id="rId32"/>
              </p:custDataLst>
            </p:nvPr>
          </p:nvSpPr>
          <p:spPr>
            <a:xfrm>
              <a:off x="6344029" y="5054907"/>
              <a:ext cx="564844" cy="564844"/>
            </a:xfrm>
            <a:prstGeom prst="rect">
              <a:avLst/>
            </a:pr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2800" kern="0" dirty="0">
                  <a:solidFill>
                    <a:srgbClr val="FFFFFF"/>
                  </a:solidFill>
                </a:rPr>
                <a:t>4</a:t>
              </a:r>
              <a:endParaRPr lang="zh-CN" altLang="en-US" sz="2800" kern="0" dirty="0">
                <a:solidFill>
                  <a:srgbClr val="FFFFFF"/>
                </a:solidFill>
              </a:endParaRPr>
            </a:p>
          </p:txBody>
        </p:sp>
        <p:sp>
          <p:nvSpPr>
            <p:cNvPr id="65" name="文本框 64"/>
            <p:cNvSpPr txBox="1"/>
            <p:nvPr>
              <p:custDataLst>
                <p:tags r:id="rId33"/>
              </p:custDataLst>
            </p:nvPr>
          </p:nvSpPr>
          <p:spPr>
            <a:xfrm>
              <a:off x="7163296" y="5019981"/>
              <a:ext cx="4859447" cy="59977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zh-TW" altLang="en-US" sz="2400" dirty="0" smtClean="0"/>
                <a:t>容易攝取高脂肪，宜避免飽和與反式脂肪酸</a:t>
              </a:r>
              <a:endParaRPr lang="zh-CN" altLang="en-US" sz="2400" dirty="0"/>
            </a:p>
          </p:txBody>
        </p:sp>
      </p:grpSp>
      <p:grpSp>
        <p:nvGrpSpPr>
          <p:cNvPr id="47" name="组合 46"/>
          <p:cNvGrpSpPr/>
          <p:nvPr>
            <p:custDataLst>
              <p:tags r:id="rId26"/>
            </p:custDataLst>
          </p:nvPr>
        </p:nvGrpSpPr>
        <p:grpSpPr>
          <a:xfrm>
            <a:off x="4580811" y="4683455"/>
            <a:ext cx="5593092" cy="599770"/>
            <a:chOff x="6344029" y="5019981"/>
            <a:chExt cx="5235952" cy="599770"/>
          </a:xfrm>
        </p:grpSpPr>
        <p:sp>
          <p:nvSpPr>
            <p:cNvPr id="52" name="矩形 51"/>
            <p:cNvSpPr/>
            <p:nvPr>
              <p:custDataLst>
                <p:tags r:id="rId30"/>
              </p:custDataLst>
            </p:nvPr>
          </p:nvSpPr>
          <p:spPr>
            <a:xfrm>
              <a:off x="6344029" y="5054907"/>
              <a:ext cx="564844" cy="564844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2800" kern="0" smtClean="0">
                  <a:solidFill>
                    <a:srgbClr val="FFFFFF"/>
                  </a:solidFill>
                </a:rPr>
                <a:t>5</a:t>
              </a:r>
              <a:endParaRPr lang="zh-CN" altLang="en-US" sz="2800" kern="0" dirty="0">
                <a:solidFill>
                  <a:srgbClr val="FFFFFF"/>
                </a:solidFill>
              </a:endParaRPr>
            </a:p>
          </p:txBody>
        </p:sp>
        <p:sp>
          <p:nvSpPr>
            <p:cNvPr id="53" name="文本框 52"/>
            <p:cNvSpPr txBox="1"/>
            <p:nvPr>
              <p:custDataLst>
                <p:tags r:id="rId31"/>
              </p:custDataLst>
            </p:nvPr>
          </p:nvSpPr>
          <p:spPr>
            <a:xfrm>
              <a:off x="7163296" y="5019981"/>
              <a:ext cx="4416685" cy="59977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zh-TW" altLang="en-US" sz="2400" dirty="0" smtClean="0"/>
                <a:t>排除全穀與水果易有維生素礦物質不足</a:t>
              </a:r>
              <a:endParaRPr lang="zh-CN" altLang="en-US" sz="2400" dirty="0"/>
            </a:p>
          </p:txBody>
        </p:sp>
      </p:grpSp>
      <p:grpSp>
        <p:nvGrpSpPr>
          <p:cNvPr id="54" name="组合 53"/>
          <p:cNvGrpSpPr/>
          <p:nvPr>
            <p:custDataLst>
              <p:tags r:id="rId27"/>
            </p:custDataLst>
          </p:nvPr>
        </p:nvGrpSpPr>
        <p:grpSpPr>
          <a:xfrm>
            <a:off x="4580811" y="5649634"/>
            <a:ext cx="5678714" cy="599770"/>
            <a:chOff x="6344029" y="5019981"/>
            <a:chExt cx="5524710" cy="599770"/>
          </a:xfrm>
        </p:grpSpPr>
        <p:sp>
          <p:nvSpPr>
            <p:cNvPr id="55" name="矩形 54"/>
            <p:cNvSpPr/>
            <p:nvPr>
              <p:custDataLst>
                <p:tags r:id="rId28"/>
              </p:custDataLst>
            </p:nvPr>
          </p:nvSpPr>
          <p:spPr>
            <a:xfrm>
              <a:off x="6344029" y="5054907"/>
              <a:ext cx="564844" cy="564844"/>
            </a:xfrm>
            <a:prstGeom prst="rect">
              <a:avLst/>
            </a:prstGeom>
            <a:solidFill>
              <a:schemeClr val="accent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en-US" altLang="zh-CN" sz="2800" kern="0" smtClean="0">
                  <a:solidFill>
                    <a:srgbClr val="FFFFFF"/>
                  </a:solidFill>
                </a:rPr>
                <a:t>6</a:t>
              </a:r>
              <a:endParaRPr lang="zh-CN" altLang="en-US" sz="2800" kern="0" dirty="0">
                <a:solidFill>
                  <a:srgbClr val="FFFFFF"/>
                </a:solidFill>
              </a:endParaRPr>
            </a:p>
          </p:txBody>
        </p:sp>
        <p:sp>
          <p:nvSpPr>
            <p:cNvPr id="66" name="文本框 65"/>
            <p:cNvSpPr txBox="1"/>
            <p:nvPr>
              <p:custDataLst>
                <p:tags r:id="rId29"/>
              </p:custDataLst>
            </p:nvPr>
          </p:nvSpPr>
          <p:spPr>
            <a:xfrm>
              <a:off x="7163296" y="5019981"/>
              <a:ext cx="4705443" cy="59977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zh-TW" altLang="en-US" sz="2400" dirty="0" smtClean="0"/>
                <a:t>高蛋白攝取增加腎臟負擔並使尿酸與酮酸上升，糖尿病患宜注意</a:t>
              </a:r>
              <a:endParaRPr lang="zh-CN" altLang="en-US" sz="2400" dirty="0"/>
            </a:p>
          </p:txBody>
        </p:sp>
      </p:grpSp>
      <p:sp>
        <p:nvSpPr>
          <p:cNvPr id="2" name="圓角矩形 1"/>
          <p:cNvSpPr/>
          <p:nvPr/>
        </p:nvSpPr>
        <p:spPr>
          <a:xfrm>
            <a:off x="370208" y="4426996"/>
            <a:ext cx="3767231" cy="1834189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生酮飲食短期內可在醫護人員或營養師的監督下達到效果</a:t>
            </a:r>
            <a:endParaRPr lang="en-US" altLang="zh-TW" sz="2400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但是</a:t>
            </a:r>
            <a:r>
              <a:rPr lang="zh-TW" altLang="en-US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不可作為長期飲食</a:t>
            </a:r>
            <a:r>
              <a:rPr lang="zh-TW" altLang="en-US" sz="24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營養介入方式</a:t>
            </a:r>
            <a:r>
              <a:rPr lang="zh-TW" altLang="en-US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70208" y="3789886"/>
            <a:ext cx="3710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latin typeface="+mj-ea"/>
                <a:ea typeface="+mj-ea"/>
              </a:rPr>
              <a:t>2A (</a:t>
            </a:r>
            <a:r>
              <a:rPr lang="zh-TW" altLang="zh-TW" sz="2400" b="1" dirty="0">
                <a:latin typeface="+mj-ea"/>
                <a:ea typeface="+mj-ea"/>
                <a:cs typeface="Times New Roman" panose="02020603050405020304" pitchFamily="18" charset="0"/>
              </a:rPr>
              <a:t>弱建議，證據等級高</a:t>
            </a:r>
            <a:r>
              <a:rPr lang="en-US" altLang="zh-TW" sz="2400" b="1" dirty="0">
                <a:latin typeface="+mj-ea"/>
                <a:ea typeface="+mj-ea"/>
              </a:rPr>
              <a:t>)</a:t>
            </a:r>
            <a:endParaRPr lang="zh-TW" altLang="en-US" sz="2400" b="1" dirty="0">
              <a:latin typeface="+mj-ea"/>
              <a:ea typeface="+mj-ea"/>
            </a:endParaRPr>
          </a:p>
        </p:txBody>
      </p:sp>
      <p:cxnSp>
        <p:nvCxnSpPr>
          <p:cNvPr id="9" name="直線接點 8"/>
          <p:cNvCxnSpPr/>
          <p:nvPr/>
        </p:nvCxnSpPr>
        <p:spPr>
          <a:xfrm flipV="1">
            <a:off x="5567453" y="3449189"/>
            <a:ext cx="4494955" cy="33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爆炸 1 3"/>
          <p:cNvSpPr/>
          <p:nvPr/>
        </p:nvSpPr>
        <p:spPr>
          <a:xfrm>
            <a:off x="10259525" y="3673872"/>
            <a:ext cx="1674752" cy="1381796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/>
              <a:t>缺點</a:t>
            </a:r>
            <a:endParaRPr lang="zh-TW" altLang="en-US" sz="2800" b="1" dirty="0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763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3"/>
          <p:cNvSpPr>
            <a:spLocks noChangeArrowheads="1"/>
          </p:cNvSpPr>
          <p:nvPr/>
        </p:nvSpPr>
        <p:spPr bwMode="gray">
          <a:xfrm>
            <a:off x="3281479" y="2036762"/>
            <a:ext cx="3830638" cy="3897312"/>
          </a:xfrm>
          <a:custGeom>
            <a:avLst/>
            <a:gdLst>
              <a:gd name="G0" fmla="+- 608 0 0"/>
              <a:gd name="G1" fmla="+- 21600 0 608"/>
              <a:gd name="G2" fmla="+- 21600 0 60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08" y="10800"/>
                </a:moveTo>
                <a:cubicBezTo>
                  <a:pt x="608" y="16429"/>
                  <a:pt x="5171" y="20992"/>
                  <a:pt x="10800" y="20992"/>
                </a:cubicBezTo>
                <a:cubicBezTo>
                  <a:pt x="16429" y="20992"/>
                  <a:pt x="20992" y="16429"/>
                  <a:pt x="20992" y="10800"/>
                </a:cubicBezTo>
                <a:cubicBezTo>
                  <a:pt x="20992" y="5171"/>
                  <a:pt x="16429" y="608"/>
                  <a:pt x="10800" y="608"/>
                </a:cubicBezTo>
                <a:cubicBezTo>
                  <a:pt x="5171" y="608"/>
                  <a:pt x="608" y="5171"/>
                  <a:pt x="608" y="10800"/>
                </a:cubicBezTo>
                <a:close/>
              </a:path>
            </a:pathLst>
          </a:custGeom>
          <a:solidFill>
            <a:srgbClr val="000066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3618029" y="2360612"/>
            <a:ext cx="3162300" cy="3232150"/>
            <a:chOff x="1632" y="1333"/>
            <a:chExt cx="2501" cy="2555"/>
          </a:xfrm>
        </p:grpSpPr>
        <p:sp>
          <p:nvSpPr>
            <p:cNvPr id="17413" name="AutoShape 5"/>
            <p:cNvSpPr>
              <a:spLocks noChangeArrowheads="1"/>
            </p:cNvSpPr>
            <p:nvPr/>
          </p:nvSpPr>
          <p:spPr bwMode="gray">
            <a:xfrm flipV="1">
              <a:off x="1632" y="1392"/>
              <a:ext cx="2496" cy="2496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14" name="AutoShape 6"/>
            <p:cNvSpPr>
              <a:spLocks noChangeArrowheads="1"/>
            </p:cNvSpPr>
            <p:nvPr/>
          </p:nvSpPr>
          <p:spPr bwMode="gray">
            <a:xfrm>
              <a:off x="1637" y="1333"/>
              <a:ext cx="2496" cy="2496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4668954" y="1600200"/>
            <a:ext cx="1074738" cy="1050925"/>
            <a:chOff x="480" y="1200"/>
            <a:chExt cx="1042" cy="1019"/>
          </a:xfrm>
        </p:grpSpPr>
        <p:grpSp>
          <p:nvGrpSpPr>
            <p:cNvPr id="17416" name="Group 8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7417" name="Picture 9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418" name="Oval 10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17419" name="Picture 11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420" name="Text Box 12"/>
          <p:cNvSpPr txBox="1">
            <a:spLocks noChangeArrowheads="1"/>
          </p:cNvSpPr>
          <p:nvPr/>
        </p:nvSpPr>
        <p:spPr bwMode="white">
          <a:xfrm>
            <a:off x="4719768" y="1788388"/>
            <a:ext cx="952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 b="1" dirty="0" smtClean="0">
                <a:solidFill>
                  <a:srgbClr val="F8F8F8"/>
                </a:solidFill>
                <a:ea typeface="新細明體" panose="02020500000000000000" pitchFamily="18" charset="-120"/>
              </a:rPr>
              <a:t>健康飲食習慣</a:t>
            </a:r>
            <a:endParaRPr lang="en-US" altLang="zh-TW" sz="2000" b="1" dirty="0">
              <a:solidFill>
                <a:srgbClr val="F8F8F8"/>
              </a:solidFill>
              <a:ea typeface="新細明體" panose="02020500000000000000" pitchFamily="18" charset="-120"/>
            </a:endParaRPr>
          </a:p>
        </p:txBody>
      </p:sp>
      <p:grpSp>
        <p:nvGrpSpPr>
          <p:cNvPr id="17421" name="Group 13"/>
          <p:cNvGrpSpPr>
            <a:grpSpLocks/>
          </p:cNvGrpSpPr>
          <p:nvPr/>
        </p:nvGrpSpPr>
        <p:grpSpPr bwMode="auto">
          <a:xfrm>
            <a:off x="2890954" y="3438525"/>
            <a:ext cx="1074738" cy="1050925"/>
            <a:chOff x="480" y="1200"/>
            <a:chExt cx="1042" cy="1019"/>
          </a:xfrm>
        </p:grpSpPr>
        <p:grpSp>
          <p:nvGrpSpPr>
            <p:cNvPr id="17422" name="Group 1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7423" name="Picture 15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424" name="Oval 1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alpha val="55000"/>
                    </a:schemeClr>
                  </a:gs>
                  <a:gs pos="50000">
                    <a:schemeClr val="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hlink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17425" name="Picture 17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426" name="Text Box 18"/>
          <p:cNvSpPr txBox="1">
            <a:spLocks noChangeArrowheads="1"/>
          </p:cNvSpPr>
          <p:nvPr/>
        </p:nvSpPr>
        <p:spPr bwMode="white">
          <a:xfrm>
            <a:off x="2925085" y="3645984"/>
            <a:ext cx="952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 b="1" dirty="0" smtClean="0">
                <a:solidFill>
                  <a:srgbClr val="F8F8F8"/>
                </a:solidFill>
                <a:ea typeface="新細明體" panose="02020500000000000000" pitchFamily="18" charset="-120"/>
              </a:rPr>
              <a:t>飲食多樣化</a:t>
            </a:r>
            <a:endParaRPr lang="en-US" altLang="zh-TW" sz="2000" b="1" dirty="0">
              <a:solidFill>
                <a:srgbClr val="F8F8F8"/>
              </a:solidFill>
              <a:ea typeface="新細明體" panose="02020500000000000000" pitchFamily="18" charset="-120"/>
            </a:endParaRPr>
          </a:p>
        </p:txBody>
      </p:sp>
      <p:grpSp>
        <p:nvGrpSpPr>
          <p:cNvPr id="17427" name="Group 19"/>
          <p:cNvGrpSpPr>
            <a:grpSpLocks/>
          </p:cNvGrpSpPr>
          <p:nvPr/>
        </p:nvGrpSpPr>
        <p:grpSpPr bwMode="auto">
          <a:xfrm>
            <a:off x="6427904" y="3429000"/>
            <a:ext cx="1074738" cy="1050925"/>
            <a:chOff x="480" y="1200"/>
            <a:chExt cx="1042" cy="1019"/>
          </a:xfrm>
        </p:grpSpPr>
        <p:grpSp>
          <p:nvGrpSpPr>
            <p:cNvPr id="17428" name="Group 20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7429" name="Picture 21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430" name="Oval 22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17431" name="Picture 23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432" name="Text Box 24"/>
          <p:cNvSpPr txBox="1">
            <a:spLocks noChangeArrowheads="1"/>
          </p:cNvSpPr>
          <p:nvPr/>
        </p:nvSpPr>
        <p:spPr bwMode="white">
          <a:xfrm>
            <a:off x="6486642" y="3703638"/>
            <a:ext cx="9509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 b="1" dirty="0" smtClean="0">
                <a:solidFill>
                  <a:srgbClr val="F8F8F8"/>
                </a:solidFill>
                <a:ea typeface="新細明體" panose="02020500000000000000" pitchFamily="18" charset="-120"/>
              </a:rPr>
              <a:t>飲食指南</a:t>
            </a:r>
            <a:endParaRPr lang="en-US" altLang="zh-TW" sz="2000" b="1" dirty="0">
              <a:solidFill>
                <a:srgbClr val="F8F8F8"/>
              </a:solidFill>
              <a:ea typeface="新細明體" panose="02020500000000000000" pitchFamily="18" charset="-120"/>
            </a:endParaRPr>
          </a:p>
        </p:txBody>
      </p:sp>
      <p:grpSp>
        <p:nvGrpSpPr>
          <p:cNvPr id="17433" name="Group 25"/>
          <p:cNvGrpSpPr>
            <a:grpSpLocks/>
          </p:cNvGrpSpPr>
          <p:nvPr/>
        </p:nvGrpSpPr>
        <p:grpSpPr bwMode="auto">
          <a:xfrm>
            <a:off x="4668954" y="5251450"/>
            <a:ext cx="1074738" cy="1050925"/>
            <a:chOff x="480" y="1200"/>
            <a:chExt cx="1042" cy="1019"/>
          </a:xfrm>
        </p:grpSpPr>
        <p:grpSp>
          <p:nvGrpSpPr>
            <p:cNvPr id="17434" name="Group 26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7435" name="Picture 27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436" name="Oval 28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17437" name="Picture 29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438" name="Text Box 30"/>
          <p:cNvSpPr txBox="1">
            <a:spLocks noChangeArrowheads="1"/>
          </p:cNvSpPr>
          <p:nvPr/>
        </p:nvSpPr>
        <p:spPr bwMode="white">
          <a:xfrm>
            <a:off x="4727692" y="5526088"/>
            <a:ext cx="952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 b="1" dirty="0" smtClean="0">
                <a:solidFill>
                  <a:srgbClr val="F8F8F8"/>
                </a:solidFill>
                <a:ea typeface="新細明體" panose="02020500000000000000" pitchFamily="18" charset="-120"/>
              </a:rPr>
              <a:t>持續維持</a:t>
            </a:r>
            <a:endParaRPr lang="en-US" altLang="zh-TW" sz="2000" b="1" dirty="0">
              <a:solidFill>
                <a:srgbClr val="F8F8F8"/>
              </a:solidFill>
              <a:ea typeface="新細明體" panose="02020500000000000000" pitchFamily="18" charset="-120"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black">
          <a:xfrm>
            <a:off x="4401851" y="3703638"/>
            <a:ext cx="1608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限制熱量</a:t>
            </a:r>
            <a:endParaRPr lang="en-US" altLang="zh-TW" sz="28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440" name="WordArt 32"/>
          <p:cNvSpPr>
            <a:spLocks noChangeArrowheads="1" noChangeShapeType="1" noTextEdit="1"/>
          </p:cNvSpPr>
          <p:nvPr/>
        </p:nvSpPr>
        <p:spPr bwMode="black">
          <a:xfrm>
            <a:off x="4094279" y="2879725"/>
            <a:ext cx="2197100" cy="2028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1570944"/>
              </a:avLst>
            </a:prstTxWarp>
          </a:bodyPr>
          <a:lstStyle/>
          <a:p>
            <a:pPr algn="ctr"/>
            <a:endParaRPr lang="zh-TW" altLang="en-US" b="1" kern="10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17441" name="WordArt 33"/>
          <p:cNvSpPr>
            <a:spLocks noChangeArrowheads="1" noChangeShapeType="1" noTextEdit="1"/>
          </p:cNvSpPr>
          <p:nvPr/>
        </p:nvSpPr>
        <p:spPr bwMode="black">
          <a:xfrm>
            <a:off x="4102217" y="3016250"/>
            <a:ext cx="2197100" cy="2028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Down">
              <a:avLst>
                <a:gd name="adj" fmla="val 835312"/>
              </a:avLst>
            </a:prstTxWarp>
          </a:bodyPr>
          <a:lstStyle/>
          <a:p>
            <a:pPr algn="ctr"/>
            <a:r>
              <a:rPr lang="zh-TW" altLang="en-US" b="1" kern="10" dirty="0">
                <a:solidFill>
                  <a:srgbClr val="333333"/>
                </a:solidFill>
                <a:cs typeface="Arial" panose="020B0604020202020204" pitchFamily="34" charset="0"/>
              </a:rPr>
              <a:t>負</a:t>
            </a:r>
            <a:r>
              <a:rPr lang="zh-TW" altLang="en-US" b="1" kern="10" dirty="0" smtClean="0">
                <a:solidFill>
                  <a:srgbClr val="333333"/>
                </a:solidFill>
                <a:cs typeface="Arial" panose="020B0604020202020204" pitchFamily="34" charset="0"/>
              </a:rPr>
              <a:t>能量平衡之必要，搭配活動量增加</a:t>
            </a:r>
            <a:endParaRPr lang="zh-TW" altLang="en-US" b="1" kern="10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801930" y="2282825"/>
            <a:ext cx="220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 dirty="0" smtClean="0">
                <a:solidFill>
                  <a:srgbClr val="000000"/>
                </a:solidFill>
                <a:ea typeface="新細明體" panose="02020500000000000000" pitchFamily="18" charset="-120"/>
              </a:rPr>
              <a:t>個人化的飲食</a:t>
            </a:r>
            <a:endParaRPr lang="en-US" altLang="zh-TW" sz="1600" b="1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6404093" y="2282825"/>
            <a:ext cx="220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 dirty="0" smtClean="0">
                <a:solidFill>
                  <a:srgbClr val="000000"/>
                </a:solidFill>
                <a:ea typeface="新細明體" panose="02020500000000000000" pitchFamily="18" charset="-120"/>
              </a:rPr>
              <a:t>飲食行為小改變</a:t>
            </a:r>
            <a:endParaRPr lang="en-US" altLang="zh-TW" sz="1600" b="1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1527293" y="4932363"/>
            <a:ext cx="220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 dirty="0" smtClean="0">
                <a:solidFill>
                  <a:srgbClr val="000000"/>
                </a:solidFill>
                <a:ea typeface="新細明體" panose="02020500000000000000" pitchFamily="18" charset="-120"/>
              </a:rPr>
              <a:t>營養諮詢</a:t>
            </a:r>
            <a:endParaRPr lang="en-US" altLang="zh-TW" sz="1600" b="1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6700955" y="4987925"/>
            <a:ext cx="220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 dirty="0" smtClean="0">
                <a:solidFill>
                  <a:srgbClr val="000000"/>
                </a:solidFill>
                <a:ea typeface="新細明體" panose="02020500000000000000" pitchFamily="18" charset="-120"/>
              </a:rPr>
              <a:t>循序漸進</a:t>
            </a:r>
            <a:endParaRPr lang="en-US" altLang="zh-TW" sz="1600" b="1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pic>
        <p:nvPicPr>
          <p:cNvPr id="17446" name="Picture 38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34"/>
          <a:stretch>
            <a:fillRect/>
          </a:stretch>
        </p:blipFill>
        <p:spPr bwMode="auto">
          <a:xfrm rot="21444814">
            <a:off x="9674152" y="1330325"/>
            <a:ext cx="1862137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標題 1"/>
          <p:cNvSpPr txBox="1">
            <a:spLocks/>
          </p:cNvSpPr>
          <p:nvPr/>
        </p:nvSpPr>
        <p:spPr>
          <a:xfrm>
            <a:off x="14050" y="471613"/>
            <a:ext cx="8596668" cy="907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5400" b="1" dirty="0" smtClean="0">
                <a:solidFill>
                  <a:schemeClr val="accent1">
                    <a:lumMod val="50000"/>
                  </a:schemeClr>
                </a:solidFill>
              </a:rPr>
              <a:t>全面減</a:t>
            </a:r>
            <a:r>
              <a:rPr lang="zh-TW" altLang="en-US" sz="5400" b="1" smtClean="0">
                <a:solidFill>
                  <a:schemeClr val="accent1">
                    <a:lumMod val="50000"/>
                  </a:schemeClr>
                </a:solidFill>
              </a:rPr>
              <a:t>重計畫成功</a:t>
            </a:r>
            <a:endParaRPr lang="zh-TW" alt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3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 noChangeArrowheads="1"/>
          </p:cNvSpPr>
          <p:nvPr/>
        </p:nvSpPr>
        <p:spPr bwMode="auto">
          <a:xfrm>
            <a:off x="1636428" y="4128924"/>
            <a:ext cx="1900767" cy="2091209"/>
          </a:xfrm>
          <a:custGeom>
            <a:avLst/>
            <a:gdLst>
              <a:gd name="T0" fmla="*/ 387 w 396"/>
              <a:gd name="T1" fmla="*/ 304 h 435"/>
              <a:gd name="T2" fmla="*/ 349 w 396"/>
              <a:gd name="T3" fmla="*/ 262 h 435"/>
              <a:gd name="T4" fmla="*/ 256 w 396"/>
              <a:gd name="T5" fmla="*/ 250 h 435"/>
              <a:gd name="T6" fmla="*/ 256 w 396"/>
              <a:gd name="T7" fmla="*/ 225 h 435"/>
              <a:gd name="T8" fmla="*/ 270 w 396"/>
              <a:gd name="T9" fmla="*/ 176 h 435"/>
              <a:gd name="T10" fmla="*/ 277 w 396"/>
              <a:gd name="T11" fmla="*/ 163 h 435"/>
              <a:gd name="T12" fmla="*/ 280 w 396"/>
              <a:gd name="T13" fmla="*/ 154 h 435"/>
              <a:gd name="T14" fmla="*/ 286 w 396"/>
              <a:gd name="T15" fmla="*/ 138 h 435"/>
              <a:gd name="T16" fmla="*/ 282 w 396"/>
              <a:gd name="T17" fmla="*/ 124 h 435"/>
              <a:gd name="T18" fmla="*/ 292 w 396"/>
              <a:gd name="T19" fmla="*/ 86 h 435"/>
              <a:gd name="T20" fmla="*/ 265 w 396"/>
              <a:gd name="T21" fmla="*/ 22 h 435"/>
              <a:gd name="T22" fmla="*/ 223 w 396"/>
              <a:gd name="T23" fmla="*/ 11 h 435"/>
              <a:gd name="T24" fmla="*/ 213 w 396"/>
              <a:gd name="T25" fmla="*/ 6 h 435"/>
              <a:gd name="T26" fmla="*/ 194 w 396"/>
              <a:gd name="T27" fmla="*/ 0 h 435"/>
              <a:gd name="T28" fmla="*/ 164 w 396"/>
              <a:gd name="T29" fmla="*/ 5 h 435"/>
              <a:gd name="T30" fmla="*/ 144 w 396"/>
              <a:gd name="T31" fmla="*/ 16 h 435"/>
              <a:gd name="T32" fmla="*/ 125 w 396"/>
              <a:gd name="T33" fmla="*/ 34 h 435"/>
              <a:gd name="T34" fmla="*/ 111 w 396"/>
              <a:gd name="T35" fmla="*/ 53 h 435"/>
              <a:gd name="T36" fmla="*/ 114 w 396"/>
              <a:gd name="T37" fmla="*/ 125 h 435"/>
              <a:gd name="T38" fmla="*/ 114 w 396"/>
              <a:gd name="T39" fmla="*/ 146 h 435"/>
              <a:gd name="T40" fmla="*/ 119 w 396"/>
              <a:gd name="T41" fmla="*/ 162 h 435"/>
              <a:gd name="T42" fmla="*/ 123 w 396"/>
              <a:gd name="T43" fmla="*/ 173 h 435"/>
              <a:gd name="T44" fmla="*/ 130 w 396"/>
              <a:gd name="T45" fmla="*/ 178 h 435"/>
              <a:gd name="T46" fmla="*/ 133 w 396"/>
              <a:gd name="T47" fmla="*/ 182 h 435"/>
              <a:gd name="T48" fmla="*/ 143 w 396"/>
              <a:gd name="T49" fmla="*/ 218 h 435"/>
              <a:gd name="T50" fmla="*/ 145 w 396"/>
              <a:gd name="T51" fmla="*/ 249 h 435"/>
              <a:gd name="T52" fmla="*/ 48 w 396"/>
              <a:gd name="T53" fmla="*/ 262 h 435"/>
              <a:gd name="T54" fmla="*/ 10 w 396"/>
              <a:gd name="T55" fmla="*/ 304 h 435"/>
              <a:gd name="T56" fmla="*/ 0 w 396"/>
              <a:gd name="T57" fmla="*/ 435 h 435"/>
              <a:gd name="T58" fmla="*/ 175 w 396"/>
              <a:gd name="T59" fmla="*/ 435 h 435"/>
              <a:gd name="T60" fmla="*/ 221 w 396"/>
              <a:gd name="T61" fmla="*/ 435 h 435"/>
              <a:gd name="T62" fmla="*/ 396 w 396"/>
              <a:gd name="T63" fmla="*/ 435 h 435"/>
              <a:gd name="T64" fmla="*/ 387 w 396"/>
              <a:gd name="T65" fmla="*/ 304 h 43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96"/>
              <a:gd name="T100" fmla="*/ 0 h 435"/>
              <a:gd name="T101" fmla="*/ 396 w 396"/>
              <a:gd name="T102" fmla="*/ 435 h 43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96" h="435">
                <a:moveTo>
                  <a:pt x="387" y="304"/>
                </a:moveTo>
                <a:cubicBezTo>
                  <a:pt x="385" y="274"/>
                  <a:pt x="349" y="262"/>
                  <a:pt x="349" y="262"/>
                </a:cubicBezTo>
                <a:cubicBezTo>
                  <a:pt x="256" y="250"/>
                  <a:pt x="256" y="250"/>
                  <a:pt x="256" y="250"/>
                </a:cubicBezTo>
                <a:cubicBezTo>
                  <a:pt x="256" y="225"/>
                  <a:pt x="256" y="225"/>
                  <a:pt x="256" y="225"/>
                </a:cubicBezTo>
                <a:cubicBezTo>
                  <a:pt x="271" y="206"/>
                  <a:pt x="270" y="176"/>
                  <a:pt x="270" y="176"/>
                </a:cubicBezTo>
                <a:cubicBezTo>
                  <a:pt x="277" y="182"/>
                  <a:pt x="277" y="166"/>
                  <a:pt x="277" y="163"/>
                </a:cubicBezTo>
                <a:cubicBezTo>
                  <a:pt x="277" y="161"/>
                  <a:pt x="280" y="157"/>
                  <a:pt x="280" y="154"/>
                </a:cubicBezTo>
                <a:cubicBezTo>
                  <a:pt x="280" y="151"/>
                  <a:pt x="282" y="145"/>
                  <a:pt x="286" y="138"/>
                </a:cubicBezTo>
                <a:cubicBezTo>
                  <a:pt x="289" y="132"/>
                  <a:pt x="287" y="125"/>
                  <a:pt x="282" y="124"/>
                </a:cubicBezTo>
                <a:cubicBezTo>
                  <a:pt x="286" y="117"/>
                  <a:pt x="292" y="86"/>
                  <a:pt x="292" y="86"/>
                </a:cubicBezTo>
                <a:cubicBezTo>
                  <a:pt x="295" y="60"/>
                  <a:pt x="279" y="38"/>
                  <a:pt x="265" y="22"/>
                </a:cubicBezTo>
                <a:cubicBezTo>
                  <a:pt x="252" y="6"/>
                  <a:pt x="236" y="6"/>
                  <a:pt x="223" y="11"/>
                </a:cubicBezTo>
                <a:cubicBezTo>
                  <a:pt x="222" y="9"/>
                  <a:pt x="215" y="8"/>
                  <a:pt x="213" y="6"/>
                </a:cubicBezTo>
                <a:cubicBezTo>
                  <a:pt x="211" y="3"/>
                  <a:pt x="199" y="0"/>
                  <a:pt x="194" y="0"/>
                </a:cubicBezTo>
                <a:cubicBezTo>
                  <a:pt x="190" y="0"/>
                  <a:pt x="173" y="3"/>
                  <a:pt x="164" y="5"/>
                </a:cubicBezTo>
                <a:cubicBezTo>
                  <a:pt x="155" y="7"/>
                  <a:pt x="154" y="12"/>
                  <a:pt x="144" y="16"/>
                </a:cubicBezTo>
                <a:cubicBezTo>
                  <a:pt x="134" y="20"/>
                  <a:pt x="125" y="32"/>
                  <a:pt x="125" y="34"/>
                </a:cubicBezTo>
                <a:cubicBezTo>
                  <a:pt x="124" y="36"/>
                  <a:pt x="125" y="28"/>
                  <a:pt x="111" y="53"/>
                </a:cubicBezTo>
                <a:cubicBezTo>
                  <a:pt x="97" y="79"/>
                  <a:pt x="111" y="118"/>
                  <a:pt x="114" y="125"/>
                </a:cubicBezTo>
                <a:cubicBezTo>
                  <a:pt x="111" y="128"/>
                  <a:pt x="114" y="143"/>
                  <a:pt x="114" y="146"/>
                </a:cubicBezTo>
                <a:cubicBezTo>
                  <a:pt x="114" y="149"/>
                  <a:pt x="117" y="160"/>
                  <a:pt x="119" y="162"/>
                </a:cubicBezTo>
                <a:cubicBezTo>
                  <a:pt x="121" y="164"/>
                  <a:pt x="121" y="166"/>
                  <a:pt x="123" y="173"/>
                </a:cubicBezTo>
                <a:cubicBezTo>
                  <a:pt x="125" y="180"/>
                  <a:pt x="130" y="178"/>
                  <a:pt x="130" y="178"/>
                </a:cubicBezTo>
                <a:cubicBezTo>
                  <a:pt x="133" y="182"/>
                  <a:pt x="133" y="182"/>
                  <a:pt x="133" y="182"/>
                </a:cubicBezTo>
                <a:cubicBezTo>
                  <a:pt x="135" y="206"/>
                  <a:pt x="143" y="218"/>
                  <a:pt x="143" y="218"/>
                </a:cubicBezTo>
                <a:cubicBezTo>
                  <a:pt x="145" y="249"/>
                  <a:pt x="145" y="249"/>
                  <a:pt x="145" y="249"/>
                </a:cubicBezTo>
                <a:cubicBezTo>
                  <a:pt x="48" y="262"/>
                  <a:pt x="48" y="262"/>
                  <a:pt x="48" y="262"/>
                </a:cubicBezTo>
                <a:cubicBezTo>
                  <a:pt x="48" y="262"/>
                  <a:pt x="16" y="275"/>
                  <a:pt x="10" y="304"/>
                </a:cubicBezTo>
                <a:cubicBezTo>
                  <a:pt x="3" y="335"/>
                  <a:pt x="0" y="435"/>
                  <a:pt x="0" y="435"/>
                </a:cubicBezTo>
                <a:cubicBezTo>
                  <a:pt x="175" y="435"/>
                  <a:pt x="175" y="435"/>
                  <a:pt x="175" y="435"/>
                </a:cubicBezTo>
                <a:cubicBezTo>
                  <a:pt x="221" y="435"/>
                  <a:pt x="221" y="435"/>
                  <a:pt x="221" y="435"/>
                </a:cubicBezTo>
                <a:cubicBezTo>
                  <a:pt x="396" y="435"/>
                  <a:pt x="396" y="435"/>
                  <a:pt x="396" y="435"/>
                </a:cubicBezTo>
                <a:cubicBezTo>
                  <a:pt x="396" y="435"/>
                  <a:pt x="390" y="334"/>
                  <a:pt x="387" y="304"/>
                </a:cubicBezTo>
                <a:close/>
              </a:path>
            </a:pathLst>
          </a:custGeom>
          <a:solidFill>
            <a:srgbClr val="403B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400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3" name="Freeform 6"/>
          <p:cNvSpPr>
            <a:spLocks noChangeArrowheads="1"/>
          </p:cNvSpPr>
          <p:nvPr/>
        </p:nvSpPr>
        <p:spPr bwMode="auto">
          <a:xfrm>
            <a:off x="4113987" y="1381856"/>
            <a:ext cx="3287243" cy="2239585"/>
          </a:xfrm>
          <a:custGeom>
            <a:avLst/>
            <a:gdLst>
              <a:gd name="T0" fmla="*/ 274 w 543"/>
              <a:gd name="T1" fmla="*/ 0 h 362"/>
              <a:gd name="T2" fmla="*/ 0 w 543"/>
              <a:gd name="T3" fmla="*/ 189 h 362"/>
              <a:gd name="T4" fmla="*/ 38 w 543"/>
              <a:gd name="T5" fmla="*/ 287 h 362"/>
              <a:gd name="T6" fmla="*/ 154 w 543"/>
              <a:gd name="T7" fmla="*/ 269 h 362"/>
              <a:gd name="T8" fmla="*/ 389 w 543"/>
              <a:gd name="T9" fmla="*/ 362 h 362"/>
              <a:gd name="T10" fmla="*/ 434 w 543"/>
              <a:gd name="T11" fmla="*/ 343 h 362"/>
              <a:gd name="T12" fmla="*/ 425 w 543"/>
              <a:gd name="T13" fmla="*/ 299 h 362"/>
              <a:gd name="T14" fmla="*/ 543 w 543"/>
              <a:gd name="T15" fmla="*/ 158 h 362"/>
              <a:gd name="T16" fmla="*/ 274 w 543"/>
              <a:gd name="T17" fmla="*/ 0 h 3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43"/>
              <a:gd name="T28" fmla="*/ 0 h 362"/>
              <a:gd name="T29" fmla="*/ 543 w 543"/>
              <a:gd name="T30" fmla="*/ 362 h 36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43" h="362">
                <a:moveTo>
                  <a:pt x="274" y="0"/>
                </a:moveTo>
                <a:cubicBezTo>
                  <a:pt x="122" y="0"/>
                  <a:pt x="0" y="85"/>
                  <a:pt x="0" y="189"/>
                </a:cubicBezTo>
                <a:cubicBezTo>
                  <a:pt x="0" y="225"/>
                  <a:pt x="14" y="258"/>
                  <a:pt x="38" y="287"/>
                </a:cubicBezTo>
                <a:cubicBezTo>
                  <a:pt x="73" y="275"/>
                  <a:pt x="112" y="269"/>
                  <a:pt x="154" y="269"/>
                </a:cubicBezTo>
                <a:cubicBezTo>
                  <a:pt x="254" y="269"/>
                  <a:pt x="341" y="306"/>
                  <a:pt x="389" y="362"/>
                </a:cubicBezTo>
                <a:cubicBezTo>
                  <a:pt x="405" y="356"/>
                  <a:pt x="420" y="350"/>
                  <a:pt x="434" y="343"/>
                </a:cubicBezTo>
                <a:cubicBezTo>
                  <a:pt x="428" y="329"/>
                  <a:pt x="425" y="314"/>
                  <a:pt x="425" y="299"/>
                </a:cubicBezTo>
                <a:cubicBezTo>
                  <a:pt x="425" y="238"/>
                  <a:pt x="473" y="185"/>
                  <a:pt x="543" y="158"/>
                </a:cubicBezTo>
                <a:cubicBezTo>
                  <a:pt x="522" y="68"/>
                  <a:pt x="409" y="0"/>
                  <a:pt x="274" y="0"/>
                </a:cubicBezTo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133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5033917" y="3914829"/>
            <a:ext cx="4078490" cy="2371740"/>
          </a:xfrm>
          <a:custGeom>
            <a:avLst/>
            <a:gdLst>
              <a:gd name="T0" fmla="*/ 352 w 674"/>
              <a:gd name="T1" fmla="*/ 0 h 383"/>
              <a:gd name="T2" fmla="*/ 276 w 674"/>
              <a:gd name="T3" fmla="*/ 16 h 383"/>
              <a:gd name="T4" fmla="*/ 278 w 674"/>
              <a:gd name="T5" fmla="*/ 40 h 383"/>
              <a:gd name="T6" fmla="*/ 120 w 674"/>
              <a:gd name="T7" fmla="*/ 213 h 383"/>
              <a:gd name="T8" fmla="*/ 160 w 674"/>
              <a:gd name="T9" fmla="*/ 293 h 383"/>
              <a:gd name="T10" fmla="*/ 27 w 674"/>
              <a:gd name="T11" fmla="*/ 334 h 383"/>
              <a:gd name="T12" fmla="*/ 0 w 674"/>
              <a:gd name="T13" fmla="*/ 333 h 383"/>
              <a:gd name="T14" fmla="*/ 121 w 674"/>
              <a:gd name="T15" fmla="*/ 359 h 383"/>
              <a:gd name="T16" fmla="*/ 224 w 674"/>
              <a:gd name="T17" fmla="*/ 342 h 383"/>
              <a:gd name="T18" fmla="*/ 396 w 674"/>
              <a:gd name="T19" fmla="*/ 383 h 383"/>
              <a:gd name="T20" fmla="*/ 674 w 674"/>
              <a:gd name="T21" fmla="*/ 190 h 383"/>
              <a:gd name="T22" fmla="*/ 562 w 674"/>
              <a:gd name="T23" fmla="*/ 35 h 383"/>
              <a:gd name="T24" fmla="*/ 517 w 674"/>
              <a:gd name="T25" fmla="*/ 40 h 383"/>
              <a:gd name="T26" fmla="*/ 413 w 674"/>
              <a:gd name="T27" fmla="*/ 69 h 383"/>
              <a:gd name="T28" fmla="*/ 370 w 674"/>
              <a:gd name="T29" fmla="*/ 66 h 383"/>
              <a:gd name="T30" fmla="*/ 449 w 674"/>
              <a:gd name="T31" fmla="*/ 35 h 383"/>
              <a:gd name="T32" fmla="*/ 352 w 674"/>
              <a:gd name="T33" fmla="*/ 0 h 38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74"/>
              <a:gd name="T52" fmla="*/ 0 h 383"/>
              <a:gd name="T53" fmla="*/ 674 w 674"/>
              <a:gd name="T54" fmla="*/ 383 h 38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74" h="383">
                <a:moveTo>
                  <a:pt x="352" y="0"/>
                </a:moveTo>
                <a:cubicBezTo>
                  <a:pt x="325" y="3"/>
                  <a:pt x="299" y="8"/>
                  <a:pt x="276" y="16"/>
                </a:cubicBezTo>
                <a:cubicBezTo>
                  <a:pt x="277" y="24"/>
                  <a:pt x="278" y="32"/>
                  <a:pt x="278" y="40"/>
                </a:cubicBezTo>
                <a:cubicBezTo>
                  <a:pt x="278" y="117"/>
                  <a:pt x="213" y="183"/>
                  <a:pt x="120" y="213"/>
                </a:cubicBezTo>
                <a:cubicBezTo>
                  <a:pt x="125" y="242"/>
                  <a:pt x="139" y="269"/>
                  <a:pt x="160" y="293"/>
                </a:cubicBezTo>
                <a:cubicBezTo>
                  <a:pt x="131" y="313"/>
                  <a:pt x="85" y="334"/>
                  <a:pt x="27" y="334"/>
                </a:cubicBezTo>
                <a:cubicBezTo>
                  <a:pt x="18" y="334"/>
                  <a:pt x="10" y="334"/>
                  <a:pt x="0" y="333"/>
                </a:cubicBezTo>
                <a:cubicBezTo>
                  <a:pt x="0" y="333"/>
                  <a:pt x="48" y="359"/>
                  <a:pt x="121" y="359"/>
                </a:cubicBezTo>
                <a:cubicBezTo>
                  <a:pt x="151" y="359"/>
                  <a:pt x="186" y="354"/>
                  <a:pt x="224" y="342"/>
                </a:cubicBezTo>
                <a:cubicBezTo>
                  <a:pt x="271" y="367"/>
                  <a:pt x="331" y="383"/>
                  <a:pt x="396" y="383"/>
                </a:cubicBezTo>
                <a:cubicBezTo>
                  <a:pt x="549" y="383"/>
                  <a:pt x="674" y="297"/>
                  <a:pt x="674" y="190"/>
                </a:cubicBezTo>
                <a:cubicBezTo>
                  <a:pt x="674" y="127"/>
                  <a:pt x="630" y="71"/>
                  <a:pt x="562" y="35"/>
                </a:cubicBezTo>
                <a:cubicBezTo>
                  <a:pt x="547" y="38"/>
                  <a:pt x="533" y="40"/>
                  <a:pt x="517" y="40"/>
                </a:cubicBezTo>
                <a:cubicBezTo>
                  <a:pt x="494" y="64"/>
                  <a:pt x="447" y="69"/>
                  <a:pt x="413" y="69"/>
                </a:cubicBezTo>
                <a:cubicBezTo>
                  <a:pt x="389" y="69"/>
                  <a:pt x="370" y="66"/>
                  <a:pt x="370" y="66"/>
                </a:cubicBezTo>
                <a:cubicBezTo>
                  <a:pt x="417" y="61"/>
                  <a:pt x="439" y="49"/>
                  <a:pt x="449" y="35"/>
                </a:cubicBezTo>
                <a:cubicBezTo>
                  <a:pt x="413" y="29"/>
                  <a:pt x="379" y="17"/>
                  <a:pt x="352" y="0"/>
                </a:cubicBezTo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133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5" name="Freeform 8"/>
          <p:cNvSpPr>
            <a:spLocks noChangeArrowheads="1"/>
          </p:cNvSpPr>
          <p:nvPr/>
        </p:nvSpPr>
        <p:spPr bwMode="auto">
          <a:xfrm>
            <a:off x="3395691" y="3085379"/>
            <a:ext cx="3321846" cy="2593575"/>
          </a:xfrm>
          <a:custGeom>
            <a:avLst/>
            <a:gdLst>
              <a:gd name="T0" fmla="*/ 160 w 549"/>
              <a:gd name="T1" fmla="*/ 0 h 419"/>
              <a:gd name="T2" fmla="*/ 0 w 549"/>
              <a:gd name="T3" fmla="*/ 173 h 419"/>
              <a:gd name="T4" fmla="*/ 183 w 549"/>
              <a:gd name="T5" fmla="*/ 353 h 419"/>
              <a:gd name="T6" fmla="*/ 92 w 549"/>
              <a:gd name="T7" fmla="*/ 416 h 419"/>
              <a:gd name="T8" fmla="*/ 137 w 549"/>
              <a:gd name="T9" fmla="*/ 419 h 419"/>
              <a:gd name="T10" fmla="*/ 257 w 549"/>
              <a:gd name="T11" fmla="*/ 364 h 419"/>
              <a:gd name="T12" fmla="*/ 276 w 549"/>
              <a:gd name="T13" fmla="*/ 364 h 419"/>
              <a:gd name="T14" fmla="*/ 393 w 549"/>
              <a:gd name="T15" fmla="*/ 346 h 419"/>
              <a:gd name="T16" fmla="*/ 391 w 549"/>
              <a:gd name="T17" fmla="*/ 323 h 419"/>
              <a:gd name="T18" fmla="*/ 549 w 549"/>
              <a:gd name="T19" fmla="*/ 149 h 419"/>
              <a:gd name="T20" fmla="*/ 511 w 549"/>
              <a:gd name="T21" fmla="*/ 75 h 419"/>
              <a:gd name="T22" fmla="*/ 396 w 549"/>
              <a:gd name="T23" fmla="*/ 92 h 419"/>
              <a:gd name="T24" fmla="*/ 371 w 549"/>
              <a:gd name="T25" fmla="*/ 92 h 419"/>
              <a:gd name="T26" fmla="*/ 283 w 549"/>
              <a:gd name="T27" fmla="*/ 114 h 419"/>
              <a:gd name="T28" fmla="*/ 243 w 549"/>
              <a:gd name="T29" fmla="*/ 111 h 419"/>
              <a:gd name="T30" fmla="*/ 312 w 549"/>
              <a:gd name="T31" fmla="*/ 83 h 419"/>
              <a:gd name="T32" fmla="*/ 160 w 549"/>
              <a:gd name="T33" fmla="*/ 0 h 4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49"/>
              <a:gd name="T52" fmla="*/ 0 h 419"/>
              <a:gd name="T53" fmla="*/ 549 w 549"/>
              <a:gd name="T54" fmla="*/ 419 h 41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49" h="419">
                <a:moveTo>
                  <a:pt x="160" y="0"/>
                </a:moveTo>
                <a:cubicBezTo>
                  <a:pt x="66" y="30"/>
                  <a:pt x="0" y="96"/>
                  <a:pt x="0" y="173"/>
                </a:cubicBezTo>
                <a:cubicBezTo>
                  <a:pt x="0" y="256"/>
                  <a:pt x="77" y="327"/>
                  <a:pt x="183" y="353"/>
                </a:cubicBezTo>
                <a:cubicBezTo>
                  <a:pt x="181" y="377"/>
                  <a:pt x="163" y="407"/>
                  <a:pt x="92" y="416"/>
                </a:cubicBezTo>
                <a:cubicBezTo>
                  <a:pt x="92" y="416"/>
                  <a:pt x="112" y="419"/>
                  <a:pt x="137" y="419"/>
                </a:cubicBezTo>
                <a:cubicBezTo>
                  <a:pt x="180" y="419"/>
                  <a:pt x="240" y="410"/>
                  <a:pt x="257" y="364"/>
                </a:cubicBezTo>
                <a:cubicBezTo>
                  <a:pt x="263" y="364"/>
                  <a:pt x="269" y="364"/>
                  <a:pt x="276" y="364"/>
                </a:cubicBezTo>
                <a:cubicBezTo>
                  <a:pt x="317" y="364"/>
                  <a:pt x="357" y="358"/>
                  <a:pt x="393" y="346"/>
                </a:cubicBezTo>
                <a:cubicBezTo>
                  <a:pt x="391" y="339"/>
                  <a:pt x="391" y="331"/>
                  <a:pt x="391" y="323"/>
                </a:cubicBezTo>
                <a:cubicBezTo>
                  <a:pt x="391" y="246"/>
                  <a:pt x="455" y="180"/>
                  <a:pt x="549" y="149"/>
                </a:cubicBezTo>
                <a:cubicBezTo>
                  <a:pt x="544" y="122"/>
                  <a:pt x="531" y="97"/>
                  <a:pt x="511" y="75"/>
                </a:cubicBezTo>
                <a:cubicBezTo>
                  <a:pt x="476" y="86"/>
                  <a:pt x="437" y="92"/>
                  <a:pt x="396" y="92"/>
                </a:cubicBezTo>
                <a:cubicBezTo>
                  <a:pt x="387" y="92"/>
                  <a:pt x="379" y="92"/>
                  <a:pt x="371" y="92"/>
                </a:cubicBezTo>
                <a:cubicBezTo>
                  <a:pt x="347" y="110"/>
                  <a:pt x="311" y="114"/>
                  <a:pt x="283" y="114"/>
                </a:cubicBezTo>
                <a:cubicBezTo>
                  <a:pt x="260" y="114"/>
                  <a:pt x="243" y="111"/>
                  <a:pt x="243" y="111"/>
                </a:cubicBezTo>
                <a:cubicBezTo>
                  <a:pt x="279" y="107"/>
                  <a:pt x="300" y="96"/>
                  <a:pt x="312" y="83"/>
                </a:cubicBezTo>
                <a:cubicBezTo>
                  <a:pt x="248" y="69"/>
                  <a:pt x="194" y="39"/>
                  <a:pt x="160" y="0"/>
                </a:cubicBezTo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133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6" name="Freeform 9"/>
          <p:cNvSpPr>
            <a:spLocks noChangeArrowheads="1"/>
          </p:cNvSpPr>
          <p:nvPr/>
        </p:nvSpPr>
        <p:spPr bwMode="auto">
          <a:xfrm>
            <a:off x="4339413" y="2997520"/>
            <a:ext cx="2124597" cy="816540"/>
          </a:xfrm>
          <a:custGeom>
            <a:avLst/>
            <a:gdLst>
              <a:gd name="T0" fmla="*/ 116 w 351"/>
              <a:gd name="T1" fmla="*/ 0 h 132"/>
              <a:gd name="T2" fmla="*/ 0 w 351"/>
              <a:gd name="T3" fmla="*/ 18 h 132"/>
              <a:gd name="T4" fmla="*/ 152 w 351"/>
              <a:gd name="T5" fmla="*/ 101 h 132"/>
              <a:gd name="T6" fmla="*/ 83 w 351"/>
              <a:gd name="T7" fmla="*/ 129 h 132"/>
              <a:gd name="T8" fmla="*/ 123 w 351"/>
              <a:gd name="T9" fmla="*/ 132 h 132"/>
              <a:gd name="T10" fmla="*/ 211 w 351"/>
              <a:gd name="T11" fmla="*/ 110 h 132"/>
              <a:gd name="T12" fmla="*/ 236 w 351"/>
              <a:gd name="T13" fmla="*/ 110 h 132"/>
              <a:gd name="T14" fmla="*/ 351 w 351"/>
              <a:gd name="T15" fmla="*/ 93 h 132"/>
              <a:gd name="T16" fmla="*/ 116 w 351"/>
              <a:gd name="T17" fmla="*/ 0 h 1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1"/>
              <a:gd name="T28" fmla="*/ 0 h 132"/>
              <a:gd name="T29" fmla="*/ 351 w 351"/>
              <a:gd name="T30" fmla="*/ 132 h 13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1" h="132">
                <a:moveTo>
                  <a:pt x="116" y="0"/>
                </a:moveTo>
                <a:cubicBezTo>
                  <a:pt x="74" y="0"/>
                  <a:pt x="35" y="6"/>
                  <a:pt x="0" y="18"/>
                </a:cubicBezTo>
                <a:cubicBezTo>
                  <a:pt x="34" y="57"/>
                  <a:pt x="88" y="87"/>
                  <a:pt x="152" y="101"/>
                </a:cubicBezTo>
                <a:cubicBezTo>
                  <a:pt x="140" y="114"/>
                  <a:pt x="119" y="125"/>
                  <a:pt x="83" y="129"/>
                </a:cubicBezTo>
                <a:cubicBezTo>
                  <a:pt x="83" y="129"/>
                  <a:pt x="100" y="132"/>
                  <a:pt x="123" y="132"/>
                </a:cubicBezTo>
                <a:cubicBezTo>
                  <a:pt x="151" y="132"/>
                  <a:pt x="187" y="128"/>
                  <a:pt x="211" y="110"/>
                </a:cubicBezTo>
                <a:cubicBezTo>
                  <a:pt x="219" y="110"/>
                  <a:pt x="227" y="110"/>
                  <a:pt x="236" y="110"/>
                </a:cubicBezTo>
                <a:cubicBezTo>
                  <a:pt x="277" y="110"/>
                  <a:pt x="316" y="104"/>
                  <a:pt x="351" y="93"/>
                </a:cubicBezTo>
                <a:cubicBezTo>
                  <a:pt x="303" y="37"/>
                  <a:pt x="216" y="0"/>
                  <a:pt x="116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400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7" name="Freeform 10"/>
          <p:cNvSpPr>
            <a:spLocks noChangeArrowheads="1"/>
          </p:cNvSpPr>
          <p:nvPr/>
        </p:nvSpPr>
        <p:spPr bwMode="auto">
          <a:xfrm>
            <a:off x="5767563" y="4003724"/>
            <a:ext cx="968872" cy="1217730"/>
          </a:xfrm>
          <a:custGeom>
            <a:avLst/>
            <a:gdLst>
              <a:gd name="T0" fmla="*/ 158 w 160"/>
              <a:gd name="T1" fmla="*/ 0 h 197"/>
              <a:gd name="T2" fmla="*/ 0 w 160"/>
              <a:gd name="T3" fmla="*/ 174 h 197"/>
              <a:gd name="T4" fmla="*/ 2 w 160"/>
              <a:gd name="T5" fmla="*/ 197 h 197"/>
              <a:gd name="T6" fmla="*/ 160 w 160"/>
              <a:gd name="T7" fmla="*/ 24 h 197"/>
              <a:gd name="T8" fmla="*/ 158 w 160"/>
              <a:gd name="T9" fmla="*/ 0 h 1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"/>
              <a:gd name="T16" fmla="*/ 0 h 197"/>
              <a:gd name="T17" fmla="*/ 160 w 160"/>
              <a:gd name="T18" fmla="*/ 197 h 1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" h="197">
                <a:moveTo>
                  <a:pt x="158" y="0"/>
                </a:moveTo>
                <a:cubicBezTo>
                  <a:pt x="64" y="31"/>
                  <a:pt x="0" y="97"/>
                  <a:pt x="0" y="174"/>
                </a:cubicBezTo>
                <a:cubicBezTo>
                  <a:pt x="0" y="182"/>
                  <a:pt x="0" y="190"/>
                  <a:pt x="2" y="197"/>
                </a:cubicBezTo>
                <a:cubicBezTo>
                  <a:pt x="95" y="167"/>
                  <a:pt x="160" y="101"/>
                  <a:pt x="160" y="24"/>
                </a:cubicBezTo>
                <a:cubicBezTo>
                  <a:pt x="160" y="16"/>
                  <a:pt x="159" y="8"/>
                  <a:pt x="158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400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8" name="Freeform 11"/>
          <p:cNvSpPr>
            <a:spLocks noChangeArrowheads="1"/>
          </p:cNvSpPr>
          <p:nvPr/>
        </p:nvSpPr>
        <p:spPr bwMode="auto">
          <a:xfrm>
            <a:off x="6667360" y="2182673"/>
            <a:ext cx="2749751" cy="1968191"/>
          </a:xfrm>
          <a:custGeom>
            <a:avLst/>
            <a:gdLst>
              <a:gd name="T0" fmla="*/ 223 w 454"/>
              <a:gd name="T1" fmla="*/ 0 h 318"/>
              <a:gd name="T2" fmla="*/ 109 w 454"/>
              <a:gd name="T3" fmla="*/ 21 h 318"/>
              <a:gd name="T4" fmla="*/ 113 w 454"/>
              <a:gd name="T5" fmla="*/ 52 h 318"/>
              <a:gd name="T6" fmla="*/ 0 w 454"/>
              <a:gd name="T7" fmla="*/ 206 h 318"/>
              <a:gd name="T8" fmla="*/ 69 w 454"/>
              <a:gd name="T9" fmla="*/ 283 h 318"/>
              <a:gd name="T10" fmla="*/ 113 w 454"/>
              <a:gd name="T11" fmla="*/ 280 h 318"/>
              <a:gd name="T12" fmla="*/ 279 w 454"/>
              <a:gd name="T13" fmla="*/ 318 h 318"/>
              <a:gd name="T14" fmla="*/ 454 w 454"/>
              <a:gd name="T15" fmla="*/ 162 h 318"/>
              <a:gd name="T16" fmla="*/ 223 w 454"/>
              <a:gd name="T17" fmla="*/ 0 h 3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4"/>
              <a:gd name="T28" fmla="*/ 0 h 318"/>
              <a:gd name="T29" fmla="*/ 454 w 454"/>
              <a:gd name="T30" fmla="*/ 318 h 3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4" h="318">
                <a:moveTo>
                  <a:pt x="223" y="0"/>
                </a:moveTo>
                <a:cubicBezTo>
                  <a:pt x="181" y="0"/>
                  <a:pt x="143" y="8"/>
                  <a:pt x="109" y="21"/>
                </a:cubicBezTo>
                <a:cubicBezTo>
                  <a:pt x="112" y="31"/>
                  <a:pt x="113" y="42"/>
                  <a:pt x="113" y="52"/>
                </a:cubicBezTo>
                <a:cubicBezTo>
                  <a:pt x="113" y="116"/>
                  <a:pt x="69" y="172"/>
                  <a:pt x="0" y="206"/>
                </a:cubicBezTo>
                <a:cubicBezTo>
                  <a:pt x="12" y="236"/>
                  <a:pt x="36" y="262"/>
                  <a:pt x="69" y="283"/>
                </a:cubicBezTo>
                <a:cubicBezTo>
                  <a:pt x="83" y="281"/>
                  <a:pt x="98" y="280"/>
                  <a:pt x="113" y="280"/>
                </a:cubicBezTo>
                <a:cubicBezTo>
                  <a:pt x="175" y="280"/>
                  <a:pt x="232" y="294"/>
                  <a:pt x="279" y="318"/>
                </a:cubicBezTo>
                <a:cubicBezTo>
                  <a:pt x="380" y="301"/>
                  <a:pt x="454" y="237"/>
                  <a:pt x="454" y="162"/>
                </a:cubicBezTo>
                <a:cubicBezTo>
                  <a:pt x="454" y="72"/>
                  <a:pt x="350" y="0"/>
                  <a:pt x="223" y="0"/>
                </a:cubicBezTo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133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9" name="Freeform 12"/>
          <p:cNvSpPr>
            <a:spLocks noChangeArrowheads="1"/>
          </p:cNvSpPr>
          <p:nvPr/>
        </p:nvSpPr>
        <p:spPr bwMode="auto">
          <a:xfrm>
            <a:off x="6631110" y="2250944"/>
            <a:ext cx="770119" cy="1234730"/>
          </a:xfrm>
          <a:custGeom>
            <a:avLst/>
            <a:gdLst>
              <a:gd name="T0" fmla="*/ 118 w 122"/>
              <a:gd name="T1" fmla="*/ 0 h 185"/>
              <a:gd name="T2" fmla="*/ 0 w 122"/>
              <a:gd name="T3" fmla="*/ 141 h 185"/>
              <a:gd name="T4" fmla="*/ 9 w 122"/>
              <a:gd name="T5" fmla="*/ 185 h 185"/>
              <a:gd name="T6" fmla="*/ 122 w 122"/>
              <a:gd name="T7" fmla="*/ 31 h 185"/>
              <a:gd name="T8" fmla="*/ 118 w 122"/>
              <a:gd name="T9" fmla="*/ 0 h 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2"/>
              <a:gd name="T16" fmla="*/ 0 h 185"/>
              <a:gd name="T17" fmla="*/ 122 w 122"/>
              <a:gd name="T18" fmla="*/ 185 h 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2" h="185">
                <a:moveTo>
                  <a:pt x="118" y="0"/>
                </a:moveTo>
                <a:cubicBezTo>
                  <a:pt x="48" y="27"/>
                  <a:pt x="0" y="80"/>
                  <a:pt x="0" y="141"/>
                </a:cubicBezTo>
                <a:cubicBezTo>
                  <a:pt x="0" y="156"/>
                  <a:pt x="3" y="171"/>
                  <a:pt x="9" y="185"/>
                </a:cubicBezTo>
                <a:cubicBezTo>
                  <a:pt x="78" y="151"/>
                  <a:pt x="122" y="95"/>
                  <a:pt x="122" y="31"/>
                </a:cubicBezTo>
                <a:cubicBezTo>
                  <a:pt x="122" y="21"/>
                  <a:pt x="121" y="10"/>
                  <a:pt x="118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400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10" name="Freeform 13"/>
          <p:cNvSpPr>
            <a:spLocks noChangeArrowheads="1"/>
          </p:cNvSpPr>
          <p:nvPr/>
        </p:nvSpPr>
        <p:spPr bwMode="auto">
          <a:xfrm>
            <a:off x="7128630" y="3915824"/>
            <a:ext cx="1271067" cy="443669"/>
          </a:xfrm>
          <a:custGeom>
            <a:avLst/>
            <a:gdLst>
              <a:gd name="T0" fmla="*/ 44 w 210"/>
              <a:gd name="T1" fmla="*/ 0 h 72"/>
              <a:gd name="T2" fmla="*/ 0 w 210"/>
              <a:gd name="T3" fmla="*/ 3 h 72"/>
              <a:gd name="T4" fmla="*/ 97 w 210"/>
              <a:gd name="T5" fmla="*/ 38 h 72"/>
              <a:gd name="T6" fmla="*/ 18 w 210"/>
              <a:gd name="T7" fmla="*/ 69 h 72"/>
              <a:gd name="T8" fmla="*/ 61 w 210"/>
              <a:gd name="T9" fmla="*/ 72 h 72"/>
              <a:gd name="T10" fmla="*/ 165 w 210"/>
              <a:gd name="T11" fmla="*/ 43 h 72"/>
              <a:gd name="T12" fmla="*/ 210 w 210"/>
              <a:gd name="T13" fmla="*/ 38 h 72"/>
              <a:gd name="T14" fmla="*/ 44 w 210"/>
              <a:gd name="T15" fmla="*/ 0 h 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0"/>
              <a:gd name="T25" fmla="*/ 0 h 72"/>
              <a:gd name="T26" fmla="*/ 210 w 210"/>
              <a:gd name="T27" fmla="*/ 72 h 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0" h="72">
                <a:moveTo>
                  <a:pt x="44" y="0"/>
                </a:moveTo>
                <a:cubicBezTo>
                  <a:pt x="29" y="0"/>
                  <a:pt x="14" y="1"/>
                  <a:pt x="0" y="3"/>
                </a:cubicBezTo>
                <a:cubicBezTo>
                  <a:pt x="27" y="20"/>
                  <a:pt x="61" y="32"/>
                  <a:pt x="97" y="38"/>
                </a:cubicBezTo>
                <a:cubicBezTo>
                  <a:pt x="87" y="52"/>
                  <a:pt x="65" y="64"/>
                  <a:pt x="18" y="69"/>
                </a:cubicBezTo>
                <a:cubicBezTo>
                  <a:pt x="18" y="69"/>
                  <a:pt x="37" y="72"/>
                  <a:pt x="61" y="72"/>
                </a:cubicBezTo>
                <a:cubicBezTo>
                  <a:pt x="95" y="72"/>
                  <a:pt x="142" y="67"/>
                  <a:pt x="165" y="43"/>
                </a:cubicBezTo>
                <a:cubicBezTo>
                  <a:pt x="181" y="43"/>
                  <a:pt x="195" y="41"/>
                  <a:pt x="210" y="38"/>
                </a:cubicBezTo>
                <a:cubicBezTo>
                  <a:pt x="163" y="14"/>
                  <a:pt x="106" y="0"/>
                  <a:pt x="44" y="0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zh-CN" sz="2400">
              <a:solidFill>
                <a:srgbClr val="000000"/>
              </a:solidFill>
              <a:sym typeface="宋体" pitchFamily="2" charset="-122"/>
            </a:endParaRPr>
          </a:p>
        </p:txBody>
      </p:sp>
      <p:sp>
        <p:nvSpPr>
          <p:cNvPr id="11" name="TextBox 231"/>
          <p:cNvSpPr>
            <a:spLocks noChangeArrowheads="1"/>
          </p:cNvSpPr>
          <p:nvPr/>
        </p:nvSpPr>
        <p:spPr bwMode="auto">
          <a:xfrm>
            <a:off x="4559416" y="2267701"/>
            <a:ext cx="223763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pPr algn="ctr"/>
            <a:r>
              <a:rPr lang="zh-TW" altLang="zh-TW" sz="2000" dirty="0" smtClean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飲食</a:t>
            </a:r>
            <a:r>
              <a:rPr lang="zh-TW" altLang="zh-TW" sz="2000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控制、增加運動及行為</a:t>
            </a:r>
            <a:r>
              <a:rPr lang="zh-TW" altLang="zh-TW" sz="2000" dirty="0" smtClean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修正</a:t>
            </a:r>
            <a:endParaRPr lang="zh-CN" altLang="en-US" sz="2000" dirty="0">
              <a:solidFill>
                <a:schemeClr val="accent2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4778819" y="2224744"/>
            <a:ext cx="1919289" cy="0"/>
          </a:xfrm>
          <a:prstGeom prst="line">
            <a:avLst/>
          </a:prstGeom>
          <a:noFill/>
          <a:ln w="9525" cap="flat" cmpd="sng">
            <a:solidFill>
              <a:schemeClr val="bg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en-US" sz="2400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6942963" y="3547051"/>
            <a:ext cx="22477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pPr algn="ctr"/>
            <a:r>
              <a:rPr lang="zh-TW" altLang="zh-TW" sz="2000" dirty="0" smtClean="0">
                <a:solidFill>
                  <a:schemeClr val="bg1"/>
                </a:solidFill>
                <a:latin typeface="+mj-ea"/>
                <a:ea typeface="+mj-ea"/>
              </a:rPr>
              <a:t>效果</a:t>
            </a:r>
            <a:r>
              <a:rPr lang="zh-TW" altLang="en-US" sz="2000" dirty="0" smtClean="0">
                <a:solidFill>
                  <a:schemeClr val="bg1"/>
                </a:solidFill>
                <a:latin typeface="+mj-ea"/>
                <a:ea typeface="+mj-ea"/>
              </a:rPr>
              <a:t>優於</a:t>
            </a:r>
            <a:r>
              <a:rPr lang="zh-TW" altLang="zh-TW" sz="2000" dirty="0" smtClean="0">
                <a:solidFill>
                  <a:schemeClr val="bg1"/>
                </a:solidFill>
                <a:latin typeface="+mj-ea"/>
                <a:ea typeface="+mj-ea"/>
              </a:rPr>
              <a:t>單一</a:t>
            </a:r>
            <a:r>
              <a:rPr lang="zh-TW" altLang="zh-TW" sz="2000" dirty="0">
                <a:solidFill>
                  <a:schemeClr val="bg1"/>
                </a:solidFill>
                <a:latin typeface="+mj-ea"/>
                <a:ea typeface="+mj-ea"/>
              </a:rPr>
              <a:t>方法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  <a:sym typeface="微软雅黑" pitchFamily="34" charset="-122"/>
            </a:endParaRPr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7016169" y="3513351"/>
            <a:ext cx="1919289" cy="0"/>
          </a:xfrm>
          <a:prstGeom prst="line">
            <a:avLst/>
          </a:prstGeom>
          <a:noFill/>
          <a:ln w="9525" cap="flat" cmpd="sng">
            <a:solidFill>
              <a:schemeClr val="bg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en-US" sz="2400"/>
          </a:p>
        </p:txBody>
      </p:sp>
      <p:sp>
        <p:nvSpPr>
          <p:cNvPr id="17" name="TextBox 243"/>
          <p:cNvSpPr>
            <a:spLocks noChangeArrowheads="1"/>
          </p:cNvSpPr>
          <p:nvPr/>
        </p:nvSpPr>
        <p:spPr bwMode="auto">
          <a:xfrm>
            <a:off x="3381367" y="3621441"/>
            <a:ext cx="26632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pPr algn="ctr"/>
            <a:r>
              <a:rPr lang="zh-TW" altLang="zh-TW" sz="2400" b="1" dirty="0" smtClean="0">
                <a:solidFill>
                  <a:schemeClr val="bg1"/>
                </a:solidFill>
              </a:rPr>
              <a:t>「</a:t>
            </a:r>
            <a:r>
              <a:rPr lang="zh-TW" altLang="zh-TW" sz="2400" b="1" dirty="0">
                <a:solidFill>
                  <a:schemeClr val="bg1"/>
                </a:solidFill>
                <a:latin typeface="+mj-ea"/>
                <a:ea typeface="+mj-ea"/>
              </a:rPr>
              <a:t>合併飲食建議與行為治療」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3710632" y="4392813"/>
            <a:ext cx="22145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pPr algn="ctr"/>
            <a:r>
              <a:rPr lang="zh-TW" altLang="en-US" sz="2000" dirty="0" smtClean="0">
                <a:latin typeface="+mj-ea"/>
                <a:ea typeface="+mj-ea"/>
              </a:rPr>
              <a:t>效果優於</a:t>
            </a:r>
            <a:r>
              <a:rPr lang="zh-TW" altLang="zh-TW" sz="2000" dirty="0" smtClean="0">
                <a:latin typeface="+mj-ea"/>
                <a:ea typeface="+mj-ea"/>
              </a:rPr>
              <a:t>「</a:t>
            </a:r>
            <a:r>
              <a:rPr lang="zh-TW" altLang="zh-TW" sz="2000" dirty="0">
                <a:latin typeface="+mj-ea"/>
                <a:ea typeface="+mj-ea"/>
              </a:rPr>
              <a:t>只提供飲食建議」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  <a:sym typeface="微软雅黑" pitchFamily="34" charset="-122"/>
            </a:endParaRPr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3928375" y="4392813"/>
            <a:ext cx="1919289" cy="0"/>
          </a:xfrm>
          <a:prstGeom prst="line">
            <a:avLst/>
          </a:prstGeom>
          <a:noFill/>
          <a:ln w="9525" cap="flat" cmpd="sng">
            <a:solidFill>
              <a:schemeClr val="bg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endParaRPr lang="zh-CN" altLang="en-US" sz="2400"/>
          </a:p>
        </p:txBody>
      </p:sp>
      <p:sp>
        <p:nvSpPr>
          <p:cNvPr id="20" name="TextBox 246"/>
          <p:cNvSpPr>
            <a:spLocks noChangeArrowheads="1"/>
          </p:cNvSpPr>
          <p:nvPr/>
        </p:nvSpPr>
        <p:spPr bwMode="auto">
          <a:xfrm>
            <a:off x="6238845" y="4341619"/>
            <a:ext cx="258752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pPr algn="ctr"/>
            <a:r>
              <a:rPr lang="zh-TW" altLang="zh-TW" sz="2400" dirty="0" smtClean="0">
                <a:solidFill>
                  <a:schemeClr val="bg1"/>
                </a:solidFill>
                <a:latin typeface="+mj-ea"/>
                <a:ea typeface="+mj-ea"/>
              </a:rPr>
              <a:t>家庭成員參與、團體</a:t>
            </a:r>
            <a:r>
              <a:rPr lang="zh-TW" altLang="zh-TW" sz="2400" dirty="0">
                <a:solidFill>
                  <a:schemeClr val="bg1"/>
                </a:solidFill>
                <a:latin typeface="+mj-ea"/>
                <a:ea typeface="+mj-ea"/>
              </a:rPr>
              <a:t>體重控制班</a:t>
            </a:r>
            <a:r>
              <a:rPr lang="zh-TW" altLang="zh-TW" sz="2400" dirty="0" smtClean="0">
                <a:solidFill>
                  <a:schemeClr val="bg1"/>
                </a:solidFill>
                <a:latin typeface="+mj-ea"/>
                <a:ea typeface="+mj-ea"/>
              </a:rPr>
              <a:t>、心理</a:t>
            </a:r>
            <a:r>
              <a:rPr lang="zh-TW" altLang="zh-TW" sz="2400" dirty="0">
                <a:solidFill>
                  <a:schemeClr val="bg1"/>
                </a:solidFill>
                <a:latin typeface="+mj-ea"/>
                <a:ea typeface="+mj-ea"/>
              </a:rPr>
              <a:t>師介入</a:t>
            </a:r>
            <a:r>
              <a:rPr lang="zh-TW" altLang="zh-TW" sz="2400" dirty="0" smtClean="0">
                <a:solidFill>
                  <a:schemeClr val="bg1"/>
                </a:solidFill>
                <a:latin typeface="+mj-ea"/>
                <a:ea typeface="+mj-ea"/>
              </a:rPr>
              <a:t>、金錢獎勵計畫</a:t>
            </a:r>
            <a:r>
              <a:rPr lang="zh-TW" altLang="zh-TW" sz="2400" dirty="0">
                <a:solidFill>
                  <a:schemeClr val="bg1"/>
                </a:solidFill>
                <a:latin typeface="+mj-ea"/>
                <a:ea typeface="+mj-ea"/>
              </a:rPr>
              <a:t>，</a:t>
            </a:r>
            <a:r>
              <a:rPr lang="zh-TW" altLang="zh-TW" sz="2400" dirty="0" smtClean="0">
                <a:solidFill>
                  <a:schemeClr val="bg1"/>
                </a:solidFill>
                <a:latin typeface="+mj-ea"/>
                <a:ea typeface="+mj-ea"/>
              </a:rPr>
              <a:t>效果較明顯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4" name="標題 1"/>
          <p:cNvSpPr txBox="1">
            <a:spLocks/>
          </p:cNvSpPr>
          <p:nvPr/>
        </p:nvSpPr>
        <p:spPr>
          <a:xfrm>
            <a:off x="735583" y="452347"/>
            <a:ext cx="8596668" cy="907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5400" b="1" dirty="0" smtClean="0">
                <a:solidFill>
                  <a:schemeClr val="accent1">
                    <a:lumMod val="50000"/>
                  </a:schemeClr>
                </a:solidFill>
              </a:rPr>
              <a:t>全面減重計畫</a:t>
            </a:r>
            <a:endParaRPr lang="zh-TW" alt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336884" y="22523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dirty="0" smtClean="0"/>
              <a:t>。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4650693" y="1757597"/>
            <a:ext cx="22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b="1" dirty="0">
                <a:solidFill>
                  <a:schemeClr val="bg1"/>
                </a:solidFill>
              </a:rPr>
              <a:t>全面減重計畫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830316" y="2387196"/>
            <a:ext cx="2437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b="1" dirty="0">
                <a:solidFill>
                  <a:schemeClr val="bg1"/>
                </a:solidFill>
              </a:rPr>
              <a:t>合併減少熱量</a:t>
            </a:r>
            <a:r>
              <a:rPr lang="zh-TW" altLang="zh-TW" sz="2400" b="1" dirty="0" smtClean="0">
                <a:solidFill>
                  <a:schemeClr val="bg1"/>
                </a:solidFill>
              </a:rPr>
              <a:t>攝取與</a:t>
            </a:r>
            <a:r>
              <a:rPr lang="zh-TW" altLang="zh-TW" sz="2400" b="1" dirty="0">
                <a:solidFill>
                  <a:schemeClr val="bg1"/>
                </a:solidFill>
              </a:rPr>
              <a:t>增加身體活動量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1856"/>
            <a:ext cx="3178138" cy="21158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542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3" grpId="0" animBg="1"/>
      <p:bldP spid="15" grpId="0"/>
      <p:bldP spid="16" grpId="0" animBg="1"/>
      <p:bldP spid="17" grpId="0"/>
      <p:bldP spid="18" grpId="0"/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/>
          <p:cNvSpPr>
            <a:spLocks noChangeArrowheads="1"/>
          </p:cNvSpPr>
          <p:nvPr/>
        </p:nvSpPr>
        <p:spPr bwMode="gray">
          <a:xfrm>
            <a:off x="3962678" y="3078291"/>
            <a:ext cx="2862246" cy="2894185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gray">
          <a:xfrm>
            <a:off x="7197010" y="3217661"/>
            <a:ext cx="2880233" cy="2726138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7210288" y="2662168"/>
            <a:ext cx="2757408" cy="793749"/>
            <a:chOff x="3964" y="2071"/>
            <a:chExt cx="1484" cy="330"/>
          </a:xfrm>
        </p:grpSpPr>
        <p:sp>
          <p:nvSpPr>
            <p:cNvPr id="11270" name="AutoShape 6"/>
            <p:cNvSpPr>
              <a:spLocks noChangeArrowheads="1"/>
            </p:cNvSpPr>
            <p:nvPr/>
          </p:nvSpPr>
          <p:spPr bwMode="lt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71" name="AutoShape 7"/>
            <p:cNvSpPr>
              <a:spLocks noChangeArrowheads="1"/>
            </p:cNvSpPr>
            <p:nvPr/>
          </p:nvSpPr>
          <p:spPr bwMode="lt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2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1272" name="Rectangle 8"/>
          <p:cNvSpPr>
            <a:spLocks noChangeArrowheads="1"/>
          </p:cNvSpPr>
          <p:nvPr/>
        </p:nvSpPr>
        <p:spPr bwMode="black">
          <a:xfrm>
            <a:off x="7515562" y="2832939"/>
            <a:ext cx="21357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zh-TW" sz="2800" b="1" dirty="0">
                <a:solidFill>
                  <a:schemeClr val="bg1"/>
                </a:solidFill>
              </a:rPr>
              <a:t>維持不復胖</a:t>
            </a:r>
            <a:endParaRPr lang="en-US" altLang="zh-TW" sz="2800" b="1" dirty="0">
              <a:solidFill>
                <a:schemeClr val="bg1"/>
              </a:solidFill>
              <a:ea typeface="新細明體" panose="02020500000000000000" pitchFamily="18" charset="-120"/>
            </a:endParaRPr>
          </a:p>
        </p:txBody>
      </p:sp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3975012" y="2723949"/>
            <a:ext cx="2826703" cy="722741"/>
            <a:chOff x="2140" y="2071"/>
            <a:chExt cx="1484" cy="330"/>
          </a:xfrm>
        </p:grpSpPr>
        <p:sp>
          <p:nvSpPr>
            <p:cNvPr id="11274" name="AutoShape 10"/>
            <p:cNvSpPr>
              <a:spLocks noChangeArrowheads="1"/>
            </p:cNvSpPr>
            <p:nvPr/>
          </p:nvSpPr>
          <p:spPr bwMode="ltGray">
            <a:xfrm>
              <a:off x="2140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75" name="AutoShape 11"/>
            <p:cNvSpPr>
              <a:spLocks noChangeArrowheads="1"/>
            </p:cNvSpPr>
            <p:nvPr/>
          </p:nvSpPr>
          <p:spPr bwMode="ltGray">
            <a:xfrm>
              <a:off x="2163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1276" name="Rectangle 12"/>
          <p:cNvSpPr>
            <a:spLocks noChangeArrowheads="1"/>
          </p:cNvSpPr>
          <p:nvPr/>
        </p:nvSpPr>
        <p:spPr bwMode="black">
          <a:xfrm>
            <a:off x="4540501" y="2859019"/>
            <a:ext cx="2020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zh-TW" sz="2800" b="1" dirty="0"/>
              <a:t>減重目標</a:t>
            </a:r>
            <a:endParaRPr lang="en-US" altLang="zh-TW" sz="2800" b="1" dirty="0">
              <a:solidFill>
                <a:srgbClr val="FFFFFF"/>
              </a:solidFill>
              <a:ea typeface="新細明體" panose="02020500000000000000" pitchFamily="18" charset="-120"/>
            </a:endParaRP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gray">
          <a:xfrm>
            <a:off x="661544" y="3188984"/>
            <a:ext cx="2945177" cy="2783492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 dirty="0"/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ltGray">
          <a:xfrm>
            <a:off x="661544" y="2808220"/>
            <a:ext cx="2894369" cy="63847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ltGray">
          <a:xfrm>
            <a:off x="716927" y="2839970"/>
            <a:ext cx="2792949" cy="152846"/>
          </a:xfrm>
          <a:prstGeom prst="roundRect">
            <a:avLst>
              <a:gd name="adj" fmla="val 28356"/>
            </a:avLst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chemeClr val="hlink">
                  <a:alpha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black">
          <a:xfrm>
            <a:off x="1055381" y="2884672"/>
            <a:ext cx="19659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zh-TW" sz="2800" b="1" dirty="0"/>
              <a:t>負能量平衡</a:t>
            </a:r>
            <a:endParaRPr lang="en-US" altLang="zh-TW" sz="2800" b="1" dirty="0">
              <a:solidFill>
                <a:srgbClr val="FFFFFF"/>
              </a:solidFill>
              <a:ea typeface="新細明體" panose="02020500000000000000" pitchFamily="18" charset="-12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gray">
          <a:xfrm>
            <a:off x="728994" y="3601969"/>
            <a:ext cx="27792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TW" altLang="zh-TW" sz="2400" dirty="0"/>
              <a:t>每天至少須減少</a:t>
            </a:r>
            <a:r>
              <a:rPr lang="en-US" altLang="zh-TW" sz="2400" dirty="0"/>
              <a:t>500</a:t>
            </a:r>
            <a:r>
              <a:rPr lang="zh-TW" altLang="zh-TW" sz="2400" dirty="0"/>
              <a:t>大卡的</a:t>
            </a:r>
            <a:r>
              <a:rPr lang="zh-TW" altLang="zh-TW" sz="2400" dirty="0" smtClean="0"/>
              <a:t>熱量</a:t>
            </a:r>
            <a:r>
              <a:rPr lang="en-US" altLang="zh-TW" sz="2400" dirty="0" smtClean="0"/>
              <a:t>--</a:t>
            </a:r>
            <a:r>
              <a:rPr lang="zh-TW" altLang="zh-TW" sz="2400" dirty="0" smtClean="0"/>
              <a:t>每週</a:t>
            </a:r>
            <a:r>
              <a:rPr lang="zh-TW" altLang="zh-TW" sz="2400" dirty="0"/>
              <a:t>減輕</a:t>
            </a:r>
            <a:r>
              <a:rPr lang="en-US" altLang="zh-TW" sz="2400" dirty="0"/>
              <a:t>0.5</a:t>
            </a:r>
            <a:r>
              <a:rPr lang="zh-TW" altLang="zh-TW" sz="2400" dirty="0"/>
              <a:t>公斤脂肪</a:t>
            </a:r>
            <a:r>
              <a:rPr lang="zh-TW" altLang="zh-TW" sz="2400" dirty="0" smtClean="0"/>
              <a:t>組織</a:t>
            </a:r>
            <a:endParaRPr lang="en-US" altLang="zh-TW" sz="2400" dirty="0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gray">
          <a:xfrm>
            <a:off x="3935325" y="3635306"/>
            <a:ext cx="300765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zh-TW" altLang="zh-TW" sz="2000" dirty="0"/>
              <a:t>以每週減輕</a:t>
            </a:r>
            <a:r>
              <a:rPr lang="en-US" altLang="zh-TW" sz="2000" dirty="0"/>
              <a:t>0.5</a:t>
            </a:r>
            <a:r>
              <a:rPr lang="zh-TW" altLang="zh-TW" sz="2000" dirty="0"/>
              <a:t>公斤</a:t>
            </a:r>
            <a:r>
              <a:rPr lang="zh-TW" altLang="zh-TW" sz="2000" dirty="0" smtClean="0"/>
              <a:t>為</a:t>
            </a:r>
            <a:r>
              <a:rPr lang="zh-TW" altLang="en-US" sz="2000" dirty="0" smtClean="0"/>
              <a:t>目標。</a:t>
            </a:r>
            <a:endParaRPr lang="en-US" altLang="zh-TW" sz="2000" dirty="0" smtClean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zh-TW" altLang="zh-TW" sz="2000" dirty="0" smtClean="0"/>
              <a:t>逐步</a:t>
            </a:r>
            <a:r>
              <a:rPr lang="zh-TW" altLang="zh-TW" sz="2000" dirty="0"/>
              <a:t>設定、逐漸向理想</a:t>
            </a:r>
            <a:r>
              <a:rPr lang="zh-TW" altLang="zh-TW" sz="2000" dirty="0" smtClean="0"/>
              <a:t>推進</a:t>
            </a:r>
            <a:r>
              <a:rPr lang="zh-TW" altLang="en-US" sz="2000" b="1" dirty="0">
                <a:solidFill>
                  <a:srgbClr val="000000"/>
                </a:solidFill>
                <a:ea typeface="新細明體" panose="02020500000000000000" pitchFamily="18" charset="-120"/>
              </a:rPr>
              <a:t>。</a:t>
            </a:r>
            <a:endParaRPr lang="en-US" altLang="zh-TW" sz="2000" b="1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gray">
          <a:xfrm>
            <a:off x="7143316" y="3770213"/>
            <a:ext cx="293392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TW" altLang="zh-TW" sz="2000" dirty="0"/>
              <a:t>營養師</a:t>
            </a:r>
            <a:r>
              <a:rPr lang="zh-TW" altLang="zh-TW" sz="2000" dirty="0" smtClean="0"/>
              <a:t>應</a:t>
            </a:r>
            <a:r>
              <a:rPr lang="zh-TW" altLang="zh-TW" sz="2000" dirty="0"/>
              <a:t>個人化、可持久的飲食介入處方。營養諮詢在前</a:t>
            </a:r>
            <a:r>
              <a:rPr lang="en-US" altLang="zh-TW" sz="2000" dirty="0"/>
              <a:t>6</a:t>
            </a:r>
            <a:r>
              <a:rPr lang="zh-TW" altLang="zh-TW" sz="2000" dirty="0"/>
              <a:t>個月宜安排至少</a:t>
            </a:r>
            <a:r>
              <a:rPr lang="en-US" altLang="zh-TW" sz="2000" dirty="0"/>
              <a:t>14</a:t>
            </a:r>
            <a:r>
              <a:rPr lang="zh-TW" altLang="zh-TW" sz="2000" dirty="0"/>
              <a:t>次，</a:t>
            </a:r>
            <a:r>
              <a:rPr lang="en-US" altLang="zh-TW" sz="2000" dirty="0"/>
              <a:t>6</a:t>
            </a:r>
            <a:r>
              <a:rPr lang="zh-TW" altLang="zh-TW" sz="2000" dirty="0"/>
              <a:t>個月至一年</a:t>
            </a:r>
            <a:r>
              <a:rPr lang="en-US" altLang="zh-TW" sz="2000" dirty="0"/>
              <a:t>(</a:t>
            </a:r>
            <a:r>
              <a:rPr lang="zh-TW" altLang="zh-TW" sz="2000" dirty="0"/>
              <a:t>包括減重維持</a:t>
            </a:r>
            <a:r>
              <a:rPr lang="en-US" altLang="zh-TW" sz="2000" dirty="0"/>
              <a:t>)</a:t>
            </a:r>
            <a:r>
              <a:rPr lang="zh-TW" altLang="zh-TW" sz="2000" dirty="0"/>
              <a:t>每月至少一次</a:t>
            </a:r>
            <a:endParaRPr lang="zh-TW" altLang="en-US" sz="2000" dirty="0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1041136" y="1742719"/>
            <a:ext cx="77517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69963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41463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12963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684463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141663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598863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056063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513263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chemeClr val="tx2"/>
              </a:buClr>
              <a:buSzPct val="95000"/>
              <a:buFont typeface="Arial" panose="020B0604020202020204" pitchFamily="34" charset="0"/>
              <a:buChar char="●"/>
            </a:pPr>
            <a:r>
              <a:rPr lang="zh-TW" altLang="en-US" sz="2400" dirty="0"/>
              <a:t>負能量</a:t>
            </a:r>
            <a:r>
              <a:rPr lang="zh-TW" altLang="en-US" sz="2400" dirty="0" smtClean="0"/>
              <a:t>平衡</a:t>
            </a:r>
            <a:r>
              <a:rPr lang="zh-TW" altLang="zh-TW" sz="2400" dirty="0"/>
              <a:t>是必要</a:t>
            </a:r>
            <a:r>
              <a:rPr lang="zh-TW" altLang="zh-TW" sz="2400" dirty="0" smtClean="0"/>
              <a:t>的</a:t>
            </a:r>
            <a:r>
              <a:rPr lang="zh-TW" altLang="en-US" sz="2400" dirty="0" smtClean="0"/>
              <a:t>，</a:t>
            </a:r>
            <a:r>
              <a:rPr lang="zh-TW" altLang="zh-TW" sz="2400" dirty="0"/>
              <a:t>一般以每週減輕</a:t>
            </a:r>
            <a:r>
              <a:rPr lang="en-US" altLang="zh-TW" sz="2400" dirty="0"/>
              <a:t>0.5</a:t>
            </a:r>
            <a:r>
              <a:rPr lang="zh-TW" altLang="zh-TW" sz="2400" dirty="0"/>
              <a:t>公斤為原則，以達成理想體重為最終目的。</a:t>
            </a:r>
            <a:endParaRPr lang="en-US" altLang="zh-TW" sz="2400" b="1" dirty="0">
              <a:ea typeface="新細明體" panose="02020500000000000000" pitchFamily="18" charset="-120"/>
            </a:endParaRPr>
          </a:p>
        </p:txBody>
      </p:sp>
      <p:sp>
        <p:nvSpPr>
          <p:cNvPr id="24" name="標題 1"/>
          <p:cNvSpPr txBox="1">
            <a:spLocks/>
          </p:cNvSpPr>
          <p:nvPr/>
        </p:nvSpPr>
        <p:spPr>
          <a:xfrm>
            <a:off x="618683" y="421919"/>
            <a:ext cx="8596668" cy="999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5400" b="1" dirty="0" smtClean="0">
                <a:solidFill>
                  <a:schemeClr val="accent1">
                    <a:lumMod val="50000"/>
                  </a:schemeClr>
                </a:solidFill>
              </a:rPr>
              <a:t>減重</a:t>
            </a:r>
            <a:r>
              <a:rPr lang="zh-TW" altLang="zh-TW" sz="5400" b="1" dirty="0" smtClean="0">
                <a:solidFill>
                  <a:schemeClr val="accent1">
                    <a:lumMod val="50000"/>
                  </a:schemeClr>
                </a:solidFill>
              </a:rPr>
              <a:t>飲食原則</a:t>
            </a:r>
            <a:endParaRPr lang="zh-TW" alt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277823" y="960043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建議等級</a:t>
            </a:r>
            <a:r>
              <a:rPr lang="en-US" altLang="zh-TW" sz="2400" dirty="0" smtClean="0">
                <a:solidFill>
                  <a:srgbClr val="FF0000"/>
                </a:solidFill>
              </a:rPr>
              <a:t>1A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2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Oval 3"/>
          <p:cNvSpPr>
            <a:spLocks noChangeArrowheads="1"/>
          </p:cNvSpPr>
          <p:nvPr/>
        </p:nvSpPr>
        <p:spPr bwMode="gray">
          <a:xfrm>
            <a:off x="5994401" y="2387600"/>
            <a:ext cx="2867025" cy="2968625"/>
          </a:xfrm>
          <a:prstGeom prst="ellipse">
            <a:avLst/>
          </a:prstGeom>
          <a:noFill/>
          <a:ln w="57150">
            <a:solidFill>
              <a:schemeClr val="tx2">
                <a:alpha val="39999"/>
              </a:schemeClr>
            </a:solidFill>
            <a:round/>
            <a:headEnd/>
            <a:tailEnd/>
          </a:ln>
          <a:effectLst/>
          <a:scene3d>
            <a:camera prst="legacyPerspectiveFron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accent2"/>
            </a:extrusionClr>
            <a:contourClr>
              <a:schemeClr val="tx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TW" altLang="en-US"/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gray">
          <a:xfrm>
            <a:off x="1611314" y="2387600"/>
            <a:ext cx="2867025" cy="2968625"/>
          </a:xfrm>
          <a:prstGeom prst="ellipse">
            <a:avLst/>
          </a:prstGeom>
          <a:noFill/>
          <a:ln w="57150">
            <a:solidFill>
              <a:srgbClr val="FFFF00">
                <a:alpha val="39999"/>
              </a:srgbClr>
            </a:solidFill>
            <a:round/>
            <a:headEnd/>
            <a:tailEnd/>
          </a:ln>
          <a:effectLst/>
          <a:scene3d>
            <a:camera prst="legacyPerspectiveFron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folHlink"/>
            </a:extrusionClr>
            <a:contourClr>
              <a:schemeClr val="tx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TW" altLang="en-US"/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3730626" y="3259138"/>
            <a:ext cx="1368425" cy="1266825"/>
            <a:chOff x="2226" y="2171"/>
            <a:chExt cx="798" cy="741"/>
          </a:xfrm>
        </p:grpSpPr>
        <p:sp>
          <p:nvSpPr>
            <p:cNvPr id="56326" name="AutoShape 6"/>
            <p:cNvSpPr>
              <a:spLocks noChangeArrowheads="1"/>
            </p:cNvSpPr>
            <p:nvPr/>
          </p:nvSpPr>
          <p:spPr bwMode="gray">
            <a:xfrm>
              <a:off x="2226" y="2171"/>
              <a:ext cx="798" cy="741"/>
            </a:xfrm>
            <a:prstGeom prst="roundRect">
              <a:avLst>
                <a:gd name="adj" fmla="val 11921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  <a:extLst>
              <a:ext uri="{91240B29-F687-4F45-9708-019B960494DF}">
                <a14:hiddenLine xmlns:a14="http://schemas.microsoft.com/office/drawing/2010/main" w="25400">
                  <a:solidFill>
                    <a:srgbClr val="FEFEFE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327" name="Freeform 7"/>
            <p:cNvSpPr>
              <a:spLocks/>
            </p:cNvSpPr>
            <p:nvPr/>
          </p:nvSpPr>
          <p:spPr bwMode="gray">
            <a:xfrm>
              <a:off x="2256" y="2208"/>
              <a:ext cx="397" cy="370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60392"/>
                    <a:invGamma/>
                  </a:schemeClr>
                </a:gs>
                <a:gs pos="5000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60392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56328" name="Text Box 8"/>
          <p:cNvSpPr txBox="1">
            <a:spLocks noChangeArrowheads="1"/>
          </p:cNvSpPr>
          <p:nvPr/>
        </p:nvSpPr>
        <p:spPr bwMode="white">
          <a:xfrm>
            <a:off x="3727451" y="3492500"/>
            <a:ext cx="1376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行為</a:t>
            </a:r>
            <a:endParaRPr lang="en-US" altLang="zh-TW" sz="4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127250" y="3629025"/>
            <a:ext cx="16462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改變飲食行為以控制熱量</a:t>
            </a:r>
            <a:endParaRPr lang="en-US" altLang="zh-TW" sz="16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gray">
          <a:xfrm>
            <a:off x="4549672" y="2670969"/>
            <a:ext cx="1333500" cy="762000"/>
          </a:xfrm>
          <a:custGeom>
            <a:avLst/>
            <a:gdLst>
              <a:gd name="G0" fmla="+- -1028336 0 0"/>
              <a:gd name="G1" fmla="+- -11733423 0 0"/>
              <a:gd name="G2" fmla="+- -1028336 0 -11733423"/>
              <a:gd name="G3" fmla="+- 10800 0 0"/>
              <a:gd name="G4" fmla="+- 0 0 -10283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986 0 0"/>
              <a:gd name="G9" fmla="+- 0 0 -11733423"/>
              <a:gd name="G10" fmla="+- 7986 0 2700"/>
              <a:gd name="G11" fmla="cos G10 -1028336"/>
              <a:gd name="G12" fmla="sin G10 -1028336"/>
              <a:gd name="G13" fmla="cos 13500 -1028336"/>
              <a:gd name="G14" fmla="sin 13500 -1028336"/>
              <a:gd name="G15" fmla="+- G11 10800 0"/>
              <a:gd name="G16" fmla="+- G12 10800 0"/>
              <a:gd name="G17" fmla="+- G13 10800 0"/>
              <a:gd name="G18" fmla="+- G14 10800 0"/>
              <a:gd name="G19" fmla="*/ 7986 1 2"/>
              <a:gd name="G20" fmla="+- G19 5400 0"/>
              <a:gd name="G21" fmla="cos G20 -1028336"/>
              <a:gd name="G22" fmla="sin G20 -1028336"/>
              <a:gd name="G23" fmla="+- G21 10800 0"/>
              <a:gd name="G24" fmla="+- G12 G23 G22"/>
              <a:gd name="G25" fmla="+- G22 G23 G11"/>
              <a:gd name="G26" fmla="cos 10800 -1028336"/>
              <a:gd name="G27" fmla="sin 10800 -1028336"/>
              <a:gd name="G28" fmla="cos 7986 -1028336"/>
              <a:gd name="G29" fmla="sin 7986 -10283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33423"/>
              <a:gd name="G36" fmla="sin G34 -11733423"/>
              <a:gd name="G37" fmla="+/ -11733423 -10283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986 G39"/>
              <a:gd name="G43" fmla="sin 798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415 w 21600"/>
              <a:gd name="T5" fmla="*/ 89 h 21600"/>
              <a:gd name="T6" fmla="*/ 1408 w 21600"/>
              <a:gd name="T7" fmla="*/ 10642 h 21600"/>
              <a:gd name="T8" fmla="*/ 9776 w 21600"/>
              <a:gd name="T9" fmla="*/ 2879 h 21600"/>
              <a:gd name="T10" fmla="*/ 23796 w 21600"/>
              <a:gd name="T11" fmla="*/ 7148 h 21600"/>
              <a:gd name="T12" fmla="*/ 20953 w 21600"/>
              <a:gd name="T13" fmla="*/ 12212 h 21600"/>
              <a:gd name="T14" fmla="*/ 15889 w 21600"/>
              <a:gd name="T15" fmla="*/ 937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488" y="8640"/>
                </a:moveTo>
                <a:cubicBezTo>
                  <a:pt x="17520" y="5194"/>
                  <a:pt x="14378" y="2814"/>
                  <a:pt x="10800" y="2814"/>
                </a:cubicBezTo>
                <a:cubicBezTo>
                  <a:pt x="6441" y="2814"/>
                  <a:pt x="2888" y="6308"/>
                  <a:pt x="2815" y="10665"/>
                </a:cubicBezTo>
                <a:lnTo>
                  <a:pt x="1" y="10618"/>
                </a:lnTo>
                <a:cubicBezTo>
                  <a:pt x="100" y="4725"/>
                  <a:pt x="4906" y="0"/>
                  <a:pt x="10800" y="0"/>
                </a:cubicBezTo>
                <a:cubicBezTo>
                  <a:pt x="15639" y="0"/>
                  <a:pt x="19888" y="3219"/>
                  <a:pt x="21197" y="7879"/>
                </a:cubicBezTo>
                <a:lnTo>
                  <a:pt x="23796" y="7148"/>
                </a:lnTo>
                <a:lnTo>
                  <a:pt x="20953" y="12212"/>
                </a:lnTo>
                <a:lnTo>
                  <a:pt x="15889" y="9370"/>
                </a:lnTo>
                <a:lnTo>
                  <a:pt x="18488" y="8640"/>
                </a:lnTo>
                <a:close/>
              </a:path>
            </a:pathLst>
          </a:custGeom>
          <a:solidFill>
            <a:schemeClr val="tx1">
              <a:alpha val="3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8F8F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6331" name="Group 11"/>
          <p:cNvGrpSpPr>
            <a:grpSpLocks/>
          </p:cNvGrpSpPr>
          <p:nvPr/>
        </p:nvGrpSpPr>
        <p:grpSpPr bwMode="auto">
          <a:xfrm>
            <a:off x="5249864" y="3259138"/>
            <a:ext cx="1368425" cy="1266825"/>
            <a:chOff x="2226" y="2171"/>
            <a:chExt cx="798" cy="741"/>
          </a:xfrm>
        </p:grpSpPr>
        <p:sp>
          <p:nvSpPr>
            <p:cNvPr id="56332" name="AutoShape 12"/>
            <p:cNvSpPr>
              <a:spLocks noChangeArrowheads="1"/>
            </p:cNvSpPr>
            <p:nvPr/>
          </p:nvSpPr>
          <p:spPr bwMode="gray">
            <a:xfrm>
              <a:off x="2226" y="2171"/>
              <a:ext cx="798" cy="741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294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>
                  <a:solidFill>
                    <a:srgbClr val="FEFEFE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333" name="Freeform 13"/>
            <p:cNvSpPr>
              <a:spLocks/>
            </p:cNvSpPr>
            <p:nvPr/>
          </p:nvSpPr>
          <p:spPr bwMode="gray">
            <a:xfrm>
              <a:off x="2256" y="2208"/>
              <a:ext cx="397" cy="370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60392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60392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56334" name="Text Box 14"/>
          <p:cNvSpPr txBox="1">
            <a:spLocks noChangeArrowheads="1"/>
          </p:cNvSpPr>
          <p:nvPr/>
        </p:nvSpPr>
        <p:spPr bwMode="white">
          <a:xfrm>
            <a:off x="5246688" y="3492500"/>
            <a:ext cx="1376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 dirty="0" smtClean="0">
                <a:solidFill>
                  <a:srgbClr val="F8F8F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熱量</a:t>
            </a:r>
            <a:endParaRPr lang="en-US" altLang="zh-TW" sz="4000" b="1" dirty="0">
              <a:solidFill>
                <a:srgbClr val="F8F8F8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pSp>
        <p:nvGrpSpPr>
          <p:cNvPr id="56335" name="Group 15"/>
          <p:cNvGrpSpPr>
            <a:grpSpLocks/>
          </p:cNvGrpSpPr>
          <p:nvPr/>
        </p:nvGrpSpPr>
        <p:grpSpPr bwMode="auto">
          <a:xfrm>
            <a:off x="1844676" y="1894199"/>
            <a:ext cx="1196975" cy="1171575"/>
            <a:chOff x="480" y="1200"/>
            <a:chExt cx="1042" cy="1019"/>
          </a:xfrm>
        </p:grpSpPr>
        <p:grpSp>
          <p:nvGrpSpPr>
            <p:cNvPr id="56336" name="Group 16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6337" name="Picture 17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338" name="Oval 18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56339" name="Picture 19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340" name="Group 20"/>
          <p:cNvGrpSpPr>
            <a:grpSpLocks/>
          </p:cNvGrpSpPr>
          <p:nvPr/>
        </p:nvGrpSpPr>
        <p:grpSpPr bwMode="auto">
          <a:xfrm>
            <a:off x="984251" y="3302000"/>
            <a:ext cx="1196975" cy="1171575"/>
            <a:chOff x="480" y="1200"/>
            <a:chExt cx="1042" cy="1019"/>
          </a:xfrm>
        </p:grpSpPr>
        <p:grpSp>
          <p:nvGrpSpPr>
            <p:cNvPr id="56341" name="Group 21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6342" name="Picture 22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343" name="Oval 23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56344" name="Picture 24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1844676" y="4597400"/>
            <a:ext cx="1196975" cy="1171575"/>
            <a:chOff x="480" y="1200"/>
            <a:chExt cx="1042" cy="1019"/>
          </a:xfrm>
        </p:grpSpPr>
        <p:grpSp>
          <p:nvGrpSpPr>
            <p:cNvPr id="56346" name="Group 26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6347" name="Picture 27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348" name="Oval 28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56349" name="Picture 29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350" name="Text Box 30"/>
          <p:cNvSpPr txBox="1">
            <a:spLocks noChangeArrowheads="1"/>
          </p:cNvSpPr>
          <p:nvPr/>
        </p:nvSpPr>
        <p:spPr bwMode="white">
          <a:xfrm>
            <a:off x="1968565" y="2043477"/>
            <a:ext cx="10604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zh-TW" altLang="en-US" sz="2800" b="1" dirty="0" smtClean="0">
                <a:solidFill>
                  <a:schemeClr val="bg1"/>
                </a:solidFill>
                <a:latin typeface="+mn-ea"/>
              </a:rPr>
              <a:t>含糖飲料</a:t>
            </a:r>
            <a:endParaRPr lang="zh-TW" altLang="zh-TW" sz="2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white">
          <a:xfrm>
            <a:off x="1035828" y="3449618"/>
            <a:ext cx="10604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zh-TW" sz="2800" b="1" dirty="0">
                <a:solidFill>
                  <a:schemeClr val="bg1"/>
                </a:solidFill>
              </a:rPr>
              <a:t>攝食頻率</a:t>
            </a:r>
            <a:endParaRPr lang="en-US" altLang="zh-TW" sz="2800" b="1" dirty="0">
              <a:solidFill>
                <a:schemeClr val="bg1"/>
              </a:solidFill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white">
          <a:xfrm>
            <a:off x="1977581" y="4746241"/>
            <a:ext cx="10604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zh-TW" altLang="zh-TW" sz="2800" b="1" dirty="0">
                <a:solidFill>
                  <a:schemeClr val="bg1"/>
                </a:solidFill>
              </a:rPr>
              <a:t>三餐比重</a:t>
            </a:r>
            <a:endParaRPr lang="zh-TW" altLang="en-US" sz="2800" b="1" dirty="0">
              <a:solidFill>
                <a:schemeClr val="bg1"/>
              </a:solidFill>
            </a:endParaRPr>
          </a:p>
        </p:txBody>
      </p:sp>
      <p:grpSp>
        <p:nvGrpSpPr>
          <p:cNvPr id="56353" name="Group 33"/>
          <p:cNvGrpSpPr>
            <a:grpSpLocks/>
          </p:cNvGrpSpPr>
          <p:nvPr/>
        </p:nvGrpSpPr>
        <p:grpSpPr bwMode="auto">
          <a:xfrm>
            <a:off x="7358064" y="1930400"/>
            <a:ext cx="1196975" cy="1171575"/>
            <a:chOff x="480" y="1200"/>
            <a:chExt cx="1042" cy="1019"/>
          </a:xfrm>
        </p:grpSpPr>
        <p:grpSp>
          <p:nvGrpSpPr>
            <p:cNvPr id="56354" name="Group 34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6355" name="Picture 35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356" name="Oval 36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6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56357" name="Picture 37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358" name="Text Box 38"/>
          <p:cNvSpPr txBox="1">
            <a:spLocks noChangeArrowheads="1"/>
          </p:cNvSpPr>
          <p:nvPr/>
        </p:nvSpPr>
        <p:spPr bwMode="white">
          <a:xfrm>
            <a:off x="7423150" y="2108691"/>
            <a:ext cx="10604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F8F8F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低熱量</a:t>
            </a:r>
            <a:endParaRPr lang="en-US" altLang="zh-TW" sz="2800" b="1" dirty="0">
              <a:solidFill>
                <a:srgbClr val="F8F8F8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pSp>
        <p:nvGrpSpPr>
          <p:cNvPr id="56359" name="Group 39"/>
          <p:cNvGrpSpPr>
            <a:grpSpLocks/>
          </p:cNvGrpSpPr>
          <p:nvPr/>
        </p:nvGrpSpPr>
        <p:grpSpPr bwMode="auto">
          <a:xfrm>
            <a:off x="8251826" y="3302000"/>
            <a:ext cx="1196975" cy="1171575"/>
            <a:chOff x="480" y="1200"/>
            <a:chExt cx="1042" cy="1019"/>
          </a:xfrm>
        </p:grpSpPr>
        <p:grpSp>
          <p:nvGrpSpPr>
            <p:cNvPr id="56360" name="Group 40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6361" name="Picture 41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362" name="Oval 42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6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56363" name="Picture 43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364" name="Text Box 44"/>
          <p:cNvSpPr txBox="1">
            <a:spLocks noChangeArrowheads="1"/>
          </p:cNvSpPr>
          <p:nvPr/>
        </p:nvSpPr>
        <p:spPr bwMode="white">
          <a:xfrm>
            <a:off x="8313770" y="3487345"/>
            <a:ext cx="10604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F8F8F8"/>
                </a:solidFill>
                <a:latin typeface="+mn-ea"/>
                <a:cs typeface="Arial" panose="020B0604020202020204" pitchFamily="34" charset="0"/>
              </a:rPr>
              <a:t>斷食</a:t>
            </a:r>
            <a:endParaRPr lang="en-US" altLang="zh-TW" sz="2400" b="1" dirty="0" smtClean="0">
              <a:solidFill>
                <a:srgbClr val="F8F8F8"/>
              </a:solidFill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zh-TW" altLang="en-US" sz="2400" b="1" dirty="0" smtClean="0">
                <a:solidFill>
                  <a:srgbClr val="F8F8F8"/>
                </a:solidFill>
                <a:latin typeface="+mn-ea"/>
                <a:cs typeface="Arial" panose="020B0604020202020204" pitchFamily="34" charset="0"/>
              </a:rPr>
              <a:t>代</a:t>
            </a:r>
            <a:r>
              <a:rPr lang="zh-TW" altLang="en-US" sz="2400" b="1" dirty="0">
                <a:solidFill>
                  <a:srgbClr val="F8F8F8"/>
                </a:solidFill>
                <a:latin typeface="+mn-ea"/>
                <a:cs typeface="Arial" panose="020B0604020202020204" pitchFamily="34" charset="0"/>
              </a:rPr>
              <a:t>餐</a:t>
            </a:r>
            <a:endParaRPr lang="en-US" altLang="zh-TW" sz="2400" b="1" dirty="0">
              <a:solidFill>
                <a:srgbClr val="F8F8F8"/>
              </a:solidFill>
              <a:latin typeface="+mn-ea"/>
              <a:cs typeface="Arial" panose="020B0604020202020204" pitchFamily="34" charset="0"/>
            </a:endParaRPr>
          </a:p>
        </p:txBody>
      </p:sp>
      <p:grpSp>
        <p:nvGrpSpPr>
          <p:cNvPr id="56365" name="Group 45"/>
          <p:cNvGrpSpPr>
            <a:grpSpLocks/>
          </p:cNvGrpSpPr>
          <p:nvPr/>
        </p:nvGrpSpPr>
        <p:grpSpPr bwMode="auto">
          <a:xfrm>
            <a:off x="7358064" y="4579938"/>
            <a:ext cx="1196975" cy="1171575"/>
            <a:chOff x="480" y="1200"/>
            <a:chExt cx="1042" cy="1019"/>
          </a:xfrm>
        </p:grpSpPr>
        <p:grpSp>
          <p:nvGrpSpPr>
            <p:cNvPr id="56366" name="Group 46"/>
            <p:cNvGrpSpPr>
              <a:grpSpLocks/>
            </p:cNvGrpSpPr>
            <p:nvPr/>
          </p:nvGrpSpPr>
          <p:grpSpPr bwMode="auto"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56367" name="Picture 47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368" name="Oval 48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6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pic>
          <p:nvPicPr>
            <p:cNvPr id="56369" name="Picture 49" descr="Pictur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4" y="1210"/>
              <a:ext cx="823" cy="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370" name="Text Box 50"/>
          <p:cNvSpPr txBox="1">
            <a:spLocks noChangeArrowheads="1"/>
          </p:cNvSpPr>
          <p:nvPr/>
        </p:nvSpPr>
        <p:spPr bwMode="white">
          <a:xfrm>
            <a:off x="7341054" y="4817586"/>
            <a:ext cx="118451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 dirty="0" smtClean="0">
                <a:solidFill>
                  <a:srgbClr val="F8F8F8"/>
                </a:solidFill>
                <a:latin typeface="+mj-ea"/>
                <a:ea typeface="+mj-ea"/>
                <a:cs typeface="Arial" panose="020B0604020202020204" pitchFamily="34" charset="0"/>
              </a:rPr>
              <a:t>營養素調整</a:t>
            </a:r>
            <a:endParaRPr lang="en-US" altLang="zh-TW" sz="2400" b="1" dirty="0" smtClean="0">
              <a:solidFill>
                <a:srgbClr val="F8F8F8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F8F8F8"/>
                </a:solidFill>
                <a:latin typeface="+mj-ea"/>
                <a:ea typeface="+mj-ea"/>
                <a:cs typeface="Arial" panose="020B0604020202020204" pitchFamily="34" charset="0"/>
              </a:rPr>
              <a:t>比例</a:t>
            </a:r>
            <a:endParaRPr lang="en-US" altLang="zh-TW" sz="2800" b="1" dirty="0">
              <a:solidFill>
                <a:srgbClr val="F8F8F8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56371" name="AutoShape 51"/>
          <p:cNvSpPr>
            <a:spLocks noChangeArrowheads="1"/>
          </p:cNvSpPr>
          <p:nvPr/>
        </p:nvSpPr>
        <p:spPr bwMode="gray">
          <a:xfrm rot="10800000">
            <a:off x="4565650" y="4368799"/>
            <a:ext cx="1333500" cy="762000"/>
          </a:xfrm>
          <a:custGeom>
            <a:avLst/>
            <a:gdLst>
              <a:gd name="G0" fmla="+- -1028336 0 0"/>
              <a:gd name="G1" fmla="+- -11733423 0 0"/>
              <a:gd name="G2" fmla="+- -1028336 0 -11733423"/>
              <a:gd name="G3" fmla="+- 10800 0 0"/>
              <a:gd name="G4" fmla="+- 0 0 -10283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986 0 0"/>
              <a:gd name="G9" fmla="+- 0 0 -11733423"/>
              <a:gd name="G10" fmla="+- 7986 0 2700"/>
              <a:gd name="G11" fmla="cos G10 -1028336"/>
              <a:gd name="G12" fmla="sin G10 -1028336"/>
              <a:gd name="G13" fmla="cos 13500 -1028336"/>
              <a:gd name="G14" fmla="sin 13500 -1028336"/>
              <a:gd name="G15" fmla="+- G11 10800 0"/>
              <a:gd name="G16" fmla="+- G12 10800 0"/>
              <a:gd name="G17" fmla="+- G13 10800 0"/>
              <a:gd name="G18" fmla="+- G14 10800 0"/>
              <a:gd name="G19" fmla="*/ 7986 1 2"/>
              <a:gd name="G20" fmla="+- G19 5400 0"/>
              <a:gd name="G21" fmla="cos G20 -1028336"/>
              <a:gd name="G22" fmla="sin G20 -1028336"/>
              <a:gd name="G23" fmla="+- G21 10800 0"/>
              <a:gd name="G24" fmla="+- G12 G23 G22"/>
              <a:gd name="G25" fmla="+- G22 G23 G11"/>
              <a:gd name="G26" fmla="cos 10800 -1028336"/>
              <a:gd name="G27" fmla="sin 10800 -1028336"/>
              <a:gd name="G28" fmla="cos 7986 -1028336"/>
              <a:gd name="G29" fmla="sin 7986 -10283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33423"/>
              <a:gd name="G36" fmla="sin G34 -11733423"/>
              <a:gd name="G37" fmla="+/ -11733423 -10283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986 G39"/>
              <a:gd name="G43" fmla="sin 798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415 w 21600"/>
              <a:gd name="T5" fmla="*/ 89 h 21600"/>
              <a:gd name="T6" fmla="*/ 1408 w 21600"/>
              <a:gd name="T7" fmla="*/ 10642 h 21600"/>
              <a:gd name="T8" fmla="*/ 9776 w 21600"/>
              <a:gd name="T9" fmla="*/ 2879 h 21600"/>
              <a:gd name="T10" fmla="*/ 23796 w 21600"/>
              <a:gd name="T11" fmla="*/ 7148 h 21600"/>
              <a:gd name="T12" fmla="*/ 20953 w 21600"/>
              <a:gd name="T13" fmla="*/ 12212 h 21600"/>
              <a:gd name="T14" fmla="*/ 15889 w 21600"/>
              <a:gd name="T15" fmla="*/ 937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488" y="8640"/>
                </a:moveTo>
                <a:cubicBezTo>
                  <a:pt x="17520" y="5194"/>
                  <a:pt x="14378" y="2814"/>
                  <a:pt x="10800" y="2814"/>
                </a:cubicBezTo>
                <a:cubicBezTo>
                  <a:pt x="6441" y="2814"/>
                  <a:pt x="2888" y="6308"/>
                  <a:pt x="2815" y="10665"/>
                </a:cubicBezTo>
                <a:lnTo>
                  <a:pt x="1" y="10618"/>
                </a:lnTo>
                <a:cubicBezTo>
                  <a:pt x="100" y="4725"/>
                  <a:pt x="4906" y="0"/>
                  <a:pt x="10800" y="0"/>
                </a:cubicBezTo>
                <a:cubicBezTo>
                  <a:pt x="15639" y="0"/>
                  <a:pt x="19888" y="3219"/>
                  <a:pt x="21197" y="7879"/>
                </a:cubicBezTo>
                <a:lnTo>
                  <a:pt x="23796" y="7148"/>
                </a:lnTo>
                <a:lnTo>
                  <a:pt x="20953" y="12212"/>
                </a:lnTo>
                <a:lnTo>
                  <a:pt x="15889" y="9370"/>
                </a:lnTo>
                <a:lnTo>
                  <a:pt x="18488" y="8640"/>
                </a:lnTo>
                <a:close/>
              </a:path>
            </a:pathLst>
          </a:custGeom>
          <a:solidFill>
            <a:schemeClr val="tx1">
              <a:alpha val="3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8F8F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653214" y="3629025"/>
            <a:ext cx="1646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飲食中減少熱量攝取</a:t>
            </a:r>
            <a:endParaRPr lang="en-US" altLang="zh-TW" sz="16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56373" name="Rectangle 53"/>
          <p:cNvSpPr>
            <a:spLocks noChangeArrowheads="1"/>
          </p:cNvSpPr>
          <p:nvPr/>
        </p:nvSpPr>
        <p:spPr bwMode="gray">
          <a:xfrm>
            <a:off x="1964144" y="5900354"/>
            <a:ext cx="687435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buClr>
                <a:srgbClr val="D7181F"/>
              </a:buClr>
              <a:buFont typeface="Wingdings" panose="05000000000000000000" pitchFamily="2" charset="2"/>
              <a:buNone/>
            </a:pPr>
            <a:r>
              <a:rPr lang="zh-TW" altLang="zh-TW" sz="2000" b="1" dirty="0" smtClean="0"/>
              <a:t>只要能</a:t>
            </a:r>
            <a:r>
              <a:rPr lang="zh-TW" altLang="zh-TW" sz="2000" b="1" dirty="0"/>
              <a:t>達到熱量攝取減少，不論採用哪種飲食方案皆</a:t>
            </a:r>
            <a:r>
              <a:rPr lang="zh-TW" altLang="zh-TW" sz="2000" b="1" dirty="0" smtClean="0"/>
              <a:t>有效</a:t>
            </a:r>
            <a:r>
              <a:rPr lang="zh-TW" altLang="en-US" sz="2000" b="1" dirty="0" smtClean="0"/>
              <a:t>。</a:t>
            </a:r>
            <a:endParaRPr lang="en-US" altLang="zh-TW" sz="2000" b="1" dirty="0">
              <a:ea typeface="新細明體" panose="02020500000000000000" pitchFamily="18" charset="-120"/>
            </a:endParaRPr>
          </a:p>
        </p:txBody>
      </p:sp>
      <p:sp>
        <p:nvSpPr>
          <p:cNvPr id="55" name="標題 1"/>
          <p:cNvSpPr>
            <a:spLocks noGrp="1"/>
          </p:cNvSpPr>
          <p:nvPr>
            <p:ph type="title"/>
          </p:nvPr>
        </p:nvSpPr>
        <p:spPr>
          <a:xfrm>
            <a:off x="720029" y="415925"/>
            <a:ext cx="8596668" cy="100341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zh-TW" altLang="zh-TW" sz="5400" b="1" dirty="0">
                <a:solidFill>
                  <a:schemeClr val="accent1">
                    <a:lumMod val="50000"/>
                  </a:schemeClr>
                </a:solidFill>
              </a:rPr>
              <a:t>減重飲食類別</a:t>
            </a:r>
            <a:br>
              <a:rPr lang="zh-TW" altLang="zh-TW" sz="5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zh-TW" alt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8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94" y="286637"/>
            <a:ext cx="8596668" cy="730751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飲食行為</a:t>
            </a: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改變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gray">
          <a:xfrm>
            <a:off x="1580950" y="4903786"/>
            <a:ext cx="7096125" cy="150495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79216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9216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99190" dir="2388334" algn="ctr" rotWithShape="0">
              <a:schemeClr val="tx1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zh-TW" altLang="zh-TW">
              <a:cs typeface="Arial" panose="020B0604020202020204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ltGray">
          <a:xfrm>
            <a:off x="1913461" y="5199878"/>
            <a:ext cx="6559378" cy="1017587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5659" name="Group 59"/>
          <p:cNvGrpSpPr>
            <a:grpSpLocks/>
          </p:cNvGrpSpPr>
          <p:nvPr/>
        </p:nvGrpSpPr>
        <p:grpSpPr bwMode="auto">
          <a:xfrm>
            <a:off x="2683344" y="2843969"/>
            <a:ext cx="1609725" cy="1219200"/>
            <a:chOff x="2021" y="1741"/>
            <a:chExt cx="1014" cy="768"/>
          </a:xfrm>
        </p:grpSpPr>
        <p:sp>
          <p:nvSpPr>
            <p:cNvPr id="25608" name="Oval 8"/>
            <p:cNvSpPr>
              <a:spLocks noChangeArrowheads="1"/>
            </p:cNvSpPr>
            <p:nvPr/>
          </p:nvSpPr>
          <p:spPr bwMode="gray">
            <a:xfrm>
              <a:off x="2021" y="1970"/>
              <a:ext cx="164" cy="3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09" name="Oval 9"/>
            <p:cNvSpPr>
              <a:spLocks noChangeArrowheads="1"/>
            </p:cNvSpPr>
            <p:nvPr/>
          </p:nvSpPr>
          <p:spPr bwMode="gray">
            <a:xfrm>
              <a:off x="2021" y="1970"/>
              <a:ext cx="1014" cy="3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32001"/>
                  </a:schemeClr>
                </a:gs>
                <a:gs pos="100000">
                  <a:schemeClr val="accent2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10" name="Oval 10"/>
            <p:cNvSpPr>
              <a:spLocks noChangeArrowheads="1"/>
            </p:cNvSpPr>
            <p:nvPr/>
          </p:nvSpPr>
          <p:spPr bwMode="gray">
            <a:xfrm>
              <a:off x="2076" y="1959"/>
              <a:ext cx="881" cy="3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5411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11" name="Oval 11"/>
            <p:cNvSpPr>
              <a:spLocks noChangeArrowheads="1"/>
            </p:cNvSpPr>
            <p:nvPr/>
          </p:nvSpPr>
          <p:spPr bwMode="gray">
            <a:xfrm>
              <a:off x="2079" y="1960"/>
              <a:ext cx="881" cy="3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63529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12" name="Oval 12"/>
            <p:cNvSpPr>
              <a:spLocks noChangeArrowheads="1"/>
            </p:cNvSpPr>
            <p:nvPr/>
          </p:nvSpPr>
          <p:spPr bwMode="gray">
            <a:xfrm>
              <a:off x="2122" y="1968"/>
              <a:ext cx="795" cy="32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25613" name="Group 13"/>
            <p:cNvGrpSpPr>
              <a:grpSpLocks/>
            </p:cNvGrpSpPr>
            <p:nvPr/>
          </p:nvGrpSpPr>
          <p:grpSpPr bwMode="auto">
            <a:xfrm>
              <a:off x="2139" y="1741"/>
              <a:ext cx="769" cy="768"/>
              <a:chOff x="4166" y="1706"/>
              <a:chExt cx="1252" cy="1252"/>
            </a:xfrm>
          </p:grpSpPr>
          <p:sp>
            <p:nvSpPr>
              <p:cNvPr id="25614" name="Oval 1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15" name="Oval 1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16" name="Oval 1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17" name="Oval 17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25658" name="Group 58"/>
          <p:cNvGrpSpPr>
            <a:grpSpLocks/>
          </p:cNvGrpSpPr>
          <p:nvPr/>
        </p:nvGrpSpPr>
        <p:grpSpPr bwMode="auto">
          <a:xfrm>
            <a:off x="1172272" y="1948366"/>
            <a:ext cx="1644650" cy="1228725"/>
            <a:chOff x="941" y="1177"/>
            <a:chExt cx="1036" cy="774"/>
          </a:xfrm>
        </p:grpSpPr>
        <p:sp>
          <p:nvSpPr>
            <p:cNvPr id="25641" name="Oval 41"/>
            <p:cNvSpPr>
              <a:spLocks noChangeArrowheads="1"/>
            </p:cNvSpPr>
            <p:nvPr/>
          </p:nvSpPr>
          <p:spPr bwMode="gray">
            <a:xfrm>
              <a:off x="941" y="1400"/>
              <a:ext cx="164" cy="3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42" name="Oval 42"/>
            <p:cNvSpPr>
              <a:spLocks noChangeArrowheads="1"/>
            </p:cNvSpPr>
            <p:nvPr/>
          </p:nvSpPr>
          <p:spPr bwMode="gray">
            <a:xfrm>
              <a:off x="945" y="1400"/>
              <a:ext cx="1032" cy="3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43" name="Oval 43"/>
            <p:cNvSpPr>
              <a:spLocks noChangeArrowheads="1"/>
            </p:cNvSpPr>
            <p:nvPr/>
          </p:nvSpPr>
          <p:spPr bwMode="gray">
            <a:xfrm>
              <a:off x="1008" y="1400"/>
              <a:ext cx="898" cy="3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44" name="Oval 44"/>
            <p:cNvSpPr>
              <a:spLocks noChangeArrowheads="1"/>
            </p:cNvSpPr>
            <p:nvPr/>
          </p:nvSpPr>
          <p:spPr bwMode="gray">
            <a:xfrm>
              <a:off x="1008" y="1400"/>
              <a:ext cx="897" cy="3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45" name="Oval 45"/>
            <p:cNvSpPr>
              <a:spLocks noChangeArrowheads="1"/>
            </p:cNvSpPr>
            <p:nvPr/>
          </p:nvSpPr>
          <p:spPr bwMode="gray">
            <a:xfrm>
              <a:off x="1057" y="1400"/>
              <a:ext cx="807" cy="32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46" name="Oval 46"/>
            <p:cNvSpPr>
              <a:spLocks noChangeArrowheads="1"/>
            </p:cNvSpPr>
            <p:nvPr/>
          </p:nvSpPr>
          <p:spPr bwMode="gray">
            <a:xfrm>
              <a:off x="1070" y="1177"/>
              <a:ext cx="782" cy="774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25647" name="Oval 47"/>
            <p:cNvSpPr>
              <a:spLocks noChangeArrowheads="1"/>
            </p:cNvSpPr>
            <p:nvPr/>
          </p:nvSpPr>
          <p:spPr bwMode="gray">
            <a:xfrm>
              <a:off x="1080" y="1182"/>
              <a:ext cx="763" cy="75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25648" name="Oval 48"/>
            <p:cNvSpPr>
              <a:spLocks noChangeArrowheads="1"/>
            </p:cNvSpPr>
            <p:nvPr/>
          </p:nvSpPr>
          <p:spPr bwMode="gray">
            <a:xfrm>
              <a:off x="1088" y="1189"/>
              <a:ext cx="726" cy="705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25649" name="Oval 49"/>
            <p:cNvSpPr>
              <a:spLocks noChangeArrowheads="1"/>
            </p:cNvSpPr>
            <p:nvPr/>
          </p:nvSpPr>
          <p:spPr bwMode="gray">
            <a:xfrm>
              <a:off x="1130" y="1209"/>
              <a:ext cx="645" cy="572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sp>
        <p:nvSpPr>
          <p:cNvPr id="25650" name="Line 50"/>
          <p:cNvSpPr>
            <a:spLocks noChangeShapeType="1"/>
          </p:cNvSpPr>
          <p:nvPr/>
        </p:nvSpPr>
        <p:spPr bwMode="ltGray">
          <a:xfrm>
            <a:off x="1954909" y="3392991"/>
            <a:ext cx="0" cy="1354137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5651" name="Line 51"/>
          <p:cNvSpPr>
            <a:spLocks noChangeShapeType="1"/>
          </p:cNvSpPr>
          <p:nvPr/>
        </p:nvSpPr>
        <p:spPr bwMode="ltGray">
          <a:xfrm flipH="1">
            <a:off x="3481809" y="4300551"/>
            <a:ext cx="1588" cy="460375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5654" name="Text Box 54"/>
          <p:cNvSpPr txBox="1">
            <a:spLocks noChangeArrowheads="1"/>
          </p:cNvSpPr>
          <p:nvPr/>
        </p:nvSpPr>
        <p:spPr bwMode="auto">
          <a:xfrm>
            <a:off x="1307210" y="2265866"/>
            <a:ext cx="1355725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2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增加蔬菜水</a:t>
            </a:r>
            <a:r>
              <a:rPr lang="zh-TW" altLang="en-US" sz="22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果</a:t>
            </a:r>
            <a:endParaRPr lang="en-US" altLang="zh-TW" sz="22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5655" name="Text Box 55"/>
          <p:cNvSpPr txBox="1">
            <a:spLocks noChangeArrowheads="1"/>
          </p:cNvSpPr>
          <p:nvPr/>
        </p:nvSpPr>
        <p:spPr bwMode="auto">
          <a:xfrm>
            <a:off x="2869306" y="3142007"/>
            <a:ext cx="1355725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2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全榖取代精緻穀</a:t>
            </a:r>
            <a:endParaRPr lang="en-US" altLang="zh-TW" sz="22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pSp>
        <p:nvGrpSpPr>
          <p:cNvPr id="25660" name="Group 60"/>
          <p:cNvGrpSpPr>
            <a:grpSpLocks/>
          </p:cNvGrpSpPr>
          <p:nvPr/>
        </p:nvGrpSpPr>
        <p:grpSpPr bwMode="auto">
          <a:xfrm>
            <a:off x="6117335" y="1876224"/>
            <a:ext cx="1612900" cy="1216025"/>
            <a:chOff x="3076" y="1163"/>
            <a:chExt cx="1016" cy="766"/>
          </a:xfrm>
        </p:grpSpPr>
        <p:sp>
          <p:nvSpPr>
            <p:cNvPr id="25619" name="Oval 19"/>
            <p:cNvSpPr>
              <a:spLocks noChangeArrowheads="1"/>
            </p:cNvSpPr>
            <p:nvPr/>
          </p:nvSpPr>
          <p:spPr bwMode="gray">
            <a:xfrm>
              <a:off x="3076" y="1391"/>
              <a:ext cx="164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20" name="Oval 20"/>
            <p:cNvSpPr>
              <a:spLocks noChangeArrowheads="1"/>
            </p:cNvSpPr>
            <p:nvPr/>
          </p:nvSpPr>
          <p:spPr bwMode="gray">
            <a:xfrm>
              <a:off x="3082" y="1391"/>
              <a:ext cx="1010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21" name="Oval 21"/>
            <p:cNvSpPr>
              <a:spLocks noChangeArrowheads="1"/>
            </p:cNvSpPr>
            <p:nvPr/>
          </p:nvSpPr>
          <p:spPr bwMode="gray">
            <a:xfrm>
              <a:off x="3140" y="1379"/>
              <a:ext cx="876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22" name="Oval 22"/>
            <p:cNvSpPr>
              <a:spLocks noChangeArrowheads="1"/>
            </p:cNvSpPr>
            <p:nvPr/>
          </p:nvSpPr>
          <p:spPr bwMode="gray">
            <a:xfrm>
              <a:off x="3145" y="1381"/>
              <a:ext cx="876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23" name="Oval 23"/>
            <p:cNvSpPr>
              <a:spLocks noChangeArrowheads="1"/>
            </p:cNvSpPr>
            <p:nvPr/>
          </p:nvSpPr>
          <p:spPr bwMode="gray">
            <a:xfrm>
              <a:off x="3196" y="1383"/>
              <a:ext cx="789" cy="32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25624" name="Group 24"/>
            <p:cNvGrpSpPr>
              <a:grpSpLocks/>
            </p:cNvGrpSpPr>
            <p:nvPr/>
          </p:nvGrpSpPr>
          <p:grpSpPr bwMode="auto">
            <a:xfrm>
              <a:off x="3211" y="1163"/>
              <a:ext cx="765" cy="766"/>
              <a:chOff x="4166" y="1706"/>
              <a:chExt cx="1252" cy="1252"/>
            </a:xfrm>
          </p:grpSpPr>
          <p:sp>
            <p:nvSpPr>
              <p:cNvPr id="25625" name="Oval 25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26" name="Oval 26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27" name="Oval 27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28" name="Oval 28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25661" name="Group 61"/>
          <p:cNvGrpSpPr>
            <a:grpSpLocks/>
          </p:cNvGrpSpPr>
          <p:nvPr/>
        </p:nvGrpSpPr>
        <p:grpSpPr bwMode="auto">
          <a:xfrm>
            <a:off x="7592917" y="2765224"/>
            <a:ext cx="1487488" cy="1235075"/>
            <a:chOff x="4166" y="1691"/>
            <a:chExt cx="937" cy="778"/>
          </a:xfrm>
        </p:grpSpPr>
        <p:sp>
          <p:nvSpPr>
            <p:cNvPr id="25630" name="Oval 30"/>
            <p:cNvSpPr>
              <a:spLocks noChangeArrowheads="1"/>
            </p:cNvSpPr>
            <p:nvPr/>
          </p:nvSpPr>
          <p:spPr bwMode="gray">
            <a:xfrm>
              <a:off x="4166" y="1918"/>
              <a:ext cx="164" cy="3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31" name="Oval 31"/>
            <p:cNvSpPr>
              <a:spLocks noChangeArrowheads="1"/>
            </p:cNvSpPr>
            <p:nvPr/>
          </p:nvSpPr>
          <p:spPr bwMode="gray">
            <a:xfrm>
              <a:off x="4166" y="1918"/>
              <a:ext cx="164" cy="3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32" name="Oval 32"/>
            <p:cNvSpPr>
              <a:spLocks noChangeArrowheads="1"/>
            </p:cNvSpPr>
            <p:nvPr/>
          </p:nvSpPr>
          <p:spPr bwMode="gray">
            <a:xfrm>
              <a:off x="4228" y="1913"/>
              <a:ext cx="875" cy="3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33" name="Oval 33"/>
            <p:cNvSpPr>
              <a:spLocks noChangeArrowheads="1"/>
            </p:cNvSpPr>
            <p:nvPr/>
          </p:nvSpPr>
          <p:spPr bwMode="gray">
            <a:xfrm>
              <a:off x="4228" y="1901"/>
              <a:ext cx="875" cy="3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634" name="Oval 34"/>
            <p:cNvSpPr>
              <a:spLocks noChangeArrowheads="1"/>
            </p:cNvSpPr>
            <p:nvPr/>
          </p:nvSpPr>
          <p:spPr bwMode="gray">
            <a:xfrm>
              <a:off x="4270" y="1917"/>
              <a:ext cx="788" cy="32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25635" name="Group 35"/>
            <p:cNvGrpSpPr>
              <a:grpSpLocks/>
            </p:cNvGrpSpPr>
            <p:nvPr/>
          </p:nvGrpSpPr>
          <p:grpSpPr bwMode="auto">
            <a:xfrm>
              <a:off x="4284" y="1691"/>
              <a:ext cx="763" cy="778"/>
              <a:chOff x="4166" y="1706"/>
              <a:chExt cx="1252" cy="1252"/>
            </a:xfrm>
          </p:grpSpPr>
          <p:sp>
            <p:nvSpPr>
              <p:cNvPr id="25636" name="Oval 3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37" name="Oval 3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38" name="Oval 3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639" name="Oval 3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25652" name="Line 52"/>
          <p:cNvSpPr>
            <a:spLocks noChangeShapeType="1"/>
          </p:cNvSpPr>
          <p:nvPr/>
        </p:nvSpPr>
        <p:spPr bwMode="ltGray">
          <a:xfrm>
            <a:off x="6843617" y="3392991"/>
            <a:ext cx="0" cy="13716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5653" name="Line 53"/>
          <p:cNvSpPr>
            <a:spLocks noChangeShapeType="1"/>
          </p:cNvSpPr>
          <p:nvPr/>
        </p:nvSpPr>
        <p:spPr bwMode="ltGray">
          <a:xfrm flipH="1">
            <a:off x="8326343" y="4251125"/>
            <a:ext cx="22225" cy="555625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5656" name="Text Box 56"/>
          <p:cNvSpPr txBox="1">
            <a:spLocks noChangeArrowheads="1"/>
          </p:cNvSpPr>
          <p:nvPr/>
        </p:nvSpPr>
        <p:spPr bwMode="auto">
          <a:xfrm>
            <a:off x="6202171" y="2175582"/>
            <a:ext cx="1355725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2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減少含糖飲料</a:t>
            </a:r>
            <a:endParaRPr lang="en-US" altLang="zh-TW" sz="22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5657" name="Text Box 57"/>
          <p:cNvSpPr txBox="1">
            <a:spLocks noChangeArrowheads="1"/>
          </p:cNvSpPr>
          <p:nvPr/>
        </p:nvSpPr>
        <p:spPr bwMode="auto">
          <a:xfrm>
            <a:off x="7692932" y="2827983"/>
            <a:ext cx="1355725" cy="110799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2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可</a:t>
            </a:r>
            <a:endParaRPr lang="en-US" altLang="zh-TW" sz="2200" b="1" dirty="0" smtClean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algn="ctr"/>
            <a:r>
              <a:rPr lang="zh-TW" altLang="en-US" sz="22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使用代糖飲料</a:t>
            </a:r>
            <a:endParaRPr lang="en-US" altLang="zh-TW" sz="22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90537" y="5305538"/>
            <a:ext cx="64002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chemeClr val="bg1"/>
                </a:solidFill>
              </a:rPr>
              <a:t>不刻意減少熱量時，</a:t>
            </a:r>
            <a:r>
              <a:rPr lang="zh-TW" altLang="zh-TW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小小的行為</a:t>
            </a:r>
            <a:r>
              <a:rPr lang="zh-TW" altLang="zh-TW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改變</a:t>
            </a:r>
            <a:r>
              <a:rPr lang="zh-TW" alt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可</a:t>
            </a:r>
            <a:r>
              <a:rPr lang="zh-TW" altLang="zh-TW" sz="2400" b="1" dirty="0" smtClean="0">
                <a:solidFill>
                  <a:schemeClr val="bg1"/>
                </a:solidFill>
              </a:rPr>
              <a:t>減少約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100</a:t>
            </a:r>
            <a:r>
              <a:rPr lang="zh-TW" altLang="zh-TW" sz="2400" b="1" dirty="0" smtClean="0">
                <a:solidFill>
                  <a:schemeClr val="bg1"/>
                </a:solidFill>
              </a:rPr>
              <a:t>〜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200</a:t>
            </a:r>
            <a:r>
              <a:rPr lang="zh-TW" altLang="zh-TW" sz="2400" b="1" dirty="0" smtClean="0">
                <a:solidFill>
                  <a:schemeClr val="bg1"/>
                </a:solidFill>
              </a:rPr>
              <a:t>大卡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/</a:t>
            </a:r>
            <a:r>
              <a:rPr lang="zh-TW" altLang="zh-TW" sz="2400" b="1" dirty="0" smtClean="0">
                <a:solidFill>
                  <a:schemeClr val="bg1"/>
                </a:solidFill>
              </a:rPr>
              <a:t>天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，有助減重且可長久維持</a:t>
            </a:r>
            <a:r>
              <a:rPr lang="zh-TW" alt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4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5" name="Line 52"/>
          <p:cNvSpPr>
            <a:spLocks noChangeShapeType="1"/>
          </p:cNvSpPr>
          <p:nvPr/>
        </p:nvSpPr>
        <p:spPr bwMode="ltGray">
          <a:xfrm flipH="1">
            <a:off x="5285751" y="3876383"/>
            <a:ext cx="2908" cy="858046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98" name="Group 60"/>
          <p:cNvGrpSpPr>
            <a:grpSpLocks/>
          </p:cNvGrpSpPr>
          <p:nvPr/>
        </p:nvGrpSpPr>
        <p:grpSpPr bwMode="auto">
          <a:xfrm>
            <a:off x="4449399" y="2527010"/>
            <a:ext cx="1612900" cy="1216025"/>
            <a:chOff x="3076" y="1163"/>
            <a:chExt cx="1016" cy="766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99" name="Oval 19"/>
            <p:cNvSpPr>
              <a:spLocks noChangeArrowheads="1"/>
            </p:cNvSpPr>
            <p:nvPr/>
          </p:nvSpPr>
          <p:spPr bwMode="gray">
            <a:xfrm>
              <a:off x="3076" y="1391"/>
              <a:ext cx="164" cy="3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0" name="Oval 20"/>
            <p:cNvSpPr>
              <a:spLocks noChangeArrowheads="1"/>
            </p:cNvSpPr>
            <p:nvPr/>
          </p:nvSpPr>
          <p:spPr bwMode="gray">
            <a:xfrm>
              <a:off x="3082" y="1391"/>
              <a:ext cx="1010" cy="3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1" name="Oval 21"/>
            <p:cNvSpPr>
              <a:spLocks noChangeArrowheads="1"/>
            </p:cNvSpPr>
            <p:nvPr/>
          </p:nvSpPr>
          <p:spPr bwMode="gray">
            <a:xfrm>
              <a:off x="3140" y="1379"/>
              <a:ext cx="876" cy="3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2" name="Oval 22"/>
            <p:cNvSpPr>
              <a:spLocks noChangeArrowheads="1"/>
            </p:cNvSpPr>
            <p:nvPr/>
          </p:nvSpPr>
          <p:spPr bwMode="gray">
            <a:xfrm>
              <a:off x="3145" y="1381"/>
              <a:ext cx="876" cy="3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3" name="Oval 23"/>
            <p:cNvSpPr>
              <a:spLocks noChangeArrowheads="1"/>
            </p:cNvSpPr>
            <p:nvPr/>
          </p:nvSpPr>
          <p:spPr bwMode="gray">
            <a:xfrm>
              <a:off x="3196" y="1383"/>
              <a:ext cx="789" cy="3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104" name="Group 24"/>
            <p:cNvGrpSpPr>
              <a:grpSpLocks/>
            </p:cNvGrpSpPr>
            <p:nvPr/>
          </p:nvGrpSpPr>
          <p:grpSpPr bwMode="auto">
            <a:xfrm>
              <a:off x="3211" y="1163"/>
              <a:ext cx="765" cy="766"/>
              <a:chOff x="4166" y="1706"/>
              <a:chExt cx="1252" cy="1252"/>
            </a:xfrm>
            <a:grpFill/>
          </p:grpSpPr>
          <p:sp>
            <p:nvSpPr>
              <p:cNvPr id="105" name="Oval 25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06" name="Oval 26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pFill/>
              <a:ln>
                <a:noFill/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07" name="Oval 27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pFill/>
              <a:ln>
                <a:noFill/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108" name="Oval 28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97" name="Text Box 56"/>
          <p:cNvSpPr txBox="1">
            <a:spLocks noChangeArrowheads="1"/>
          </p:cNvSpPr>
          <p:nvPr/>
        </p:nvSpPr>
        <p:spPr bwMode="auto">
          <a:xfrm>
            <a:off x="4621384" y="2757287"/>
            <a:ext cx="1355725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2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減少外食</a:t>
            </a:r>
            <a:r>
              <a:rPr lang="zh-TW" altLang="en-US" sz="2200" b="1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、</a:t>
            </a:r>
            <a:r>
              <a:rPr lang="zh-TW" altLang="en-US" sz="22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零食</a:t>
            </a:r>
            <a:endParaRPr lang="en-US" altLang="zh-TW" sz="22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26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gray">
          <a:xfrm rot="5400000">
            <a:off x="3940176" y="2402425"/>
            <a:ext cx="2224088" cy="11731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dirty="0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568860" y="2259097"/>
            <a:ext cx="3891982" cy="1292625"/>
            <a:chOff x="720" y="1392"/>
            <a:chExt cx="4058" cy="480"/>
          </a:xfrm>
        </p:grpSpPr>
        <p:sp>
          <p:nvSpPr>
            <p:cNvPr id="13316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13318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319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15686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556160" y="4373995"/>
            <a:ext cx="3967713" cy="1285660"/>
            <a:chOff x="720" y="1392"/>
            <a:chExt cx="4058" cy="480"/>
          </a:xfrm>
        </p:grpSpPr>
        <p:sp>
          <p:nvSpPr>
            <p:cNvPr id="13321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3322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13323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324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2549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13331" name="Text Box 19"/>
          <p:cNvSpPr txBox="1">
            <a:spLocks noChangeArrowheads="1"/>
          </p:cNvSpPr>
          <p:nvPr/>
        </p:nvSpPr>
        <p:spPr bwMode="white">
          <a:xfrm>
            <a:off x="1309290" y="2608851"/>
            <a:ext cx="27212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 dirty="0">
                <a:solidFill>
                  <a:schemeClr val="bg1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減少含糖飲料</a:t>
            </a:r>
            <a:endParaRPr lang="en-US" altLang="zh-TW" sz="2800" b="1" dirty="0">
              <a:solidFill>
                <a:schemeClr val="bg1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white">
          <a:xfrm>
            <a:off x="1444043" y="4715918"/>
            <a:ext cx="30120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可使用</a:t>
            </a:r>
            <a:r>
              <a:rPr lang="zh-TW" altLang="en-US" sz="2800" b="1" dirty="0">
                <a:solidFill>
                  <a:schemeClr val="bg1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代糖飲料</a:t>
            </a:r>
            <a:endParaRPr lang="en-US" altLang="zh-TW" sz="2800" b="1" dirty="0">
              <a:solidFill>
                <a:schemeClr val="bg1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gray">
          <a:xfrm>
            <a:off x="5732812" y="1590982"/>
            <a:ext cx="3395662" cy="2213269"/>
          </a:xfrm>
          <a:prstGeom prst="flowChartAlternateProcess">
            <a:avLst/>
          </a:prstGeom>
          <a:gradFill rotWithShape="1">
            <a:gsLst>
              <a:gs pos="0">
                <a:srgbClr val="FFFFFF">
                  <a:gamma/>
                  <a:shade val="89020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89020"/>
                  <a:invGamma/>
                </a:srgb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3336" name="Picture 24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06" t="64474" r="19473"/>
          <a:stretch>
            <a:fillRect/>
          </a:stretch>
        </p:blipFill>
        <p:spPr bwMode="auto">
          <a:xfrm>
            <a:off x="296628" y="2357095"/>
            <a:ext cx="1081159" cy="129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7" name="Picture 25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06" t="64474" r="19473"/>
          <a:stretch>
            <a:fillRect/>
          </a:stretch>
        </p:blipFill>
        <p:spPr bwMode="auto">
          <a:xfrm>
            <a:off x="331446" y="4520989"/>
            <a:ext cx="1075332" cy="128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AutoShape 22"/>
          <p:cNvSpPr>
            <a:spLocks noChangeArrowheads="1"/>
          </p:cNvSpPr>
          <p:nvPr/>
        </p:nvSpPr>
        <p:spPr bwMode="gray">
          <a:xfrm>
            <a:off x="5846067" y="3994166"/>
            <a:ext cx="3395662" cy="2146752"/>
          </a:xfrm>
          <a:prstGeom prst="flowChartAlternateProcess">
            <a:avLst/>
          </a:prstGeom>
          <a:gradFill rotWithShape="1">
            <a:gsLst>
              <a:gs pos="0">
                <a:srgbClr val="FFFFFF">
                  <a:gamma/>
                  <a:shade val="89020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89020"/>
                  <a:invGamma/>
                </a:srgb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5794" y="267387"/>
            <a:ext cx="8596668" cy="7307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飲食行為小改變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-1(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AutoShape 2"/>
          <p:cNvSpPr>
            <a:spLocks noChangeArrowheads="1"/>
          </p:cNvSpPr>
          <p:nvPr/>
        </p:nvSpPr>
        <p:spPr bwMode="gray">
          <a:xfrm rot="5400000">
            <a:off x="4096589" y="4578719"/>
            <a:ext cx="2224088" cy="11731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6026352" y="4278161"/>
            <a:ext cx="311992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原本有使用代糖飲品習慣者並不需強制改喝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白開水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建議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依個案喜好或遵循力建議以水或代糖飲料取代含糖飲料。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187531" y="3734109"/>
            <a:ext cx="2662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>
                <a:latin typeface="+mj-ea"/>
                <a:ea typeface="+mj-ea"/>
              </a:rPr>
              <a:t>(</a:t>
            </a:r>
            <a:r>
              <a:rPr lang="zh-TW" altLang="zh-TW" sz="2000" b="1" dirty="0">
                <a:latin typeface="+mj-ea"/>
                <a:ea typeface="+mj-ea"/>
                <a:cs typeface="Times New Roman" panose="02020603050405020304" pitchFamily="18" charset="0"/>
              </a:rPr>
              <a:t>強建議，證據等級中</a:t>
            </a:r>
            <a:r>
              <a:rPr lang="en-US" altLang="zh-TW" sz="2000" b="1" dirty="0">
                <a:latin typeface="+mj-ea"/>
                <a:ea typeface="+mj-ea"/>
              </a:rPr>
              <a:t>)</a:t>
            </a:r>
            <a:endParaRPr lang="zh-TW" altLang="en-US" sz="2000" b="1" dirty="0">
              <a:latin typeface="+mj-ea"/>
              <a:ea typeface="+mj-ea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503672" y="2763414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0070C0"/>
                </a:solidFill>
              </a:rPr>
              <a:t>1B</a:t>
            </a:r>
            <a:endParaRPr lang="zh-TW" altLang="en-US" sz="2400" b="1" dirty="0">
              <a:solidFill>
                <a:srgbClr val="0070C0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4629260" y="4744116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0070C0"/>
                </a:solidFill>
              </a:rPr>
              <a:t>1B</a:t>
            </a:r>
            <a:endParaRPr lang="zh-TW" alt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026352" y="2147186"/>
            <a:ext cx="2877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建議減少含糖飲料，在無代償性增加其他食物攝取下，應可減少體重。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3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gray">
          <a:xfrm rot="3046289" flipH="1">
            <a:off x="5728285" y="1001134"/>
            <a:ext cx="2352988" cy="3472459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hlink"/>
          </a:solidFill>
          <a:ln w="19050" cmpd="sng">
            <a:solidFill>
              <a:srgbClr val="FFFF00"/>
            </a:solidFill>
            <a:prstDash val="solid"/>
            <a:round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gray">
          <a:xfrm rot="-46246289">
            <a:off x="1945756" y="968455"/>
            <a:ext cx="2520226" cy="3537817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 cmpd="sng">
            <a:solidFill>
              <a:srgbClr val="FFFF00"/>
            </a:solidFill>
            <a:prstDash val="solid"/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gray">
          <a:xfrm>
            <a:off x="3971337" y="2737363"/>
            <a:ext cx="2362142" cy="1990854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gray">
          <a:xfrm>
            <a:off x="5962303" y="1810951"/>
            <a:ext cx="204509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zh-TW" sz="2800" b="1" dirty="0">
                <a:solidFill>
                  <a:schemeClr val="bg1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限制</a:t>
            </a:r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熱量下</a:t>
            </a:r>
            <a:r>
              <a:rPr lang="zh-TW" altLang="en-US" sz="28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早餐採高熱量，晚餐採低熱量</a:t>
            </a:r>
            <a:endParaRPr lang="en-US" altLang="zh-TW" sz="28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gray">
          <a:xfrm>
            <a:off x="3076087" y="4274180"/>
            <a:ext cx="17922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間歇性斷食以限制熱量</a:t>
            </a:r>
            <a:endParaRPr lang="en-US" altLang="zh-TW" sz="28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gray">
          <a:xfrm>
            <a:off x="5613775" y="4432192"/>
            <a:ext cx="22694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+mj-ea"/>
                <a:ea typeface="+mj-ea"/>
              </a:rPr>
              <a:t>少量多餐</a:t>
            </a:r>
            <a:endParaRPr lang="en-US" altLang="zh-TW" sz="2000" b="1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pPr algn="ctr"/>
            <a:r>
              <a:rPr lang="en-US" altLang="zh-TW" sz="2000" b="1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zh-TW" altLang="en-US" sz="2000" b="1" dirty="0" smtClean="0">
                <a:solidFill>
                  <a:srgbClr val="FFFFFF"/>
                </a:solidFill>
                <a:latin typeface="+mj-ea"/>
                <a:ea typeface="+mj-ea"/>
              </a:rPr>
              <a:t>增加攝食頻率</a:t>
            </a:r>
            <a:r>
              <a:rPr lang="en-US" altLang="zh-TW" sz="2000" b="1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lang="en-US" altLang="zh-TW" sz="2000" b="1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991886" y="3267015"/>
            <a:ext cx="668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1B</a:t>
            </a: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新細明體" panose="02020500000000000000" pitchFamily="18" charset="-120"/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5505875" y="3190222"/>
            <a:ext cx="668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1B</a:t>
            </a: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新細明體" panose="02020500000000000000" pitchFamily="18" charset="-12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gray">
          <a:xfrm>
            <a:off x="1924329" y="2011092"/>
            <a:ext cx="222263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32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減重時仍要吃早餐</a:t>
            </a:r>
            <a:endParaRPr lang="en-US" altLang="zh-TW" sz="32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1281" name="Picture 17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9"/>
          <a:stretch>
            <a:fillRect/>
          </a:stretch>
        </p:blipFill>
        <p:spPr bwMode="auto">
          <a:xfrm>
            <a:off x="10331439" y="307863"/>
            <a:ext cx="1925638" cy="458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4365"/>
            <a:ext cx="8596668" cy="681848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飲食行為</a:t>
            </a: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改變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78684" y="4669117"/>
            <a:ext cx="3507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對於想減重的肥胖者，固定吃早餐或省略早餐的減重效果並無不同</a:t>
            </a: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。為避免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補償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飲食及規律飲食，建議吃早餐。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14237" y="4582363"/>
            <a:ext cx="383268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在限制熱量攝取下，早餐吃高熱量的肥胖女性會比晚餐吃高熱量者，明顯體重下降與腰圍減少、並改善血漿三酸甘油酯及葡萄糖耐受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性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1038705" y="4512517"/>
            <a:ext cx="382967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5252451" y="4512517"/>
            <a:ext cx="415625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410233" y="4050852"/>
            <a:ext cx="3169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latin typeface="+mj-ea"/>
                <a:ea typeface="+mj-ea"/>
              </a:rPr>
              <a:t>(</a:t>
            </a:r>
            <a:r>
              <a:rPr lang="zh-TW" altLang="zh-TW" sz="2400" b="1" dirty="0">
                <a:latin typeface="+mj-ea"/>
                <a:ea typeface="+mj-ea"/>
                <a:cs typeface="Times New Roman" panose="02020603050405020304" pitchFamily="18" charset="0"/>
              </a:rPr>
              <a:t>強建議，證據等級中</a:t>
            </a:r>
            <a:r>
              <a:rPr lang="en-US" altLang="zh-TW" sz="2400" b="1" dirty="0">
                <a:latin typeface="+mj-ea"/>
                <a:ea typeface="+mj-ea"/>
              </a:rPr>
              <a:t>)</a:t>
            </a:r>
            <a:endParaRPr lang="zh-TW" altLang="en-US" sz="2400" b="1" dirty="0"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5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reeform 3"/>
          <p:cNvSpPr>
            <a:spLocks/>
          </p:cNvSpPr>
          <p:nvPr/>
        </p:nvSpPr>
        <p:spPr bwMode="gray">
          <a:xfrm rot="3171804" flipH="1">
            <a:off x="1709743" y="1106545"/>
            <a:ext cx="2315027" cy="3482960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2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1268" name="Freeform 4"/>
          <p:cNvSpPr>
            <a:spLocks/>
          </p:cNvSpPr>
          <p:nvPr/>
        </p:nvSpPr>
        <p:spPr bwMode="gray">
          <a:xfrm rot="-46326947">
            <a:off x="5560474" y="1101655"/>
            <a:ext cx="2414561" cy="3492739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1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gray">
          <a:xfrm>
            <a:off x="3633889" y="773225"/>
            <a:ext cx="2454441" cy="2264571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gray">
          <a:xfrm>
            <a:off x="1761562" y="2329163"/>
            <a:ext cx="1792288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間歇性限制熱量</a:t>
            </a:r>
            <a:endParaRPr lang="en-US" altLang="zh-TW" sz="28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ct val="50000"/>
              </a:spcBef>
            </a:pPr>
            <a:endParaRPr lang="en-US" altLang="zh-TW" sz="28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gray">
          <a:xfrm>
            <a:off x="5675605" y="2413966"/>
            <a:ext cx="226945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rgbClr val="FFFFFF"/>
                </a:solidFill>
                <a:latin typeface="+mj-ea"/>
                <a:ea typeface="+mj-ea"/>
              </a:rPr>
              <a:t>少量多餐</a:t>
            </a:r>
            <a:endParaRPr lang="en-US" altLang="zh-TW" sz="2800" b="1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pPr algn="ctr"/>
            <a:r>
              <a:rPr lang="en-US" altLang="zh-TW" sz="2400" b="1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zh-TW" altLang="en-US" sz="2400" b="1" dirty="0" smtClean="0">
                <a:solidFill>
                  <a:srgbClr val="FFFFFF"/>
                </a:solidFill>
                <a:latin typeface="+mj-ea"/>
                <a:ea typeface="+mj-ea"/>
              </a:rPr>
              <a:t>增加攝食頻率</a:t>
            </a:r>
            <a:r>
              <a:rPr lang="en-US" altLang="zh-TW" sz="2400" b="1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lang="en-US" altLang="zh-TW" sz="2400" b="1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644054" y="1815971"/>
            <a:ext cx="6078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2B</a:t>
            </a:r>
            <a:endParaRPr lang="en-US" altLang="zh-TW" sz="2800" b="1" dirty="0">
              <a:effectLst>
                <a:outerShdw blurRad="38100" dist="38100" dir="2700000" algn="tl">
                  <a:srgbClr val="C0C0C0"/>
                </a:outerShdw>
              </a:effectLst>
              <a:ea typeface="新細明體" panose="02020500000000000000" pitchFamily="18" charset="-12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418046" y="1805943"/>
            <a:ext cx="6078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2B</a:t>
            </a:r>
            <a:endParaRPr lang="en-US" altLang="zh-TW" sz="2800" b="1" dirty="0">
              <a:effectLst>
                <a:outerShdw blurRad="38100" dist="38100" dir="2700000" algn="tl">
                  <a:srgbClr val="C0C0C0"/>
                </a:outerShdw>
              </a:effectLst>
              <a:ea typeface="新細明體" panose="02020500000000000000" pitchFamily="18" charset="-120"/>
            </a:endParaRPr>
          </a:p>
        </p:txBody>
      </p:sp>
      <p:pic>
        <p:nvPicPr>
          <p:cNvPr id="11281" name="Picture 17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9"/>
          <a:stretch>
            <a:fillRect/>
          </a:stretch>
        </p:blipFill>
        <p:spPr bwMode="auto">
          <a:xfrm>
            <a:off x="10331439" y="327113"/>
            <a:ext cx="1925638" cy="458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4365"/>
            <a:ext cx="8596668" cy="681848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飲食行為</a:t>
            </a: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改變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-3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07885" y="4367470"/>
            <a:ext cx="32385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攝食頻率可控制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食慾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，但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同時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也攝取了較多的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熱量</a:t>
            </a:r>
            <a:r>
              <a:rPr lang="zh-TW" altLang="en-US" sz="2000" dirty="0" smtClean="0"/>
              <a:t>。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少量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多餐和體脂肪率降低之間呈現正相關；</a:t>
            </a:r>
            <a:r>
              <a:rPr lang="zh-TW" altLang="zh-TW" sz="2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但是在熱量控制下進行少量多餐，對於減重並無顯著</a:t>
            </a:r>
            <a:r>
              <a:rPr lang="zh-TW" altLang="zh-TW" sz="2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效果</a:t>
            </a:r>
            <a:r>
              <a:rPr lang="zh-TW" altLang="en-US" sz="2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20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07750" y="4367470"/>
            <a:ext cx="37751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輪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替斷食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取代每天限制熱量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亦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可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有減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重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效果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，與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每天持續低熱量飲食法相當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但是對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健康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有無不良影響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目前仍無法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定論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1" name="直線接點 20"/>
          <p:cNvCxnSpPr/>
          <p:nvPr/>
        </p:nvCxnSpPr>
        <p:spPr>
          <a:xfrm>
            <a:off x="1038705" y="4274180"/>
            <a:ext cx="382967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5194746" y="4274180"/>
            <a:ext cx="382967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3238538" y="3799438"/>
            <a:ext cx="3159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1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弱推薦，證據等級中</a:t>
            </a:r>
            <a:r>
              <a:rPr lang="en-US" altLang="zh-TW" sz="24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099526" y="2335094"/>
            <a:ext cx="4540878" cy="771476"/>
            <a:chOff x="720" y="1392"/>
            <a:chExt cx="4058" cy="480"/>
          </a:xfrm>
        </p:grpSpPr>
        <p:sp>
          <p:nvSpPr>
            <p:cNvPr id="5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zh-TW" altLang="en-US" sz="2800" b="1" dirty="0" smtClean="0">
                  <a:solidFill>
                    <a:schemeClr val="bg1"/>
                  </a:solidFill>
                </a:rPr>
                <a:t>採用</a:t>
              </a:r>
              <a:r>
                <a:rPr lang="en-US" altLang="zh-TW" sz="2800" b="1" dirty="0" smtClean="0">
                  <a:solidFill>
                    <a:schemeClr val="bg1"/>
                  </a:solidFill>
                </a:rPr>
                <a:t>VLCD</a:t>
              </a:r>
              <a:r>
                <a:rPr lang="zh-TW" altLang="en-US" sz="2800" b="1" dirty="0" smtClean="0">
                  <a:solidFill>
                    <a:schemeClr val="bg1"/>
                  </a:solidFill>
                </a:rPr>
                <a:t>可以快速減重嗎</a:t>
              </a:r>
              <a:r>
                <a:rPr lang="en-US" altLang="zh-TW" sz="2800" b="1" dirty="0" smtClean="0">
                  <a:solidFill>
                    <a:schemeClr val="bg1"/>
                  </a:solidFill>
                </a:rPr>
                <a:t>?</a:t>
              </a:r>
              <a:endParaRPr lang="zh-TW" altLang="en-US" sz="2800" b="1" dirty="0">
                <a:solidFill>
                  <a:schemeClr val="bg1"/>
                </a:solidFill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2000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22353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b="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585676"/>
            <a:ext cx="8596668" cy="6721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 限制熱量的方式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-1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1110716" y="2980401"/>
            <a:ext cx="8652095" cy="3107663"/>
          </a:xfrm>
          <a:prstGeom prst="roundRect">
            <a:avLst>
              <a:gd name="adj" fmla="val 16667"/>
            </a:avLst>
          </a:prstGeom>
          <a:solidFill>
            <a:schemeClr val="accent1">
              <a:alpha val="3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903359" y="2431707"/>
            <a:ext cx="3596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2A (</a:t>
            </a:r>
            <a:r>
              <a:rPr lang="zh-TW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弱建議，證據等級高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77349" y="3464819"/>
            <a:ext cx="7578290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極低熱量飲食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(VLCD)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在短期間減重顯著，但是長期下來因為容易出現復胖的現象，而使得其減重效果跟低熱量飲食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(LCD) 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相當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所以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雖減重成效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快速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但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持續性則不如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LCD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632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KSO_WM_TEMPLATE_CATEGORY" val="custom"/>
  <p:tag name="KSO_WM_TEMPLATE_INDEX" val="160106"/>
  <p:tag name="KSO_WM_TAG_VERSION" val="1.0"/>
  <p:tag name="KSO_WM_SLIDE_ID" val="custom160106_11"/>
  <p:tag name="KSO_WM_SLIDE_INDEX" val="11"/>
  <p:tag name="KSO_WM_SLIDE_ITEM_CNT" val="6"/>
  <p:tag name="KSO_WM_SLIDE_LAYOUT" val="l"/>
  <p:tag name="KSO_WM_SLIDE_LAYOUT_CNT" val="1"/>
  <p:tag name="KSO_WM_SLIDE_TYPE" val="contents"/>
  <p:tag name="KSO_WM_BEAUTIFY_FLAG" val="#wm#"/>
  <p:tag name="KSO_WM_DIAGRAM_GROUP_CODE" val="l1-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42"/>
  <p:tag name="KSO_WM_TAG_VERSION" val="1.0"/>
  <p:tag name="KSO_WM_BEAUTIFY_FLAG" val="#wm#"/>
  <p:tag name="KSO_WM_UNIT_TYPE" val="i"/>
  <p:tag name="KSO_WM_UNIT_ID" val="custom160106_11*i*8"/>
  <p:tag name="KSO_WM_TEMPLATE_CATEGORY" val="custom"/>
  <p:tag name="KSO_WM_TEMPLATE_INDEX" val="16010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43"/>
  <p:tag name="KSO_WM_TAG_VERSION" val="1.0"/>
  <p:tag name="KSO_WM_BEAUTIFY_FLAG" val="#wm#"/>
  <p:tag name="KSO_WM_UNIT_TYPE" val="i"/>
  <p:tag name="KSO_WM_UNIT_ID" val="custom160106_11*i*9"/>
  <p:tag name="KSO_WM_TEMPLATE_CATEGORY" val="custom"/>
  <p:tag name="KSO_WM_TEMPLATE_INDEX" val="16010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44"/>
  <p:tag name="KSO_WM_TAG_VERSION" val="1.0"/>
  <p:tag name="KSO_WM_BEAUTIFY_FLAG" val="#wm#"/>
  <p:tag name="KSO_WM_UNIT_TYPE" val="i"/>
  <p:tag name="KSO_WM_UNIT_ID" val="custom160106_11*i*10"/>
  <p:tag name="KSO_WM_TEMPLATE_CATEGORY" val="custom"/>
  <p:tag name="KSO_WM_TEMPLATE_INDEX" val="16010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45"/>
  <p:tag name="KSO_WM_TAG_VERSION" val="1.0"/>
  <p:tag name="KSO_WM_BEAUTIFY_FLAG" val="#wm#"/>
  <p:tag name="KSO_WM_UNIT_TYPE" val="i"/>
  <p:tag name="KSO_WM_UNIT_ID" val="custom160106_11*i*11"/>
  <p:tag name="KSO_WM_TEMPLATE_CATEGORY" val="custom"/>
  <p:tag name="KSO_WM_TEMPLATE_INDEX" val="16010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55"/>
  <p:tag name="KSO_WM_TAG_VERSION" val="1.0"/>
  <p:tag name="KSO_WM_BEAUTIFY_FLAG" val="#wm#"/>
  <p:tag name="KSO_WM_UNIT_TYPE" val="i"/>
  <p:tag name="KSO_WM_UNIT_ID" val="custom160106_11*i*12"/>
  <p:tag name="KSO_WM_TEMPLATE_CATEGORY" val="custom"/>
  <p:tag name="KSO_WM_TEMPLATE_INDEX" val="16010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56"/>
  <p:tag name="KSO_WM_TAG_VERSION" val="1.0"/>
  <p:tag name="KSO_WM_BEAUTIFY_FLAG" val="#wm#"/>
  <p:tag name="KSO_WM_UNIT_TYPE" val="i"/>
  <p:tag name="KSO_WM_UNIT_ID" val="custom160106_11*i*13"/>
  <p:tag name="KSO_WM_TEMPLATE_CATEGORY" val="custom"/>
  <p:tag name="KSO_WM_TEMPLATE_INDEX" val="16010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57"/>
  <p:tag name="KSO_WM_TAG_VERSION" val="1.0"/>
  <p:tag name="KSO_WM_BEAUTIFY_FLAG" val="#wm#"/>
  <p:tag name="KSO_WM_UNIT_TYPE" val="i"/>
  <p:tag name="KSO_WM_UNIT_ID" val="custom160106_11*i*14"/>
  <p:tag name="KSO_WM_TEMPLATE_CATEGORY" val="custom"/>
  <p:tag name="KSO_WM_TEMPLATE_INDEX" val="16010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58"/>
  <p:tag name="KSO_WM_TAG_VERSION" val="1.0"/>
  <p:tag name="KSO_WM_BEAUTIFY_FLAG" val="#wm#"/>
  <p:tag name="KSO_WM_UNIT_TYPE" val="i"/>
  <p:tag name="KSO_WM_UNIT_ID" val="custom160106_11*i*15"/>
  <p:tag name="KSO_WM_TEMPLATE_CATEGORY" val="custom"/>
  <p:tag name="KSO_WM_TEMPLATE_INDEX" val="16010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Oval 59"/>
  <p:tag name="KSO_WM_TAG_VERSION" val="1.0"/>
  <p:tag name="KSO_WM_BEAUTIFY_FLAG" val="#wm#"/>
  <p:tag name="KSO_WM_UNIT_TYPE" val="i"/>
  <p:tag name="KSO_WM_UNIT_ID" val="custom160106_11*i*16"/>
  <p:tag name="KSO_WM_TEMPLATE_CATEGORY" val="custom"/>
  <p:tag name="KSO_WM_TEMPLATE_INDEX" val="16010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Oval 60"/>
  <p:tag name="KSO_WM_TAG_VERSION" val="1.0"/>
  <p:tag name="KSO_WM_BEAUTIFY_FLAG" val="#wm#"/>
  <p:tag name="KSO_WM_UNIT_TYPE" val="i"/>
  <p:tag name="KSO_WM_UNIT_ID" val="custom160106_11*i*17"/>
  <p:tag name="KSO_WM_TEMPLATE_CATEGORY" val="custom"/>
  <p:tag name="KSO_WM_TEMPLATE_INDEX" val="16010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Oval 61"/>
  <p:tag name="KSO_WM_TAG_VERSION" val="1.0"/>
  <p:tag name="KSO_WM_BEAUTIFY_FLAG" val="#wm#"/>
  <p:tag name="KSO_WM_UNIT_TYPE" val="i"/>
  <p:tag name="KSO_WM_UNIT_ID" val="custom160106_11*i*0"/>
  <p:tag name="KSO_WM_TEMPLATE_CATEGORY" val="custom"/>
  <p:tag name="KSO_WM_TEMPLATE_INDEX" val="16010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Oval 62"/>
  <p:tag name="KSO_WM_TAG_VERSION" val="1.0"/>
  <p:tag name="KSO_WM_BEAUTIFY_FLAG" val="#wm#"/>
  <p:tag name="KSO_WM_UNIT_TYPE" val="i"/>
  <p:tag name="KSO_WM_UNIT_ID" val="custom160106_11*i*18"/>
  <p:tag name="KSO_WM_TEMPLATE_CATEGORY" val="custom"/>
  <p:tag name="KSO_WM_TEMPLATE_INDEX" val="16010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Oval 63"/>
  <p:tag name="KSO_WM_TAG_VERSION" val="1.0"/>
  <p:tag name="KSO_WM_BEAUTIFY_FLAG" val="#wm#"/>
  <p:tag name="KSO_WM_UNIT_TYPE" val="i"/>
  <p:tag name="KSO_WM_UNIT_ID" val="custom160106_11*i*19"/>
  <p:tag name="KSO_WM_TEMPLATE_CATEGORY" val="custom"/>
  <p:tag name="KSO_WM_TEMPLATE_INDEX" val="16010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06_11*i*20"/>
  <p:tag name="KSO_WM_TEMPLATE_CATEGORY" val="custom"/>
  <p:tag name="KSO_WM_TEMPLATE_INDEX" val="16010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06_11*i*25"/>
  <p:tag name="KSO_WM_TEMPLATE_CATEGORY" val="custom"/>
  <p:tag name="KSO_WM_TEMPLATE_INDEX" val="16010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06_11*i*30"/>
  <p:tag name="KSO_WM_TEMPLATE_CATEGORY" val="custom"/>
  <p:tag name="KSO_WM_TEMPLATE_INDEX" val="16010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06_11*i*35"/>
  <p:tag name="KSO_WM_TEMPLATE_CATEGORY" val="custom"/>
  <p:tag name="KSO_WM_TEMPLATE_INDEX" val="16010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06_11*i*40"/>
  <p:tag name="KSO_WM_TEMPLATE_CATEGORY" val="custom"/>
  <p:tag name="KSO_WM_TEMPLATE_INDEX" val="16010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06_11*i*45"/>
  <p:tag name="KSO_WM_TEMPLATE_CATEGORY" val="custom"/>
  <p:tag name="KSO_WM_TEMPLATE_INDEX" val="16010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Rectangle 48"/>
  <p:tag name="KSO_WM_UNIT_TYPE" val="l_i"/>
  <p:tag name="KSO_WM_UNIT_INDEX" val="1_6"/>
  <p:tag name="KSO_WM_UNIT_ID" val="custom160106_11*l_i*1_6"/>
  <p:tag name="KSO_WM_UNIT_CLEAR" val="1"/>
  <p:tag name="KSO_WM_UNIT_LAYERLEVEL" val="1_1"/>
  <p:tag name="KSO_WM_DIAGRAM_GROUP_CODE" val="l1-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TextBox 64"/>
  <p:tag name="KSO_WM_UNIT_TYPE" val="l_h_f"/>
  <p:tag name="KSO_WM_UNIT_INDEX" val="1_6_1"/>
  <p:tag name="KSO_WM_UNIT_ID" val="custom160106_11*l_h_f*1_6_1"/>
  <p:tag name="KSO_WM_UNIT_CLEAR" val="1"/>
  <p:tag name="KSO_WM_UNIT_LAYERLEVEL" val="1_1_1"/>
  <p:tag name="KSO_WM_UNIT_VALUE" val="15"/>
  <p:tag name="KSO_WM_UNIT_HIGHLIGHT" val="0"/>
  <p:tag name="KSO_WM_UNIT_COMPATIBLE" val="0"/>
  <p:tag name="KSO_WM_UNIT_PRESET_TEXT_INDEX" val="3"/>
  <p:tag name="KSO_WM_UNIT_PRESET_TEXT_LEN" val="17"/>
  <p:tag name="KSO_WM_DIAGRAM_GROUP_CODE" val="l1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34"/>
  <p:tag name="KSO_WM_TAG_VERSION" val="1.0"/>
  <p:tag name="KSO_WM_BEAUTIFY_FLAG" val="#wm#"/>
  <p:tag name="KSO_WM_UNIT_TYPE" val="i"/>
  <p:tag name="KSO_WM_UNIT_ID" val="custom160106_11*i*1"/>
  <p:tag name="KSO_WM_TEMPLATE_CATEGORY" val="custom"/>
  <p:tag name="KSO_WM_TEMPLATE_INDEX" val="16010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Rectangle 48"/>
  <p:tag name="KSO_WM_UNIT_TYPE" val="l_i"/>
  <p:tag name="KSO_WM_UNIT_INDEX" val="1_5"/>
  <p:tag name="KSO_WM_UNIT_ID" val="custom160106_11*l_i*1_5"/>
  <p:tag name="KSO_WM_UNIT_CLEAR" val="1"/>
  <p:tag name="KSO_WM_UNIT_LAYERLEVEL" val="1_1"/>
  <p:tag name="KSO_WM_DIAGRAM_GROUP_CODE" val="l1-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TextBox 64"/>
  <p:tag name="KSO_WM_UNIT_TYPE" val="l_h_f"/>
  <p:tag name="KSO_WM_UNIT_INDEX" val="1_5_1"/>
  <p:tag name="KSO_WM_UNIT_ID" val="custom160106_11*l_h_f*1_5_1"/>
  <p:tag name="KSO_WM_UNIT_CLEAR" val="1"/>
  <p:tag name="KSO_WM_UNIT_LAYERLEVEL" val="1_1_1"/>
  <p:tag name="KSO_WM_UNIT_VALUE" val="15"/>
  <p:tag name="KSO_WM_UNIT_HIGHLIGHT" val="0"/>
  <p:tag name="KSO_WM_UNIT_COMPATIBLE" val="0"/>
  <p:tag name="KSO_WM_UNIT_PRESET_TEXT_INDEX" val="3"/>
  <p:tag name="KSO_WM_UNIT_PRESET_TEXT_LEN" val="17"/>
  <p:tag name="KSO_WM_DIAGRAM_GROUP_CODE" val="l1-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Rectangle 48"/>
  <p:tag name="KSO_WM_UNIT_TYPE" val="l_i"/>
  <p:tag name="KSO_WM_UNIT_INDEX" val="1_4"/>
  <p:tag name="KSO_WM_UNIT_ID" val="custom160106_11*l_i*1_4"/>
  <p:tag name="KSO_WM_UNIT_CLEAR" val="1"/>
  <p:tag name="KSO_WM_UNIT_LAYERLEVEL" val="1_1"/>
  <p:tag name="KSO_WM_DIAGRAM_GROUP_CODE" val="l1-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TextBox 64"/>
  <p:tag name="KSO_WM_UNIT_TYPE" val="l_h_f"/>
  <p:tag name="KSO_WM_UNIT_INDEX" val="1_4_1"/>
  <p:tag name="KSO_WM_UNIT_ID" val="custom160106_11*l_h_f*1_4_1"/>
  <p:tag name="KSO_WM_UNIT_CLEAR" val="1"/>
  <p:tag name="KSO_WM_UNIT_LAYERLEVEL" val="1_1_1"/>
  <p:tag name="KSO_WM_UNIT_VALUE" val="15"/>
  <p:tag name="KSO_WM_UNIT_HIGHLIGHT" val="0"/>
  <p:tag name="KSO_WM_UNIT_COMPATIBLE" val="0"/>
  <p:tag name="KSO_WM_UNIT_PRESET_TEXT_INDEX" val="3"/>
  <p:tag name="KSO_WM_UNIT_PRESET_TEXT_LEN" val="17"/>
  <p:tag name="KSO_WM_DIAGRAM_GROUP_CODE" val="l1-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Rectangle 50"/>
  <p:tag name="KSO_WM_UNIT_TYPE" val="l_i"/>
  <p:tag name="KSO_WM_UNIT_INDEX" val="1_3"/>
  <p:tag name="KSO_WM_UNIT_ID" val="custom160106_11*l_i*1_3"/>
  <p:tag name="KSO_WM_UNIT_CLEAR" val="1"/>
  <p:tag name="KSO_WM_UNIT_LAYERLEVEL" val="1_1"/>
  <p:tag name="KSO_WM_DIAGRAM_GROUP_CODE" val="l1-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TextBox 35"/>
  <p:tag name="KSO_WM_UNIT_TYPE" val="l_h_f"/>
  <p:tag name="KSO_WM_UNIT_INDEX" val="1_3_1"/>
  <p:tag name="KSO_WM_UNIT_ID" val="custom160106_11*l_h_f*1_3_1"/>
  <p:tag name="KSO_WM_UNIT_CLEAR" val="1"/>
  <p:tag name="KSO_WM_UNIT_LAYERLEVEL" val="1_1_1"/>
  <p:tag name="KSO_WM_UNIT_VALUE" val="15"/>
  <p:tag name="KSO_WM_UNIT_HIGHLIGHT" val="0"/>
  <p:tag name="KSO_WM_UNIT_COMPATIBLE" val="0"/>
  <p:tag name="KSO_WM_UNIT_PRESET_TEXT_INDEX" val="3"/>
  <p:tag name="KSO_WM_UNIT_PRESET_TEXT_LEN" val="17"/>
  <p:tag name="KSO_WM_DIAGRAM_GROUP_CODE" val="l1-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Rectangle 49"/>
  <p:tag name="KSO_WM_UNIT_TYPE" val="l_i"/>
  <p:tag name="KSO_WM_UNIT_INDEX" val="1_2"/>
  <p:tag name="KSO_WM_UNIT_ID" val="custom160106_11*l_i*1_2"/>
  <p:tag name="KSO_WM_UNIT_CLEAR" val="1"/>
  <p:tag name="KSO_WM_UNIT_LAYERLEVEL" val="1_1"/>
  <p:tag name="KSO_WM_DIAGRAM_GROUP_CODE" val="l1-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TextBox 33"/>
  <p:tag name="KSO_WM_UNIT_TYPE" val="l_h_f"/>
  <p:tag name="KSO_WM_UNIT_INDEX" val="1_2_1"/>
  <p:tag name="KSO_WM_UNIT_ID" val="custom160106_11*l_h_f*1_2_1"/>
  <p:tag name="KSO_WM_UNIT_CLEAR" val="1"/>
  <p:tag name="KSO_WM_UNIT_LAYERLEVEL" val="1_1_1"/>
  <p:tag name="KSO_WM_UNIT_VALUE" val="15"/>
  <p:tag name="KSO_WM_UNIT_HIGHLIGHT" val="0"/>
  <p:tag name="KSO_WM_UNIT_COMPATIBLE" val="0"/>
  <p:tag name="KSO_WM_UNIT_PRESET_TEXT_INDEX" val="3"/>
  <p:tag name="KSO_WM_UNIT_PRESET_TEXT_LEN" val="17"/>
  <p:tag name="KSO_WM_DIAGRAM_GROUP_CODE" val="l1-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Rectangle 47"/>
  <p:tag name="KSO_WM_UNIT_TYPE" val="l_i"/>
  <p:tag name="KSO_WM_UNIT_INDEX" val="1_1"/>
  <p:tag name="KSO_WM_UNIT_ID" val="custom160106_11*l_i*1_1"/>
  <p:tag name="KSO_WM_UNIT_CLEAR" val="1"/>
  <p:tag name="KSO_WM_UNIT_LAYERLEVEL" val="1_1"/>
  <p:tag name="KSO_WM_DIAGRAM_GROUP_CODE" val="l1-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06"/>
  <p:tag name="MH" val="20150923164619"/>
  <p:tag name="MH_LIBRARY" val="GRAPHIC"/>
  <p:tag name="MH_ORDER" val="TextBox 32"/>
  <p:tag name="KSO_WM_UNIT_TYPE" val="l_h_f"/>
  <p:tag name="KSO_WM_UNIT_INDEX" val="1_1_1"/>
  <p:tag name="KSO_WM_UNIT_ID" val="custom160106_11*l_h_f*1_1_1"/>
  <p:tag name="KSO_WM_UNIT_CLEAR" val="1"/>
  <p:tag name="KSO_WM_UNIT_LAYERLEVEL" val="1_1_1"/>
  <p:tag name="KSO_WM_UNIT_VALUE" val="15"/>
  <p:tag name="KSO_WM_UNIT_HIGHLIGHT" val="0"/>
  <p:tag name="KSO_WM_UNIT_COMPATIBLE" val="0"/>
  <p:tag name="KSO_WM_UNIT_PRESET_TEXT_INDEX" val="3"/>
  <p:tag name="KSO_WM_UNIT_PRESET_TEXT_LEN" val="17"/>
  <p:tag name="KSO_WM_DIAGRAM_GROUP_CODE" val="l1-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36"/>
  <p:tag name="KSO_WM_TAG_VERSION" val="1.0"/>
  <p:tag name="KSO_WM_BEAUTIFY_FLAG" val="#wm#"/>
  <p:tag name="KSO_WM_UNIT_TYPE" val="i"/>
  <p:tag name="KSO_WM_UNIT_ID" val="custom160106_11*i*2"/>
  <p:tag name="KSO_WM_TEMPLATE_CATEGORY" val="custom"/>
  <p:tag name="KSO_WM_TEMPLATE_INDEX" val="16010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37"/>
  <p:tag name="KSO_WM_TAG_VERSION" val="1.0"/>
  <p:tag name="KSO_WM_BEAUTIFY_FLAG" val="#wm#"/>
  <p:tag name="KSO_WM_UNIT_TYPE" val="i"/>
  <p:tag name="KSO_WM_UNIT_ID" val="custom160106_11*i*3"/>
  <p:tag name="KSO_WM_TEMPLATE_CATEGORY" val="custom"/>
  <p:tag name="KSO_WM_TEMPLATE_INDEX" val="16010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38"/>
  <p:tag name="KSO_WM_TAG_VERSION" val="1.0"/>
  <p:tag name="KSO_WM_BEAUTIFY_FLAG" val="#wm#"/>
  <p:tag name="KSO_WM_UNIT_TYPE" val="i"/>
  <p:tag name="KSO_WM_UNIT_ID" val="custom160106_11*i*4"/>
  <p:tag name="KSO_WM_TEMPLATE_CATEGORY" val="custom"/>
  <p:tag name="KSO_WM_TEMPLATE_INDEX" val="16010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39"/>
  <p:tag name="KSO_WM_TAG_VERSION" val="1.0"/>
  <p:tag name="KSO_WM_BEAUTIFY_FLAG" val="#wm#"/>
  <p:tag name="KSO_WM_UNIT_TYPE" val="i"/>
  <p:tag name="KSO_WM_UNIT_ID" val="custom160106_11*i*5"/>
  <p:tag name="KSO_WM_TEMPLATE_CATEGORY" val="custom"/>
  <p:tag name="KSO_WM_TEMPLATE_INDEX" val="16010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40"/>
  <p:tag name="KSO_WM_TAG_VERSION" val="1.0"/>
  <p:tag name="KSO_WM_BEAUTIFY_FLAG" val="#wm#"/>
  <p:tag name="KSO_WM_UNIT_TYPE" val="i"/>
  <p:tag name="KSO_WM_UNIT_ID" val="custom160106_11*i*6"/>
  <p:tag name="KSO_WM_TEMPLATE_CATEGORY" val="custom"/>
  <p:tag name="KSO_WM_TEMPLATE_INDEX" val="16010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64619"/>
  <p:tag name="MH_LIBRARY" val="GRAPHIC"/>
  <p:tag name="MH_ORDER" val="Rectangle 41"/>
  <p:tag name="KSO_WM_TAG_VERSION" val="1.0"/>
  <p:tag name="KSO_WM_BEAUTIFY_FLAG" val="#wm#"/>
  <p:tag name="KSO_WM_UNIT_TYPE" val="i"/>
  <p:tag name="KSO_WM_UNIT_ID" val="custom160106_11*i*7"/>
  <p:tag name="KSO_WM_TEMPLATE_CATEGORY" val="custom"/>
  <p:tag name="KSO_WM_TEMPLATE_INDEX" val="160106"/>
</p:tagLst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494</TotalTime>
  <Words>1248</Words>
  <Application>Microsoft Office PowerPoint</Application>
  <PresentationFormat>寬螢幕</PresentationFormat>
  <Paragraphs>157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31" baseType="lpstr">
      <vt:lpstr>方正姚体</vt:lpstr>
      <vt:lpstr>微软雅黑</vt:lpstr>
      <vt:lpstr>黑体</vt:lpstr>
      <vt:lpstr>宋体</vt:lpstr>
      <vt:lpstr>华文新魏</vt:lpstr>
      <vt:lpstr>微軟正黑體</vt:lpstr>
      <vt:lpstr>新細明體</vt:lpstr>
      <vt:lpstr>標楷體</vt:lpstr>
      <vt:lpstr>Arial</vt:lpstr>
      <vt:lpstr>Calibri</vt:lpstr>
      <vt:lpstr>Symbol</vt:lpstr>
      <vt:lpstr>Times New Roman</vt:lpstr>
      <vt:lpstr>Trebuchet MS</vt:lpstr>
      <vt:lpstr>Wingdings</vt:lpstr>
      <vt:lpstr>Wingdings 2</vt:lpstr>
      <vt:lpstr>Wingdings 3</vt:lpstr>
      <vt:lpstr>多面向</vt:lpstr>
      <vt:lpstr>成人肥胖防治實證指引 -飲食介入建議 </vt:lpstr>
      <vt:lpstr>PowerPoint 簡報</vt:lpstr>
      <vt:lpstr>PowerPoint 簡報</vt:lpstr>
      <vt:lpstr>減重飲食類別 </vt:lpstr>
      <vt:lpstr> 飲食行為小改變-1</vt:lpstr>
      <vt:lpstr>PowerPoint 簡報</vt:lpstr>
      <vt:lpstr> 飲食行為小改變-2</vt:lpstr>
      <vt:lpstr> 飲食行為小改變-3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成人肥胖防治 -飲食介入實證指引建議</dc:title>
  <dc:creator>meimei.shaw@gmail.com</dc:creator>
  <cp:lastModifiedBy>meimei.shaw@gmail.com</cp:lastModifiedBy>
  <cp:revision>58</cp:revision>
  <dcterms:created xsi:type="dcterms:W3CDTF">2019-03-16T06:53:54Z</dcterms:created>
  <dcterms:modified xsi:type="dcterms:W3CDTF">2019-03-19T08:06:40Z</dcterms:modified>
</cp:coreProperties>
</file>