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80" r:id="rId2"/>
    <p:sldMasterId id="2147483705" r:id="rId3"/>
    <p:sldMasterId id="2147483716" r:id="rId4"/>
    <p:sldMasterId id="2147483728" r:id="rId5"/>
    <p:sldMasterId id="2147483740" r:id="rId6"/>
  </p:sldMasterIdLst>
  <p:notesMasterIdLst>
    <p:notesMasterId r:id="rId46"/>
  </p:notesMasterIdLst>
  <p:sldIdLst>
    <p:sldId id="265" r:id="rId7"/>
    <p:sldId id="367" r:id="rId8"/>
    <p:sldId id="300" r:id="rId9"/>
    <p:sldId id="320" r:id="rId10"/>
    <p:sldId id="377" r:id="rId11"/>
    <p:sldId id="302" r:id="rId12"/>
    <p:sldId id="348" r:id="rId13"/>
    <p:sldId id="321" r:id="rId14"/>
    <p:sldId id="356" r:id="rId15"/>
    <p:sldId id="318" r:id="rId16"/>
    <p:sldId id="319" r:id="rId17"/>
    <p:sldId id="304" r:id="rId18"/>
    <p:sldId id="327" r:id="rId19"/>
    <p:sldId id="263" r:id="rId20"/>
    <p:sldId id="276" r:id="rId21"/>
    <p:sldId id="311" r:id="rId22"/>
    <p:sldId id="332" r:id="rId23"/>
    <p:sldId id="365" r:id="rId24"/>
    <p:sldId id="382" r:id="rId25"/>
    <p:sldId id="378" r:id="rId26"/>
    <p:sldId id="366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70" r:id="rId35"/>
    <p:sldId id="374" r:id="rId36"/>
    <p:sldId id="372" r:id="rId37"/>
    <p:sldId id="373" r:id="rId38"/>
    <p:sldId id="369" r:id="rId39"/>
    <p:sldId id="375" r:id="rId40"/>
    <p:sldId id="305" r:id="rId41"/>
    <p:sldId id="313" r:id="rId42"/>
    <p:sldId id="362" r:id="rId43"/>
    <p:sldId id="381" r:id="rId44"/>
    <p:sldId id="28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00CC00"/>
    <a:srgbClr val="66FFFF"/>
    <a:srgbClr val="FF00FF"/>
    <a:srgbClr val="CBE600"/>
    <a:srgbClr val="CCFF66"/>
    <a:srgbClr val="99FF99"/>
    <a:srgbClr val="00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591" autoAdjust="0"/>
  </p:normalViewPr>
  <p:slideViewPr>
    <p:cSldViewPr snapToGrid="0" snapToObjects="1">
      <p:cViewPr>
        <p:scale>
          <a:sx n="73" d="100"/>
          <a:sy n="73" d="100"/>
        </p:scale>
        <p:origin x="994" y="43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24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ct\&#20581;&#24247;&#37291;&#38498;&#35469;&#35657;\1026&#30740;&#35342;&#26371;\&#12304;&#32933;&#32982;&#38450;&#27835;&#23526;&#35657;&#25351;&#24341;&#23566;&#20837;&#20581;&#24247;&#37291;&#38498;&#35469;&#35657;&#27161;&#28310;&#20043;&#27083;&#24819;&#12305;&#35519;&#26597;&#32080;&#26524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ct\&#20581;&#24247;&#37291;&#38498;&#35469;&#35657;\1026&#30740;&#35342;&#26371;\&#12304;&#32933;&#32982;&#38450;&#27835;&#23526;&#35657;&#25351;&#24341;&#23566;&#20837;&#20581;&#24247;&#37291;&#38498;&#35469;&#35657;&#27161;&#28310;&#20043;&#27083;&#24819;&#12305;&#35519;&#26597;&#32080;&#26524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ct\&#20581;&#24247;&#37291;&#38498;&#35469;&#35657;\1026&#30740;&#35342;&#26371;\&#12304;&#32933;&#32982;&#38450;&#27835;&#23526;&#35657;&#25351;&#24341;&#23566;&#20837;&#20581;&#24247;&#37291;&#38498;&#35469;&#35657;&#27161;&#28310;&#20043;&#27083;&#24819;&#12305;&#35519;&#26597;&#32080;&#26524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ct\&#20581;&#24247;&#37291;&#38498;&#35469;&#35657;\1026&#30740;&#35342;&#26371;\&#12304;&#32933;&#32982;&#38450;&#27835;&#23526;&#35657;&#25351;&#24341;&#23566;&#20837;&#20581;&#24247;&#37291;&#38498;&#35469;&#35657;&#27161;&#28310;&#20043;&#27083;&#24819;&#12305;&#35519;&#26597;&#32080;&#26524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1.</a:t>
            </a:r>
            <a:r>
              <a:rPr lang="zh-TW" dirty="0">
                <a:solidFill>
                  <a:schemeClr val="tx1"/>
                </a:solidFill>
              </a:rPr>
              <a:t>肥胖防治是否為健康醫院應重視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</a:p>
          <a:p>
            <a:pPr algn="l">
              <a:defRPr/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的議題？</a:t>
            </a:r>
          </a:p>
        </c:rich>
      </c:tx>
      <c:layout>
        <c:manualLayout>
          <c:xMode val="edge"/>
          <c:yMode val="edge"/>
          <c:x val="0.12828067867437945"/>
          <c:y val="1.804409239758384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36-4ADF-A86F-E8037E6637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36-4ADF-A86F-E8037E663793}"/>
              </c:ext>
            </c:extLst>
          </c:dPt>
          <c:dLbls>
            <c:dLbl>
              <c:idx val="0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226"/>
                        <a:gd name="adj2" fmla="val 930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E336-4ADF-A86F-E8037E663793}"/>
                </c:ext>
              </c:extLst>
            </c:dLbl>
            <c:dLbl>
              <c:idx val="1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935"/>
                        <a:gd name="adj2" fmla="val 7747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E336-4ADF-A86F-E8037E663793}"/>
                </c:ext>
              </c:extLst>
            </c:dLbl>
            <c:spPr>
              <a:solidFill>
                <a:schemeClr val="lt1">
                  <a:alpha val="75000"/>
                </a:schemeClr>
              </a:solidFill>
              <a:ln w="9525"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圖!$K$8:$L$8</c:f>
              <c:strCache>
                <c:ptCount val="2"/>
                <c:pt idx="0">
                  <c:v>是</c:v>
                </c:pt>
                <c:pt idx="1">
                  <c:v>否</c:v>
                </c:pt>
              </c:strCache>
            </c:strRef>
          </c:cat>
          <c:val>
            <c:numRef>
              <c:f>圖!$K$9:$L$9</c:f>
              <c:numCache>
                <c:formatCode>0%</c:formatCode>
                <c:ptCount val="2"/>
                <c:pt idx="0">
                  <c:v>0.96470588235294119</c:v>
                </c:pt>
                <c:pt idx="1">
                  <c:v>3.5294117647058823E-2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36-4ADF-A86F-E8037E66379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2.</a:t>
            </a:r>
            <a:r>
              <a:rPr lang="zh-TW" dirty="0">
                <a:solidFill>
                  <a:schemeClr val="tx1"/>
                </a:solidFill>
              </a:rPr>
              <a:t>在您服務的醫院，肥胖防治是否被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院方納入健康促進的計畫中？</a:t>
            </a:r>
          </a:p>
        </c:rich>
      </c:tx>
      <c:layout>
        <c:manualLayout>
          <c:xMode val="edge"/>
          <c:yMode val="edge"/>
          <c:x val="9.3514336797016914E-2"/>
          <c:y val="3.2567918538978658E-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C69-404D-B83B-992C50166F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C69-404D-B83B-992C50166FE5}"/>
              </c:ext>
            </c:extLst>
          </c:dPt>
          <c:dLbls>
            <c:dLbl>
              <c:idx val="0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6965"/>
                        <a:gd name="adj2" fmla="val 839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C69-404D-B83B-992C50166FE5}"/>
                </c:ext>
              </c:extLst>
            </c:dLbl>
            <c:dLbl>
              <c:idx val="1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1975"/>
                        <a:gd name="adj2" fmla="val 1355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2C69-404D-B83B-992C50166FE5}"/>
                </c:ext>
              </c:extLst>
            </c:dLbl>
            <c:spPr>
              <a:solidFill>
                <a:schemeClr val="lt1">
                  <a:alpha val="75000"/>
                </a:schemeClr>
              </a:solidFill>
              <a:ln w="9525"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圖!$K$10:$L$10</c:f>
              <c:strCache>
                <c:ptCount val="2"/>
                <c:pt idx="0">
                  <c:v>是</c:v>
                </c:pt>
                <c:pt idx="1">
                  <c:v>否</c:v>
                </c:pt>
              </c:strCache>
            </c:strRef>
          </c:cat>
          <c:val>
            <c:numRef>
              <c:f>圖!$K$11:$L$11</c:f>
              <c:numCache>
                <c:formatCode>0%</c:formatCode>
                <c:ptCount val="2"/>
                <c:pt idx="0">
                  <c:v>0.7528089887640449</c:v>
                </c:pt>
                <c:pt idx="1">
                  <c:v>0.24719101123595505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69-404D-B83B-992C50166FE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3.</a:t>
            </a:r>
            <a:r>
              <a:rPr lang="zh-TW" dirty="0">
                <a:solidFill>
                  <a:schemeClr val="tx1"/>
                </a:solidFill>
              </a:rPr>
              <a:t>將</a:t>
            </a:r>
            <a:r>
              <a:rPr lang="en-US" dirty="0">
                <a:solidFill>
                  <a:schemeClr val="tx1"/>
                </a:solidFill>
              </a:rPr>
              <a:t>【</a:t>
            </a:r>
            <a:r>
              <a:rPr lang="zh-TW" dirty="0">
                <a:solidFill>
                  <a:schemeClr val="tx1"/>
                </a:solidFill>
              </a:rPr>
              <a:t>健康體位</a:t>
            </a:r>
            <a:r>
              <a:rPr lang="en-US" dirty="0">
                <a:solidFill>
                  <a:schemeClr val="tx1"/>
                </a:solidFill>
              </a:rPr>
              <a:t>】</a:t>
            </a:r>
            <a:r>
              <a:rPr lang="zh-TW" dirty="0">
                <a:solidFill>
                  <a:schemeClr val="tx1"/>
                </a:solidFill>
              </a:rPr>
              <a:t>概念納入健康醫院認證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標準是否恰當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zh-TW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7.7812114117099929E-2"/>
          <c:y val="4.60484945303345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2751351091296886"/>
          <c:y val="0.28097331291229816"/>
          <c:w val="0.68387318184005008"/>
          <c:h val="0.700257594708790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C92-4414-8BD1-2824D367F5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C92-4414-8BD1-2824D367F5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C92-4414-8BD1-2824D367F5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C92-4414-8BD1-2824D367F53C}"/>
              </c:ext>
            </c:extLst>
          </c:dPt>
          <c:dLbls>
            <c:dLbl>
              <c:idx val="0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026"/>
                        <a:gd name="adj2" fmla="val 22039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C92-4414-8BD1-2824D367F53C}"/>
                </c:ext>
              </c:extLst>
            </c:dLbl>
            <c:dLbl>
              <c:idx val="1"/>
              <c:layout>
                <c:manualLayout>
                  <c:x val="0.10025485213850922"/>
                  <c:y val="-9.7953374704479651E-2"/>
                </c:manualLayout>
              </c:layout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35602"/>
                        <a:gd name="adj2" fmla="val -19218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1C92-4414-8BD1-2824D367F53C}"/>
                </c:ext>
              </c:extLst>
            </c:dLbl>
            <c:dLbl>
              <c:idx val="2"/>
              <c:spPr>
                <a:solidFill>
                  <a:prstClr val="white">
                    <a:alpha val="75000"/>
                  </a:prstClr>
                </a:solidFill>
                <a:ln w="9525"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1C92-4414-8BD1-2824D367F53C}"/>
                </c:ext>
              </c:extLst>
            </c:dLbl>
            <c:dLbl>
              <c:idx val="3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5642"/>
                        <a:gd name="adj2" fmla="val -851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1C92-4414-8BD1-2824D367F53C}"/>
                </c:ext>
              </c:extLst>
            </c:dLbl>
            <c:spPr>
              <a:solidFill>
                <a:schemeClr val="lt1">
                  <a:alpha val="75000"/>
                </a:schemeClr>
              </a:solidFill>
              <a:ln w="9525"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圖!$K$12:$N$12</c:f>
              <c:strCache>
                <c:ptCount val="4"/>
                <c:pt idx="0">
                  <c:v>很好構想</c:v>
                </c:pt>
                <c:pt idx="1">
                  <c:v>可以考慮</c:v>
                </c:pt>
                <c:pt idx="2">
                  <c:v>可有可無</c:v>
                </c:pt>
                <c:pt idx="3">
                  <c:v>大可不必</c:v>
                </c:pt>
              </c:strCache>
            </c:strRef>
          </c:cat>
          <c:val>
            <c:numRef>
              <c:f>圖!$K$13:$N$13</c:f>
              <c:numCache>
                <c:formatCode>0%</c:formatCode>
                <c:ptCount val="4"/>
                <c:pt idx="0">
                  <c:v>0.35555555555555557</c:v>
                </c:pt>
                <c:pt idx="1">
                  <c:v>0.4</c:v>
                </c:pt>
                <c:pt idx="2">
                  <c:v>0.14444444444444443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92-4414-8BD1-2824D367F53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4.</a:t>
            </a:r>
            <a:r>
              <a:rPr lang="zh-TW" dirty="0">
                <a:solidFill>
                  <a:schemeClr val="tx1"/>
                </a:solidFill>
              </a:rPr>
              <a:t>針對初診及住院的病人，在原本建議辨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識病人</a:t>
            </a:r>
            <a:r>
              <a:rPr lang="en-US" dirty="0">
                <a:solidFill>
                  <a:schemeClr val="tx1"/>
                </a:solidFill>
              </a:rPr>
              <a:t>BMI</a:t>
            </a:r>
            <a:r>
              <a:rPr lang="zh-TW" dirty="0">
                <a:solidFill>
                  <a:schemeClr val="tx1"/>
                </a:solidFill>
              </a:rPr>
              <a:t>紀錄外加上</a:t>
            </a:r>
            <a:r>
              <a:rPr lang="en-US" dirty="0">
                <a:solidFill>
                  <a:schemeClr val="tx1"/>
                </a:solidFill>
              </a:rPr>
              <a:t>【</a:t>
            </a:r>
            <a:r>
              <a:rPr lang="zh-TW" dirty="0">
                <a:solidFill>
                  <a:schemeClr val="tx1"/>
                </a:solidFill>
              </a:rPr>
              <a:t>並進行體位判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定</a:t>
            </a:r>
            <a:r>
              <a:rPr lang="en-US" dirty="0">
                <a:solidFill>
                  <a:schemeClr val="tx1"/>
                </a:solidFill>
              </a:rPr>
              <a:t>】</a:t>
            </a:r>
            <a:r>
              <a:rPr lang="zh-TW" dirty="0">
                <a:solidFill>
                  <a:schemeClr val="tx1"/>
                </a:solidFill>
              </a:rPr>
              <a:t>是否恰當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zh-TW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9.058576090536212E-2"/>
          <c:y val="3.39704686037052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5529765067710097"/>
          <c:y val="0.2864614510905435"/>
          <c:w val="0.70801587684974965"/>
          <c:h val="0.6748923270556093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E1-4DEC-9ABA-9150523A1B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E1-4DEC-9ABA-9150523A1B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E1-4DEC-9ABA-9150523A1B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DE1-4DEC-9ABA-9150523A1B1E}"/>
              </c:ext>
            </c:extLst>
          </c:dPt>
          <c:dLbls>
            <c:dLbl>
              <c:idx val="0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604"/>
                        <a:gd name="adj2" fmla="val 7637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9DE1-4DEC-9ABA-9150523A1B1E}"/>
                </c:ext>
              </c:extLst>
            </c:dLbl>
            <c:dLbl>
              <c:idx val="1"/>
              <c:layout>
                <c:manualLayout>
                  <c:x val="0.1681317354380775"/>
                  <c:y val="-9.9114887851430897E-2"/>
                </c:manualLayout>
              </c:layout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154"/>
                        <a:gd name="adj2" fmla="val -1577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9DE1-4DEC-9ABA-9150523A1B1E}"/>
                </c:ext>
              </c:extLst>
            </c:dLbl>
            <c:dLbl>
              <c:idx val="2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7225"/>
                        <a:gd name="adj2" fmla="val 745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9DE1-4DEC-9ABA-9150523A1B1E}"/>
                </c:ext>
              </c:extLst>
            </c:dLbl>
            <c:dLbl>
              <c:idx val="3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5129"/>
                        <a:gd name="adj2" fmla="val 2562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9DE1-4DEC-9ABA-9150523A1B1E}"/>
                </c:ext>
              </c:extLst>
            </c:dLbl>
            <c:spPr>
              <a:solidFill>
                <a:schemeClr val="lt1">
                  <a:alpha val="75000"/>
                </a:schemeClr>
              </a:solidFill>
              <a:ln w="9525"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圖!$K$12:$N$12</c:f>
              <c:strCache>
                <c:ptCount val="4"/>
                <c:pt idx="0">
                  <c:v>很好構想</c:v>
                </c:pt>
                <c:pt idx="1">
                  <c:v>可以考慮</c:v>
                </c:pt>
                <c:pt idx="2">
                  <c:v>可有可無</c:v>
                </c:pt>
                <c:pt idx="3">
                  <c:v>大可不必</c:v>
                </c:pt>
              </c:strCache>
            </c:strRef>
          </c:cat>
          <c:val>
            <c:numRef>
              <c:f>圖!$K$15:$N$15</c:f>
              <c:numCache>
                <c:formatCode>0%</c:formatCode>
                <c:ptCount val="4"/>
                <c:pt idx="0">
                  <c:v>0.40909090909090912</c:v>
                </c:pt>
                <c:pt idx="1">
                  <c:v>0.42045454545454547</c:v>
                </c:pt>
                <c:pt idx="2">
                  <c:v>7.9545454545454544E-2</c:v>
                </c:pt>
                <c:pt idx="3">
                  <c:v>9.0909090909090912E-2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E1-4DEC-9ABA-9150523A1B1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5.</a:t>
            </a:r>
            <a:r>
              <a:rPr lang="zh-TW" dirty="0">
                <a:solidFill>
                  <a:schemeClr val="tx1"/>
                </a:solidFill>
              </a:rPr>
              <a:t>在條文中，提到針對不同問題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zh-TW" dirty="0">
                <a:solidFill>
                  <a:schemeClr val="tx1"/>
                </a:solidFill>
              </a:rPr>
              <a:t>如：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吸菸、嚼檳榔</a:t>
            </a:r>
            <a:r>
              <a:rPr lang="en-US" dirty="0">
                <a:solidFill>
                  <a:schemeClr val="tx1"/>
                </a:solidFill>
              </a:rPr>
              <a:t>...</a:t>
            </a:r>
            <a:r>
              <a:rPr lang="zh-TW" dirty="0">
                <a:solidFill>
                  <a:schemeClr val="tx1"/>
                </a:solidFill>
              </a:rPr>
              <a:t>等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zh-TW" dirty="0">
                <a:solidFill>
                  <a:schemeClr val="tx1"/>
                </a:solidFill>
              </a:rPr>
              <a:t>，舉例時在加上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 【</a:t>
            </a:r>
            <a:r>
              <a:rPr lang="zh-TW" dirty="0">
                <a:solidFill>
                  <a:schemeClr val="tx1"/>
                </a:solidFill>
              </a:rPr>
              <a:t>體位異常</a:t>
            </a:r>
            <a:r>
              <a:rPr lang="en-US" dirty="0">
                <a:solidFill>
                  <a:schemeClr val="tx1"/>
                </a:solidFill>
              </a:rPr>
              <a:t>】</a:t>
            </a:r>
            <a:r>
              <a:rPr lang="zh-TW" dirty="0">
                <a:solidFill>
                  <a:schemeClr val="tx1"/>
                </a:solidFill>
              </a:rPr>
              <a:t>問題是否恰當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zh-TW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0546241373175654"/>
          <c:y val="2.072320277211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3547970101815091"/>
          <c:y val="0.27392571122275161"/>
          <c:w val="0.69950586633191758"/>
          <c:h val="0.6417966997904849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96-44A8-8E30-34657989F3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96-44A8-8E30-34657989F3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196-44A8-8E30-34657989F3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196-44A8-8E30-34657989F348}"/>
              </c:ext>
            </c:extLst>
          </c:dPt>
          <c:dLbls>
            <c:dLbl>
              <c:idx val="0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6071"/>
                        <a:gd name="adj2" fmla="val 367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196-44A8-8E30-34657989F348}"/>
                </c:ext>
              </c:extLst>
            </c:dLbl>
            <c:dLbl>
              <c:idx val="1"/>
              <c:layout>
                <c:manualLayout>
                  <c:x val="5.8169966234393106E-2"/>
                  <c:y val="-0.11678771153640696"/>
                </c:manualLayout>
              </c:layout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3438"/>
                        <a:gd name="adj2" fmla="val 6441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2196-44A8-8E30-34657989F348}"/>
                </c:ext>
              </c:extLst>
            </c:dLbl>
            <c:dLbl>
              <c:idx val="2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0919"/>
                        <a:gd name="adj2" fmla="val 659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2196-44A8-8E30-34657989F348}"/>
                </c:ext>
              </c:extLst>
            </c:dLbl>
            <c:dLbl>
              <c:idx val="3"/>
              <c:layout>
                <c:manualLayout>
                  <c:x val="6.4791028484737043E-2"/>
                  <c:y val="7.35467033339678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196-44A8-8E30-34657989F348}"/>
                </c:ext>
              </c:extLst>
            </c:dLbl>
            <c:spPr>
              <a:solidFill>
                <a:prstClr val="white">
                  <a:alpha val="75000"/>
                </a:prstClr>
              </a:solidFill>
              <a:ln w="9525"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圖!$K$12:$N$12</c:f>
              <c:strCache>
                <c:ptCount val="4"/>
                <c:pt idx="0">
                  <c:v>很好構想</c:v>
                </c:pt>
                <c:pt idx="1">
                  <c:v>可以考慮</c:v>
                </c:pt>
                <c:pt idx="2">
                  <c:v>可有可無</c:v>
                </c:pt>
                <c:pt idx="3">
                  <c:v>大可不必</c:v>
                </c:pt>
              </c:strCache>
            </c:strRef>
          </c:cat>
          <c:val>
            <c:numRef>
              <c:f>圖!$K$16:$N$16</c:f>
              <c:numCache>
                <c:formatCode>0%</c:formatCode>
                <c:ptCount val="4"/>
                <c:pt idx="0">
                  <c:v>0.30232558139534882</c:v>
                </c:pt>
                <c:pt idx="1">
                  <c:v>0.45348837209302323</c:v>
                </c:pt>
                <c:pt idx="2">
                  <c:v>0.16279069767441862</c:v>
                </c:pt>
                <c:pt idx="3">
                  <c:v>8.1395348837209308E-2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96-44A8-8E30-34657989F34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6.</a:t>
            </a:r>
            <a:r>
              <a:rPr lang="zh-TW" dirty="0">
                <a:solidFill>
                  <a:schemeClr val="tx1"/>
                </a:solidFill>
              </a:rPr>
              <a:t>在標準</a:t>
            </a:r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zh-TW" dirty="0">
                <a:solidFill>
                  <a:schemeClr val="tx1"/>
                </a:solidFill>
              </a:rPr>
              <a:t>條文中，提到「有提供員工健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康促進計畫，包括戒菸、戒檳榔</a:t>
            </a:r>
            <a:r>
              <a:rPr lang="en-US" dirty="0">
                <a:solidFill>
                  <a:schemeClr val="tx1"/>
                </a:solidFill>
              </a:rPr>
              <a:t>…...</a:t>
            </a: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等」，再加上</a:t>
            </a:r>
            <a:r>
              <a:rPr lang="en-US" dirty="0">
                <a:solidFill>
                  <a:schemeClr val="tx1"/>
                </a:solidFill>
              </a:rPr>
              <a:t>【</a:t>
            </a:r>
            <a:r>
              <a:rPr lang="zh-TW" dirty="0">
                <a:solidFill>
                  <a:schemeClr val="tx1"/>
                </a:solidFill>
              </a:rPr>
              <a:t>健康體位</a:t>
            </a:r>
            <a:r>
              <a:rPr lang="en-US" dirty="0">
                <a:solidFill>
                  <a:schemeClr val="tx1"/>
                </a:solidFill>
              </a:rPr>
              <a:t>】</a:t>
            </a:r>
            <a:r>
              <a:rPr lang="zh-TW" dirty="0">
                <a:solidFill>
                  <a:schemeClr val="tx1"/>
                </a:solidFill>
              </a:rPr>
              <a:t>是否恰當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zh-TW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2779827636853006"/>
          <c:y val="1.9567077802140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3375196797002706"/>
          <c:y val="0.24532949403613438"/>
          <c:w val="0.75101527567620641"/>
          <c:h val="0.7117670968319502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31E-4C52-ACE1-D7CB10BD25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31E-4C52-ACE1-D7CB10BD25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31E-4C52-ACE1-D7CB10BD25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31E-4C52-ACE1-D7CB10BD257A}"/>
              </c:ext>
            </c:extLst>
          </c:dPt>
          <c:dLbls>
            <c:dLbl>
              <c:idx val="0"/>
              <c:spPr>
                <a:solidFill>
                  <a:prstClr val="white">
                    <a:alpha val="75000"/>
                  </a:prstClr>
                </a:solidFill>
                <a:ln w="9525"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B31E-4C52-ACE1-D7CB10BD257A}"/>
                </c:ext>
              </c:extLst>
            </c:dLbl>
            <c:dLbl>
              <c:idx val="1"/>
              <c:layout>
                <c:manualLayout>
                  <c:x val="0.19743391452549422"/>
                  <c:y val="-6.1170065336333401E-2"/>
                </c:manualLayout>
              </c:layout>
              <c:spPr>
                <a:solidFill>
                  <a:prstClr val="white">
                    <a:alpha val="75000"/>
                  </a:prstClr>
                </a:solidFill>
                <a:ln w="9525"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B31E-4C52-ACE1-D7CB10BD257A}"/>
                </c:ext>
              </c:extLst>
            </c:dLbl>
            <c:dLbl>
              <c:idx val="2"/>
              <c:layout>
                <c:manualLayout>
                  <c:x val="0.10657376924608662"/>
                  <c:y val="7.59511650486778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31E-4C52-ACE1-D7CB10BD257A}"/>
                </c:ext>
              </c:extLst>
            </c:dLbl>
            <c:dLbl>
              <c:idx val="3"/>
              <c:layout>
                <c:manualLayout>
                  <c:x val="6.1373282983112842E-2"/>
                  <c:y val="8.03856945845424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31E-4C52-ACE1-D7CB10BD257A}"/>
                </c:ext>
              </c:extLst>
            </c:dLbl>
            <c:spPr>
              <a:solidFill>
                <a:prstClr val="white">
                  <a:alpha val="75000"/>
                </a:prstClr>
              </a:solidFill>
              <a:ln w="9525"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圖!$K$12:$N$12</c:f>
              <c:strCache>
                <c:ptCount val="4"/>
                <c:pt idx="0">
                  <c:v>很好構想</c:v>
                </c:pt>
                <c:pt idx="1">
                  <c:v>可以考慮</c:v>
                </c:pt>
                <c:pt idx="2">
                  <c:v>可有可無</c:v>
                </c:pt>
                <c:pt idx="3">
                  <c:v>大可不必</c:v>
                </c:pt>
              </c:strCache>
            </c:strRef>
          </c:cat>
          <c:val>
            <c:numRef>
              <c:f>圖!$K$17:$N$17</c:f>
              <c:numCache>
                <c:formatCode>0%</c:formatCode>
                <c:ptCount val="4"/>
                <c:pt idx="0">
                  <c:v>0.4642857142857143</c:v>
                </c:pt>
                <c:pt idx="1">
                  <c:v>0.38095238095238093</c:v>
                </c:pt>
                <c:pt idx="2">
                  <c:v>7.1428571428571425E-2</c:v>
                </c:pt>
                <c:pt idx="3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1E-4C52-ACE1-D7CB10BD257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>
                <a:solidFill>
                  <a:schemeClr val="tx1"/>
                </a:solidFill>
              </a:rPr>
              <a:t>7.</a:t>
            </a:r>
            <a:r>
              <a:rPr lang="zh-TW" dirty="0">
                <a:solidFill>
                  <a:schemeClr val="tx1"/>
                </a:solidFill>
              </a:rPr>
              <a:t>標準</a:t>
            </a:r>
            <a:r>
              <a:rPr lang="en-US" dirty="0">
                <a:solidFill>
                  <a:schemeClr val="tx1"/>
                </a:solidFill>
              </a:rPr>
              <a:t>3.1.1_</a:t>
            </a:r>
            <a:r>
              <a:rPr lang="zh-TW" dirty="0">
                <a:solidFill>
                  <a:schemeClr val="tx1"/>
                </a:solidFill>
              </a:rPr>
              <a:t>透過多元管道提供高風險疾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病之健康資訊，舉例說明時，如果加上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 【</a:t>
            </a:r>
            <a:r>
              <a:rPr lang="zh-TW" dirty="0">
                <a:solidFill>
                  <a:schemeClr val="tx1"/>
                </a:solidFill>
              </a:rPr>
              <a:t>慢性病有肥胖症共病者，有提供體重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控制及肥胖防治轉介服務資訊</a:t>
            </a:r>
            <a:r>
              <a:rPr lang="en-US" dirty="0">
                <a:solidFill>
                  <a:schemeClr val="tx1"/>
                </a:solidFill>
              </a:rPr>
              <a:t>】</a:t>
            </a:r>
            <a:r>
              <a:rPr lang="zh-TW" dirty="0">
                <a:solidFill>
                  <a:schemeClr val="tx1"/>
                </a:solidFill>
              </a:rPr>
              <a:t>是否更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有助於健康醫院的效能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zh-TW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1.2639029322548028E-2"/>
          <c:y val="1.68520390967307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4204741675181617"/>
          <c:y val="0.33962264150943394"/>
          <c:w val="0.68171853304394381"/>
          <c:h val="0.6396226415094339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B46-46B2-8460-E62DCAECB2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B46-46B2-8460-E62DCAECB2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B46-46B2-8460-E62DCAECB2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B46-46B2-8460-E62DCAECB286}"/>
              </c:ext>
            </c:extLst>
          </c:dPt>
          <c:dLbls>
            <c:dLbl>
              <c:idx val="0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9B46-46B2-8460-E62DCAECB286}"/>
                </c:ext>
              </c:extLst>
            </c:dLbl>
            <c:dLbl>
              <c:idx val="1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9B46-46B2-8460-E62DCAECB286}"/>
                </c:ext>
              </c:extLst>
            </c:dLbl>
            <c:dLbl>
              <c:idx val="2"/>
              <c:layout>
                <c:manualLayout>
                  <c:x val="4.2560973929764608E-2"/>
                  <c:y val="8.1646709255682626E-2"/>
                </c:manualLayout>
              </c:layout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7.0223041810898293E-2"/>
                      <c:h val="0.111934036547318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B46-46B2-8460-E62DCAECB286}"/>
                </c:ext>
              </c:extLst>
            </c:dLbl>
            <c:dLbl>
              <c:idx val="3"/>
              <c:layout>
                <c:manualLayout>
                  <c:x val="2.8071862219163017E-2"/>
                  <c:y val="0.10223139206655772"/>
                </c:manualLayout>
              </c:layout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7.0223041810898293E-2"/>
                      <c:h val="0.128915168622790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B46-46B2-8460-E62DCAECB286}"/>
                </c:ext>
              </c:extLst>
            </c:dLbl>
            <c:spPr>
              <a:solidFill>
                <a:schemeClr val="lt1">
                  <a:alpha val="75000"/>
                </a:schemeClr>
              </a:solidFill>
              <a:ln w="9525"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圖!$K$12:$N$12</c:f>
              <c:strCache>
                <c:ptCount val="4"/>
                <c:pt idx="0">
                  <c:v>很好構想</c:v>
                </c:pt>
                <c:pt idx="1">
                  <c:v>可以考慮</c:v>
                </c:pt>
                <c:pt idx="2">
                  <c:v>可有可無</c:v>
                </c:pt>
                <c:pt idx="3">
                  <c:v>大可不必</c:v>
                </c:pt>
              </c:strCache>
            </c:strRef>
          </c:cat>
          <c:val>
            <c:numRef>
              <c:f>圖!$K$18:$N$18</c:f>
              <c:numCache>
                <c:formatCode>0%</c:formatCode>
                <c:ptCount val="4"/>
                <c:pt idx="0">
                  <c:v>0.5714285714285714</c:v>
                </c:pt>
                <c:pt idx="1">
                  <c:v>0.35714285714285715</c:v>
                </c:pt>
                <c:pt idx="2">
                  <c:v>3.5714285714285712E-2</c:v>
                </c:pt>
                <c:pt idx="3">
                  <c:v>3.5714285714285712E-2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B46-46B2-8460-E62DCAECB28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>
                <a:solidFill>
                  <a:schemeClr val="tx1"/>
                </a:solidFill>
              </a:rPr>
              <a:t>8.</a:t>
            </a:r>
            <a:r>
              <a:rPr lang="zh-TW" dirty="0">
                <a:solidFill>
                  <a:schemeClr val="tx1"/>
                </a:solidFill>
              </a:rPr>
              <a:t>為了讓健康飲食與規律運動有較具體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可聚焦追蹤執行的標的，是否考慮將</a:t>
            </a:r>
            <a:endParaRPr lang="en-US" altLang="zh-TW" dirty="0">
              <a:solidFill>
                <a:schemeClr val="tx1"/>
              </a:solidFill>
            </a:endParaRP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US" altLang="zh-TW" dirty="0">
                <a:solidFill>
                  <a:schemeClr val="tx1"/>
                </a:solidFill>
              </a:rPr>
              <a:t>   </a:t>
            </a:r>
            <a:r>
              <a:rPr lang="zh-TW" dirty="0">
                <a:solidFill>
                  <a:schemeClr val="tx1"/>
                </a:solidFill>
              </a:rPr>
              <a:t>肥胖防治列為健康醫院必選的議題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zh-TW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0.16050881996095226"/>
          <c:y val="0.29794860489713515"/>
          <c:w val="0.75348006273971002"/>
          <c:h val="0.6963142589366813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A65-47D5-B200-20A388D08A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A65-47D5-B200-20A388D08A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A65-47D5-B200-20A388D08A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A65-47D5-B200-20A388D08AA3}"/>
              </c:ext>
            </c:extLst>
          </c:dPt>
          <c:dLbls>
            <c:dLbl>
              <c:idx val="0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82"/>
                        <a:gd name="adj2" fmla="val 218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7A65-47D5-B200-20A388D08AA3}"/>
                </c:ext>
              </c:extLst>
            </c:dLbl>
            <c:dLbl>
              <c:idx val="1"/>
              <c:layout>
                <c:manualLayout>
                  <c:x val="0.12596352480372658"/>
                  <c:y val="-6.0762144658952098E-2"/>
                </c:manualLayout>
              </c:layout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4212"/>
                        <a:gd name="adj2" fmla="val 14891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7A65-47D5-B200-20A388D08AA3}"/>
                </c:ext>
              </c:extLst>
            </c:dLbl>
            <c:dLbl>
              <c:idx val="2"/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4178"/>
                        <a:gd name="adj2" fmla="val -2437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7A65-47D5-B200-20A388D08AA3}"/>
                </c:ext>
              </c:extLst>
            </c:dLbl>
            <c:dLbl>
              <c:idx val="3"/>
              <c:layout>
                <c:manualLayout>
                  <c:x val="0.13004525588787672"/>
                  <c:y val="0.11549427310334194"/>
                </c:manualLayout>
              </c:layout>
              <c:spPr>
                <a:solidFill>
                  <a:schemeClr val="lt1">
                    <a:alpha val="75000"/>
                  </a:schemeClr>
                </a:solidFill>
                <a:ln w="9525"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73"/>
                        <a:gd name="adj2" fmla="val -1135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7-7A65-47D5-B200-20A388D08AA3}"/>
                </c:ext>
              </c:extLst>
            </c:dLbl>
            <c:spPr>
              <a:solidFill>
                <a:schemeClr val="lt1">
                  <a:alpha val="75000"/>
                </a:schemeClr>
              </a:solidFill>
              <a:ln w="9525"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圖!$K$19:$N$19</c:f>
              <c:strCache>
                <c:ptCount val="4"/>
                <c:pt idx="0">
                  <c:v>強烈建議</c:v>
                </c:pt>
                <c:pt idx="1">
                  <c:v>可以考慮</c:v>
                </c:pt>
                <c:pt idx="2">
                  <c:v>幫助不大</c:v>
                </c:pt>
                <c:pt idx="3">
                  <c:v>萬萬不可</c:v>
                </c:pt>
              </c:strCache>
            </c:strRef>
          </c:cat>
          <c:val>
            <c:numRef>
              <c:f>圖!$K$20:$N$20</c:f>
              <c:numCache>
                <c:formatCode>0%</c:formatCode>
                <c:ptCount val="4"/>
                <c:pt idx="0">
                  <c:v>0.40243902439024393</c:v>
                </c:pt>
                <c:pt idx="1">
                  <c:v>0.31707317073170732</c:v>
                </c:pt>
                <c:pt idx="2">
                  <c:v>0.13414634146341464</c:v>
                </c:pt>
                <c:pt idx="3">
                  <c:v>0.14634146341463414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65-47D5-B200-20A388D08AA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FEE74-8E88-144D-BC59-C609AEE10182}" type="datetimeFigureOut">
              <a:rPr kumimoji="1" lang="zh-TW" altLang="en-US" smtClean="0"/>
              <a:pPr/>
              <a:t>2018/12/9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232B6-6503-0444-B1BA-508B28F40B21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648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pPr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513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pPr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9763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pPr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791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pPr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8750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pPr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04970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pPr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215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世界衛生組織的研究報告指出，肥胖已經是世界性的問題，與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前相比，全世界肥胖的人口已經成長了三倍之多，現今的成人，有將近百分之四十有過重問題，而有百分之十三的成人更是達到肥胖的狀況，人民已經不太會因為營養不良而死，反而我們需要擔心的，是肥胖造成的健康影響、以及死亡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3593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1993-1996, 2005-2008, 2013-2016 </a:t>
            </a:r>
            <a:r>
              <a:rPr lang="zh-TW" altLang="en-US" dirty="0"/>
              <a:t>每隔</a:t>
            </a:r>
            <a:r>
              <a:rPr lang="en-US" altLang="zh-TW" dirty="0"/>
              <a:t>10</a:t>
            </a:r>
            <a:r>
              <a:rPr lang="zh-TW" altLang="en-US" dirty="0"/>
              <a:t>年的台灣國民營養健康狀況變遷調查</a:t>
            </a:r>
            <a:r>
              <a:rPr lang="en-US" altLang="zh-TW" dirty="0"/>
              <a:t>NAHSIT</a:t>
            </a:r>
            <a:r>
              <a:rPr lang="zh-TW" altLang="en-US" dirty="0"/>
              <a:t>顯示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過重</a:t>
            </a:r>
            <a:r>
              <a:rPr lang="en-US" altLang="zh-TW" dirty="0"/>
              <a:t>+</a:t>
            </a:r>
            <a:r>
              <a:rPr lang="zh-TW" altLang="en-US" dirty="0"/>
              <a:t>肥胖</a:t>
            </a:r>
            <a:r>
              <a:rPr lang="en-US" altLang="zh-TW" dirty="0"/>
              <a:t>=33.23% </a:t>
            </a:r>
            <a:r>
              <a:rPr lang="en-US" altLang="zh-TW" dirty="0">
                <a:sym typeface="Wingdings" panose="05000000000000000000" pitchFamily="2" charset="2"/>
              </a:rPr>
              <a:t>43.37%45.87% </a:t>
            </a:r>
            <a:r>
              <a:rPr lang="zh-TW" altLang="en-US" dirty="0">
                <a:sym typeface="Wingdings" panose="05000000000000000000" pitchFamily="2" charset="2"/>
              </a:rPr>
              <a:t>有趨緩，代表過去</a:t>
            </a:r>
            <a:r>
              <a:rPr lang="en-US" altLang="zh-TW" dirty="0">
                <a:sym typeface="Wingdings" panose="05000000000000000000" pitchFamily="2" charset="2"/>
              </a:rPr>
              <a:t>HPA</a:t>
            </a:r>
            <a:r>
              <a:rPr lang="zh-TW" altLang="en-US" dirty="0">
                <a:sym typeface="Wingdings" panose="05000000000000000000" pitchFamily="2" charset="2"/>
              </a:rPr>
              <a:t>全國的減重運動讓全民注意到</a:t>
            </a:r>
            <a:r>
              <a:rPr lang="en-US" altLang="zh-TW" dirty="0">
                <a:sym typeface="Wingdings" panose="05000000000000000000" pitchFamily="2" charset="2"/>
              </a:rPr>
              <a:t/>
            </a:r>
            <a:br>
              <a:rPr lang="en-US" altLang="zh-TW" dirty="0">
                <a:sym typeface="Wingdings" panose="05000000000000000000" pitchFamily="2" charset="2"/>
              </a:rPr>
            </a:br>
            <a:r>
              <a:rPr lang="zh-TW" altLang="en-US" dirty="0">
                <a:sym typeface="Wingdings" panose="05000000000000000000" pitchFamily="2" charset="2"/>
              </a:rPr>
              <a:t>過重比例確實有緩解</a:t>
            </a:r>
            <a:r>
              <a:rPr lang="en-US" altLang="zh-TW" dirty="0">
                <a:sym typeface="Wingdings" panose="05000000000000000000" pitchFamily="2" charset="2"/>
              </a:rPr>
              <a:t/>
            </a:r>
            <a:br>
              <a:rPr lang="en-US" altLang="zh-TW" dirty="0">
                <a:sym typeface="Wingdings" panose="05000000000000000000" pitchFamily="2" charset="2"/>
              </a:rPr>
            </a:br>
            <a:r>
              <a:rPr lang="zh-TW" altLang="en-US" dirty="0">
                <a:sym typeface="Wingdings" panose="05000000000000000000" pitchFamily="2" charset="2"/>
              </a:rPr>
              <a:t>肥胖嚴重度卻惡化</a:t>
            </a:r>
            <a:r>
              <a:rPr lang="en-US" altLang="zh-TW" dirty="0">
                <a:sym typeface="Wingdings" panose="05000000000000000000" pitchFamily="2" charset="2"/>
              </a:rPr>
              <a:t>(11.7517.8923.02%)(12,18,23)</a:t>
            </a:r>
            <a:br>
              <a:rPr lang="en-US" altLang="zh-TW" dirty="0">
                <a:sym typeface="Wingdings" panose="05000000000000000000" pitchFamily="2" charset="2"/>
              </a:rPr>
            </a:br>
            <a:r>
              <a:rPr lang="zh-TW" altLang="en-US" dirty="0">
                <a:sym typeface="Wingdings" panose="05000000000000000000" pitchFamily="2" charset="2"/>
              </a:rPr>
              <a:t>尤其是中重度肥胖近八年間增加的比上一波調查</a:t>
            </a:r>
            <a:r>
              <a:rPr lang="en-US" altLang="zh-TW" dirty="0">
                <a:sym typeface="Wingdings" panose="05000000000000000000" pitchFamily="2" charset="2"/>
              </a:rPr>
              <a:t>12</a:t>
            </a:r>
            <a:r>
              <a:rPr lang="zh-TW" altLang="en-US" dirty="0">
                <a:sym typeface="Wingdings" panose="05000000000000000000" pitchFamily="2" charset="2"/>
              </a:rPr>
              <a:t>年間增加還要多</a:t>
            </a:r>
            <a:r>
              <a:rPr lang="en-US" altLang="zh-TW" dirty="0">
                <a:sym typeface="Wingdings" panose="05000000000000000000" pitchFamily="2" charset="2"/>
              </a:rPr>
              <a:t>(</a:t>
            </a:r>
            <a:r>
              <a:rPr lang="zh-TW" altLang="en-US" dirty="0">
                <a:sym typeface="Wingdings" panose="05000000000000000000" pitchFamily="2" charset="2"/>
              </a:rPr>
              <a:t>更惡化</a:t>
            </a:r>
            <a:r>
              <a:rPr lang="en-US" altLang="zh-TW" dirty="0">
                <a:sym typeface="Wingdings" panose="05000000000000000000" pitchFamily="2" charset="2"/>
              </a:rPr>
              <a:t>)</a:t>
            </a:r>
            <a:br>
              <a:rPr lang="en-US" altLang="zh-TW" dirty="0">
                <a:sym typeface="Wingdings" panose="05000000000000000000" pitchFamily="2" charset="2"/>
              </a:rPr>
            </a:br>
            <a:r>
              <a:rPr lang="zh-TW" altLang="en-US" dirty="0">
                <a:sym typeface="Wingdings" panose="05000000000000000000" pitchFamily="2" charset="2"/>
              </a:rPr>
              <a:t>正常體位民眾由近六成到五成多，目前已不到五成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C9A4B-1B10-47C8-A43B-7B3D6E78CBEA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965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肥胖的人相較於健康體位的人，有較高的機會得到阻塞型睡眠呼吸中止症、胃食道逆流、脂肪肝、代謝症候群、糖尿病、退化性關節炎，還會影響生育能力造成不孕症，影響心情造成憂鬱症，甚至還會增加許多癌症發生的機會，例如食道癌、胰臟癌、大腸直腸癌、乳癌、子宮內膜癌等等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232B6-6503-0444-B1BA-508B28F40B21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 population has reached 7.5 billion  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成人大約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成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各種肥胖相關慢性病</a:t>
            </a:r>
            <a:r>
              <a:rPr lang="en-US" altLang="zh-TW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DM,CVD,NAFLD,Cancer</a:t>
            </a:r>
            <a:r>
              <a:rPr lang="en-US" altLang="zh-TW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Depression</a:t>
            </a:r>
            <a:r>
              <a:rPr lang="zh-TW" alt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都是每年數千億美元</a:t>
            </a:r>
            <a:endParaRPr lang="en-US" altLang="zh-TW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世界衛生組織估計，在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2025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年前，全球肥胖人口將達到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億。肥胖所延伸的題範圍與嚴重度在過去數十多年來逐漸攀升，相關併發症的治療費用將達到</a:t>
            </a:r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1.2</a:t>
            </a:r>
            <a:r>
              <a:rPr lang="zh-TW" alt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兆美元。對於肥胖疾病的研究與治療，是極具成本效益的投資，藉由早期發現、介入與治療，可以有效降低併發症的風險。</a:t>
            </a:r>
            <a:endParaRPr lang="en-US" altLang="zh-TW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 Obesity Day was launched in 2015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10C8E-6FE3-486C-B5B1-5AF063A6F4E4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39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232B6-6503-0444-B1BA-508B28F40B21}" type="slidenum">
              <a:rPr kumimoji="1" lang="zh-TW" altLang="en-US" smtClean="0"/>
              <a:pPr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00028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6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9038" tIns="49520" rIns="99038" bIns="495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/>
          </a:p>
        </p:txBody>
      </p:sp>
      <p:sp>
        <p:nvSpPr>
          <p:cNvPr id="57347" name="投影片編號版面配置區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/>
            <a:fld id="{7C7565AD-F3F2-614D-8F35-E2CB8CFC982A}" type="slidenum">
              <a:rPr kumimoji="0" lang="zh-TW" altLang="en-US" sz="1300"/>
              <a:pPr algn="r"/>
              <a:t>14</a:t>
            </a:fld>
            <a:endParaRPr kumimoji="0"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784852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E8329-C7F2-40FE-8EDA-3168B00CE709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5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C9A4B-1B10-47C8-A43B-7B3D6E78CBEA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69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3" name="圓角矩形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65CBA-9075-4525-ADA3-9DB10E0EB50B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1184565" y="6212160"/>
            <a:ext cx="609600" cy="457200"/>
          </a:xfr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36043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49E5-2C07-4E44-AD00-6460E47D9930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827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34537-AC69-4DE2-BE62-060E54E3A0D6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130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48FF6760-D30A-44FE-933E-D47EF58E7891}"/>
              </a:ext>
            </a:extLst>
          </p:cNvPr>
          <p:cNvCxnSpPr/>
          <p:nvPr userDrawn="1"/>
        </p:nvCxnSpPr>
        <p:spPr bwMode="auto">
          <a:xfrm>
            <a:off x="1" y="1355725"/>
            <a:ext cx="7905751" cy="158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00083" y="571480"/>
            <a:ext cx="10363200" cy="785818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380960" y="1714488"/>
            <a:ext cx="10363200" cy="4000528"/>
          </a:xfrm>
          <a:prstGeom prst="rect">
            <a:avLst/>
          </a:prstGeom>
        </p:spPr>
        <p:txBody>
          <a:bodyPr/>
          <a:lstStyle>
            <a:lvl1pPr>
              <a:defRPr sz="2800" b="0">
                <a:effectLst/>
                <a:latin typeface="微軟正黑體" pitchFamily="34" charset="-120"/>
                <a:ea typeface="微軟正黑體" pitchFamily="34" charset="-120"/>
              </a:defRPr>
            </a:lvl1pPr>
            <a:lvl2pPr>
              <a:defRPr sz="2800">
                <a:latin typeface="微軟正黑體" pitchFamily="34" charset="-120"/>
                <a:ea typeface="微軟正黑體" pitchFamily="34" charset="-120"/>
              </a:defRPr>
            </a:lvl2pPr>
            <a:lvl3pPr>
              <a:defRPr sz="2800">
                <a:latin typeface="微軟正黑體" pitchFamily="34" charset="-120"/>
                <a:ea typeface="微軟正黑體" pitchFamily="34" charset="-120"/>
              </a:defRPr>
            </a:lvl3pPr>
            <a:lvl4pPr>
              <a:defRPr sz="2800">
                <a:latin typeface="微軟正黑體" pitchFamily="34" charset="-120"/>
                <a:ea typeface="微軟正黑體" pitchFamily="34" charset="-120"/>
              </a:defRPr>
            </a:lvl4pPr>
            <a:lvl5pPr>
              <a:defRPr sz="2800"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087AB2-9DA6-46E3-8C1A-621E486B753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235D42-6504-41B2-A1D7-4BD8A98D2F0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09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1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1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5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7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09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5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B295-DF0D-41F9-A954-2B2B3B2A361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72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1A88-FC35-47B1-B26F-8F16C292F1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63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</p:spPr>
        <p:txBody>
          <a:bodyPr anchor="t"/>
          <a:lstStyle>
            <a:lvl1pPr algn="l">
              <a:defRPr sz="4051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1" cy="1500187"/>
          </a:xfrm>
        </p:spPr>
        <p:txBody>
          <a:bodyPr anchor="b"/>
          <a:lstStyle>
            <a:lvl1pPr marL="0" indent="0">
              <a:buNone/>
              <a:defRPr sz="1982">
                <a:solidFill>
                  <a:schemeClr val="tx1">
                    <a:tint val="75000"/>
                  </a:schemeClr>
                </a:solidFill>
              </a:defRPr>
            </a:lvl1pPr>
            <a:lvl2pPr marL="461918" indent="0">
              <a:buNone/>
              <a:defRPr sz="1810">
                <a:solidFill>
                  <a:schemeClr val="tx1">
                    <a:tint val="75000"/>
                  </a:schemeClr>
                </a:solidFill>
              </a:defRPr>
            </a:lvl2pPr>
            <a:lvl3pPr marL="923836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385754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4pPr>
            <a:lvl5pPr marL="1847671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5pPr>
            <a:lvl6pPr marL="2309589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6pPr>
            <a:lvl7pPr marL="2771508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7pPr>
            <a:lvl8pPr marL="3233426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8pPr>
            <a:lvl9pPr marL="3695344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51D9-01FA-4DBD-B3C3-A0F63299568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87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44"/>
            </a:lvl1pPr>
            <a:lvl2pPr>
              <a:defRPr sz="2413"/>
            </a:lvl2pPr>
            <a:lvl3pPr>
              <a:defRPr sz="1982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44"/>
            </a:lvl1pPr>
            <a:lvl2pPr>
              <a:defRPr sz="2413"/>
            </a:lvl2pPr>
            <a:lvl3pPr>
              <a:defRPr sz="1982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5DC1-0829-49F6-98B0-06173D73561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65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13" b="1"/>
            </a:lvl1pPr>
            <a:lvl2pPr marL="461918" indent="0">
              <a:buNone/>
              <a:defRPr sz="1982" b="1"/>
            </a:lvl2pPr>
            <a:lvl3pPr marL="923836" indent="0">
              <a:buNone/>
              <a:defRPr sz="1810" b="1"/>
            </a:lvl3pPr>
            <a:lvl4pPr marL="1385754" indent="0">
              <a:buNone/>
              <a:defRPr sz="1638" b="1"/>
            </a:lvl4pPr>
            <a:lvl5pPr marL="1847671" indent="0">
              <a:buNone/>
              <a:defRPr sz="1638" b="1"/>
            </a:lvl5pPr>
            <a:lvl6pPr marL="2309589" indent="0">
              <a:buNone/>
              <a:defRPr sz="1638" b="1"/>
            </a:lvl6pPr>
            <a:lvl7pPr marL="2771508" indent="0">
              <a:buNone/>
              <a:defRPr sz="1638" b="1"/>
            </a:lvl7pPr>
            <a:lvl8pPr marL="3233426" indent="0">
              <a:buNone/>
              <a:defRPr sz="1638" b="1"/>
            </a:lvl8pPr>
            <a:lvl9pPr marL="3695344" indent="0">
              <a:buNone/>
              <a:defRPr sz="1638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13"/>
            </a:lvl1pPr>
            <a:lvl2pPr>
              <a:defRPr sz="1982"/>
            </a:lvl2pPr>
            <a:lvl3pPr>
              <a:defRPr sz="1810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13" b="1"/>
            </a:lvl1pPr>
            <a:lvl2pPr marL="461918" indent="0">
              <a:buNone/>
              <a:defRPr sz="1982" b="1"/>
            </a:lvl2pPr>
            <a:lvl3pPr marL="923836" indent="0">
              <a:buNone/>
              <a:defRPr sz="1810" b="1"/>
            </a:lvl3pPr>
            <a:lvl4pPr marL="1385754" indent="0">
              <a:buNone/>
              <a:defRPr sz="1638" b="1"/>
            </a:lvl4pPr>
            <a:lvl5pPr marL="1847671" indent="0">
              <a:buNone/>
              <a:defRPr sz="1638" b="1"/>
            </a:lvl5pPr>
            <a:lvl6pPr marL="2309589" indent="0">
              <a:buNone/>
              <a:defRPr sz="1638" b="1"/>
            </a:lvl6pPr>
            <a:lvl7pPr marL="2771508" indent="0">
              <a:buNone/>
              <a:defRPr sz="1638" b="1"/>
            </a:lvl7pPr>
            <a:lvl8pPr marL="3233426" indent="0">
              <a:buNone/>
              <a:defRPr sz="1638" b="1"/>
            </a:lvl8pPr>
            <a:lvl9pPr marL="3695344" indent="0">
              <a:buNone/>
              <a:defRPr sz="1638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13"/>
            </a:lvl1pPr>
            <a:lvl2pPr>
              <a:defRPr sz="1982"/>
            </a:lvl2pPr>
            <a:lvl3pPr>
              <a:defRPr sz="1810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1FCD-AB20-4D36-8896-3FF1863A78D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11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EC19-F0BF-4ED7-B6E5-71674F3264C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36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26BD-A1EC-49E8-9D68-8D7B6D9E796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6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24C-805B-46AC-AFC1-E4E756C4AF3F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08194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1982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275"/>
            </a:lvl1pPr>
            <a:lvl2pPr>
              <a:defRPr sz="2844"/>
            </a:lvl2pPr>
            <a:lvl3pPr>
              <a:defRPr sz="2413"/>
            </a:lvl3pPr>
            <a:lvl4pPr>
              <a:defRPr sz="1982"/>
            </a:lvl4pPr>
            <a:lvl5pPr>
              <a:defRPr sz="1982"/>
            </a:lvl5pPr>
            <a:lvl6pPr>
              <a:defRPr sz="1982"/>
            </a:lvl6pPr>
            <a:lvl7pPr>
              <a:defRPr sz="1982"/>
            </a:lvl7pPr>
            <a:lvl8pPr>
              <a:defRPr sz="1982"/>
            </a:lvl8pPr>
            <a:lvl9pPr>
              <a:defRPr sz="1982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379"/>
            </a:lvl1pPr>
            <a:lvl2pPr marL="461918" indent="0">
              <a:buNone/>
              <a:defRPr sz="1207"/>
            </a:lvl2pPr>
            <a:lvl3pPr marL="923836" indent="0">
              <a:buNone/>
              <a:defRPr sz="1034"/>
            </a:lvl3pPr>
            <a:lvl4pPr marL="1385754" indent="0">
              <a:buNone/>
              <a:defRPr sz="948"/>
            </a:lvl4pPr>
            <a:lvl5pPr marL="1847671" indent="0">
              <a:buNone/>
              <a:defRPr sz="948"/>
            </a:lvl5pPr>
            <a:lvl6pPr marL="2309589" indent="0">
              <a:buNone/>
              <a:defRPr sz="948"/>
            </a:lvl6pPr>
            <a:lvl7pPr marL="2771508" indent="0">
              <a:buNone/>
              <a:defRPr sz="948"/>
            </a:lvl7pPr>
            <a:lvl8pPr marL="3233426" indent="0">
              <a:buNone/>
              <a:defRPr sz="948"/>
            </a:lvl8pPr>
            <a:lvl9pPr marL="3695344" indent="0">
              <a:buNone/>
              <a:defRPr sz="9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BEC8-D1E0-4976-8E64-AE8DEEDBC94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43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82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75"/>
            </a:lvl1pPr>
            <a:lvl2pPr marL="461918" indent="0">
              <a:buNone/>
              <a:defRPr sz="2844"/>
            </a:lvl2pPr>
            <a:lvl3pPr marL="923836" indent="0">
              <a:buNone/>
              <a:defRPr sz="2413"/>
            </a:lvl3pPr>
            <a:lvl4pPr marL="1385754" indent="0">
              <a:buNone/>
              <a:defRPr sz="1982"/>
            </a:lvl4pPr>
            <a:lvl5pPr marL="1847671" indent="0">
              <a:buNone/>
              <a:defRPr sz="1982"/>
            </a:lvl5pPr>
            <a:lvl6pPr marL="2309589" indent="0">
              <a:buNone/>
              <a:defRPr sz="1982"/>
            </a:lvl6pPr>
            <a:lvl7pPr marL="2771508" indent="0">
              <a:buNone/>
              <a:defRPr sz="1982"/>
            </a:lvl7pPr>
            <a:lvl8pPr marL="3233426" indent="0">
              <a:buNone/>
              <a:defRPr sz="1982"/>
            </a:lvl8pPr>
            <a:lvl9pPr marL="3695344" indent="0">
              <a:buNone/>
              <a:defRPr sz="1982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79"/>
            </a:lvl1pPr>
            <a:lvl2pPr marL="461918" indent="0">
              <a:buNone/>
              <a:defRPr sz="1207"/>
            </a:lvl2pPr>
            <a:lvl3pPr marL="923836" indent="0">
              <a:buNone/>
              <a:defRPr sz="1034"/>
            </a:lvl3pPr>
            <a:lvl4pPr marL="1385754" indent="0">
              <a:buNone/>
              <a:defRPr sz="948"/>
            </a:lvl4pPr>
            <a:lvl5pPr marL="1847671" indent="0">
              <a:buNone/>
              <a:defRPr sz="948"/>
            </a:lvl5pPr>
            <a:lvl6pPr marL="2309589" indent="0">
              <a:buNone/>
              <a:defRPr sz="948"/>
            </a:lvl6pPr>
            <a:lvl7pPr marL="2771508" indent="0">
              <a:buNone/>
              <a:defRPr sz="948"/>
            </a:lvl7pPr>
            <a:lvl8pPr marL="3233426" indent="0">
              <a:buNone/>
              <a:defRPr sz="948"/>
            </a:lvl8pPr>
            <a:lvl9pPr marL="3695344" indent="0">
              <a:buNone/>
              <a:defRPr sz="9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B141-C89C-4186-9CE5-8AF68BBFC2D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7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0B51-F958-41AD-AD01-5347FB1A2CA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08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AA76-BC1D-4295-B616-E1085D59807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10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8"/>
          <p:cNvSpPr/>
          <p:nvPr userDrawn="1"/>
        </p:nvSpPr>
        <p:spPr>
          <a:xfrm>
            <a:off x="1" y="6334316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181CD-521E-4316-B83B-B280D3E83B9C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85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38FB-E6CA-41F1-819C-7EFFBEE905CC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052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1" y="6334316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DBCA-D615-4CED-8985-7512D5DB6739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625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EB43-C21A-4F74-925A-AD47E4C3A4F7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5848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6E365-C976-4077-AED4-810316EEBAD2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340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C396-75A4-476C-B95B-7CAAC2C865C9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960120" y="868680"/>
            <a:ext cx="10287000" cy="33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21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0" name="圓角矩形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9988-DA00-46A5-8102-F03D65434B34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482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1" y="6334316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E801-5B29-4D1A-8D86-B185F853FA5B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533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56507E79-8863-4C1E-947D-DC192AAC1B36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060F4F-4906-4266-BD99-5CB1867FAD69}" type="slidenum">
              <a:rPr lang="zh-TW" altLang="en-US" smtClean="0">
                <a:solidFill>
                  <a:srgbClr val="344068"/>
                </a:solidFill>
              </a:rPr>
              <a:pPr/>
              <a:t>‹#›</a:t>
            </a:fld>
            <a:endParaRPr lang="zh-TW" altLang="en-US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63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4928-37C8-4440-9A53-6B0398E00381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768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CFBFA-43E7-43CD-97B4-342500454BB3}" type="datetime1">
              <a:rPr lang="zh-TW" altLang="en-US" smtClean="0"/>
              <a:pPr/>
              <a:t>2018/12/9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60F4F-4906-4266-BD99-5CB1867FAD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Rectangle 6"/>
          <p:cNvSpPr/>
          <p:nvPr userDrawn="1"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 userDrawn="1"/>
        </p:nvSpPr>
        <p:spPr>
          <a:xfrm>
            <a:off x="1" y="6334316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491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1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1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5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7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09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3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5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B295-DF0D-41F9-A954-2B2B3B2A361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68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1A88-FC35-47B1-B26F-8F16C292F19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2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</p:spPr>
        <p:txBody>
          <a:bodyPr anchor="t"/>
          <a:lstStyle>
            <a:lvl1pPr algn="l">
              <a:defRPr sz="4051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1" cy="1500187"/>
          </a:xfrm>
        </p:spPr>
        <p:txBody>
          <a:bodyPr anchor="b"/>
          <a:lstStyle>
            <a:lvl1pPr marL="0" indent="0">
              <a:buNone/>
              <a:defRPr sz="1982">
                <a:solidFill>
                  <a:schemeClr val="tx1">
                    <a:tint val="75000"/>
                  </a:schemeClr>
                </a:solidFill>
              </a:defRPr>
            </a:lvl1pPr>
            <a:lvl2pPr marL="461918" indent="0">
              <a:buNone/>
              <a:defRPr sz="1810">
                <a:solidFill>
                  <a:schemeClr val="tx1">
                    <a:tint val="75000"/>
                  </a:schemeClr>
                </a:solidFill>
              </a:defRPr>
            </a:lvl2pPr>
            <a:lvl3pPr marL="923836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385754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4pPr>
            <a:lvl5pPr marL="1847671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5pPr>
            <a:lvl6pPr marL="2309589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6pPr>
            <a:lvl7pPr marL="2771508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7pPr>
            <a:lvl8pPr marL="3233426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8pPr>
            <a:lvl9pPr marL="3695344" indent="0">
              <a:buNone/>
              <a:defRPr sz="13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151D9-01FA-4DBD-B3C3-A0F63299568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81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44"/>
            </a:lvl1pPr>
            <a:lvl2pPr>
              <a:defRPr sz="2413"/>
            </a:lvl2pPr>
            <a:lvl3pPr>
              <a:defRPr sz="1982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44"/>
            </a:lvl1pPr>
            <a:lvl2pPr>
              <a:defRPr sz="2413"/>
            </a:lvl2pPr>
            <a:lvl3pPr>
              <a:defRPr sz="1982"/>
            </a:lvl3pPr>
            <a:lvl4pPr>
              <a:defRPr sz="1810"/>
            </a:lvl4pPr>
            <a:lvl5pPr>
              <a:defRPr sz="1810"/>
            </a:lvl5pPr>
            <a:lvl6pPr>
              <a:defRPr sz="1810"/>
            </a:lvl6pPr>
            <a:lvl7pPr>
              <a:defRPr sz="1810"/>
            </a:lvl7pPr>
            <a:lvl8pPr>
              <a:defRPr sz="1810"/>
            </a:lvl8pPr>
            <a:lvl9pPr>
              <a:defRPr sz="181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95DC1-0829-49F6-98B0-06173D73561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89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13" b="1"/>
            </a:lvl1pPr>
            <a:lvl2pPr marL="461918" indent="0">
              <a:buNone/>
              <a:defRPr sz="1982" b="1"/>
            </a:lvl2pPr>
            <a:lvl3pPr marL="923836" indent="0">
              <a:buNone/>
              <a:defRPr sz="1810" b="1"/>
            </a:lvl3pPr>
            <a:lvl4pPr marL="1385754" indent="0">
              <a:buNone/>
              <a:defRPr sz="1638" b="1"/>
            </a:lvl4pPr>
            <a:lvl5pPr marL="1847671" indent="0">
              <a:buNone/>
              <a:defRPr sz="1638" b="1"/>
            </a:lvl5pPr>
            <a:lvl6pPr marL="2309589" indent="0">
              <a:buNone/>
              <a:defRPr sz="1638" b="1"/>
            </a:lvl6pPr>
            <a:lvl7pPr marL="2771508" indent="0">
              <a:buNone/>
              <a:defRPr sz="1638" b="1"/>
            </a:lvl7pPr>
            <a:lvl8pPr marL="3233426" indent="0">
              <a:buNone/>
              <a:defRPr sz="1638" b="1"/>
            </a:lvl8pPr>
            <a:lvl9pPr marL="3695344" indent="0">
              <a:buNone/>
              <a:defRPr sz="1638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13"/>
            </a:lvl1pPr>
            <a:lvl2pPr>
              <a:defRPr sz="1982"/>
            </a:lvl2pPr>
            <a:lvl3pPr>
              <a:defRPr sz="1810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13" b="1"/>
            </a:lvl1pPr>
            <a:lvl2pPr marL="461918" indent="0">
              <a:buNone/>
              <a:defRPr sz="1982" b="1"/>
            </a:lvl2pPr>
            <a:lvl3pPr marL="923836" indent="0">
              <a:buNone/>
              <a:defRPr sz="1810" b="1"/>
            </a:lvl3pPr>
            <a:lvl4pPr marL="1385754" indent="0">
              <a:buNone/>
              <a:defRPr sz="1638" b="1"/>
            </a:lvl4pPr>
            <a:lvl5pPr marL="1847671" indent="0">
              <a:buNone/>
              <a:defRPr sz="1638" b="1"/>
            </a:lvl5pPr>
            <a:lvl6pPr marL="2309589" indent="0">
              <a:buNone/>
              <a:defRPr sz="1638" b="1"/>
            </a:lvl6pPr>
            <a:lvl7pPr marL="2771508" indent="0">
              <a:buNone/>
              <a:defRPr sz="1638" b="1"/>
            </a:lvl7pPr>
            <a:lvl8pPr marL="3233426" indent="0">
              <a:buNone/>
              <a:defRPr sz="1638" b="1"/>
            </a:lvl8pPr>
            <a:lvl9pPr marL="3695344" indent="0">
              <a:buNone/>
              <a:defRPr sz="1638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13"/>
            </a:lvl1pPr>
            <a:lvl2pPr>
              <a:defRPr sz="1982"/>
            </a:lvl2pPr>
            <a:lvl3pPr>
              <a:defRPr sz="1810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1FCD-AB20-4D36-8896-3FF1863A78D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2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EC19-F0BF-4ED7-B6E5-71674F3264C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3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78868-2967-43DC-A90E-B4C5951F8021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67468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26BD-A1EC-49E8-9D68-8D7B6D9E796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47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1982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275"/>
            </a:lvl1pPr>
            <a:lvl2pPr>
              <a:defRPr sz="2844"/>
            </a:lvl2pPr>
            <a:lvl3pPr>
              <a:defRPr sz="2413"/>
            </a:lvl3pPr>
            <a:lvl4pPr>
              <a:defRPr sz="1982"/>
            </a:lvl4pPr>
            <a:lvl5pPr>
              <a:defRPr sz="1982"/>
            </a:lvl5pPr>
            <a:lvl6pPr>
              <a:defRPr sz="1982"/>
            </a:lvl6pPr>
            <a:lvl7pPr>
              <a:defRPr sz="1982"/>
            </a:lvl7pPr>
            <a:lvl8pPr>
              <a:defRPr sz="1982"/>
            </a:lvl8pPr>
            <a:lvl9pPr>
              <a:defRPr sz="1982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379"/>
            </a:lvl1pPr>
            <a:lvl2pPr marL="461918" indent="0">
              <a:buNone/>
              <a:defRPr sz="1207"/>
            </a:lvl2pPr>
            <a:lvl3pPr marL="923836" indent="0">
              <a:buNone/>
              <a:defRPr sz="1034"/>
            </a:lvl3pPr>
            <a:lvl4pPr marL="1385754" indent="0">
              <a:buNone/>
              <a:defRPr sz="948"/>
            </a:lvl4pPr>
            <a:lvl5pPr marL="1847671" indent="0">
              <a:buNone/>
              <a:defRPr sz="948"/>
            </a:lvl5pPr>
            <a:lvl6pPr marL="2309589" indent="0">
              <a:buNone/>
              <a:defRPr sz="948"/>
            </a:lvl6pPr>
            <a:lvl7pPr marL="2771508" indent="0">
              <a:buNone/>
              <a:defRPr sz="948"/>
            </a:lvl7pPr>
            <a:lvl8pPr marL="3233426" indent="0">
              <a:buNone/>
              <a:defRPr sz="948"/>
            </a:lvl8pPr>
            <a:lvl9pPr marL="3695344" indent="0">
              <a:buNone/>
              <a:defRPr sz="9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BEC8-D1E0-4976-8E64-AE8DEEDBC94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14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82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75"/>
            </a:lvl1pPr>
            <a:lvl2pPr marL="461918" indent="0">
              <a:buNone/>
              <a:defRPr sz="2844"/>
            </a:lvl2pPr>
            <a:lvl3pPr marL="923836" indent="0">
              <a:buNone/>
              <a:defRPr sz="2413"/>
            </a:lvl3pPr>
            <a:lvl4pPr marL="1385754" indent="0">
              <a:buNone/>
              <a:defRPr sz="1982"/>
            </a:lvl4pPr>
            <a:lvl5pPr marL="1847671" indent="0">
              <a:buNone/>
              <a:defRPr sz="1982"/>
            </a:lvl5pPr>
            <a:lvl6pPr marL="2309589" indent="0">
              <a:buNone/>
              <a:defRPr sz="1982"/>
            </a:lvl6pPr>
            <a:lvl7pPr marL="2771508" indent="0">
              <a:buNone/>
              <a:defRPr sz="1982"/>
            </a:lvl7pPr>
            <a:lvl8pPr marL="3233426" indent="0">
              <a:buNone/>
              <a:defRPr sz="1982"/>
            </a:lvl8pPr>
            <a:lvl9pPr marL="3695344" indent="0">
              <a:buNone/>
              <a:defRPr sz="1982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79"/>
            </a:lvl1pPr>
            <a:lvl2pPr marL="461918" indent="0">
              <a:buNone/>
              <a:defRPr sz="1207"/>
            </a:lvl2pPr>
            <a:lvl3pPr marL="923836" indent="0">
              <a:buNone/>
              <a:defRPr sz="1034"/>
            </a:lvl3pPr>
            <a:lvl4pPr marL="1385754" indent="0">
              <a:buNone/>
              <a:defRPr sz="948"/>
            </a:lvl4pPr>
            <a:lvl5pPr marL="1847671" indent="0">
              <a:buNone/>
              <a:defRPr sz="948"/>
            </a:lvl5pPr>
            <a:lvl6pPr marL="2309589" indent="0">
              <a:buNone/>
              <a:defRPr sz="948"/>
            </a:lvl6pPr>
            <a:lvl7pPr marL="2771508" indent="0">
              <a:buNone/>
              <a:defRPr sz="948"/>
            </a:lvl7pPr>
            <a:lvl8pPr marL="3233426" indent="0">
              <a:buNone/>
              <a:defRPr sz="948"/>
            </a:lvl8pPr>
            <a:lvl9pPr marL="3695344" indent="0">
              <a:buNone/>
              <a:defRPr sz="9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B141-C89C-4186-9CE5-8AF68BBFC2D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7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0B51-F958-41AD-AD01-5347FB1A2CA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70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AA76-BC1D-4295-B616-E1085D59807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07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68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68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6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05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0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75CF1-A578-4571-8F1A-CC9EB8A46082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8743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54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80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22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68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1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36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48FA9-DF96-4DEC-9018-FDEE63293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0E345F0-CC68-48F6-BC95-E4F3F02F3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29FD7F-3826-42F4-BC26-9E473A20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04DF42-2D7E-45BB-B642-FCA6FECFE425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065BDC-EDC4-4055-88E8-020961C7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DA2A87-E035-4E81-BA41-33494112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9896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177958-C622-49B8-9A4D-5AF2BBBD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EDFADE-E02A-4810-814C-225E9525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6B4BE5-919C-4939-B0BC-7EBFC386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A903-4026-4778-88F0-B46F8A55EFB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03DF50-2292-468C-AEB1-A28DF36A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6F062C-22F1-4F73-88EB-F3A90049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5934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3A4796-93F3-454D-A8AB-C3A2B260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402F83-F2F0-4114-862C-D9412BE21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408220-BE64-4AB1-A356-02FC891C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C01EA-0771-4A01-8016-86D6C6D18455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E88D6A-7E79-436B-86E9-FA591B3F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7057D9-605C-4004-A6EE-0406C204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6403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9EE986-B869-49C5-9CD3-E4D82FCC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9C0704-8266-4B13-BA79-84CEA35F6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2B6199C-7BE5-4B07-833A-D46D1EFF4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104530-F3DF-4EFD-9B2C-FF364707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A903-4026-4778-88F0-B46F8A55EFB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C895F27-B620-4948-BEAF-0752EAC4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6244DA9-A464-4940-83C6-DF0051BF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75377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2A1C-BB5A-412E-B95D-6C63579B1C46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466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3051F6-F1BE-4111-8265-3CEB652C3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E98DAF0-275B-4552-92DD-FC177599D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1F2739C-695F-4281-9AC5-6D054B450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7AF4A40-72AC-41B7-BF7F-B2A29BFA4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B7077C3-C84F-4C30-A84F-227ABE4F9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079C52E-418A-4107-BBEE-18D5937D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A903-4026-4778-88F0-B46F8A55EFB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B16F3BE-E127-49BC-9DE0-D4A70DD8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F8E70FC-97E9-4D94-9521-28521F89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55920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DE470A-D575-4021-BBDB-5CF1BC53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181877A-5E1D-422A-819C-BB9AB97F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748E-B469-47C5-8515-476AD4FD1FA9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F432ED5-D5D3-420C-A8C5-A4852DA3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E1D3AB5-57E8-4796-9133-084BFD26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391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40592FA-FB15-40CC-909C-FB8D930CE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A35DD-9D55-408D-88AB-7C73E7486D23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FB5284D-3629-4904-8756-A9F13A56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85DEA7-82FE-4F2D-AC0A-2A3DE3F0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134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E06A98-9E6A-4C72-B5B9-B7CB834B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4ECD28-ECCA-4707-950D-5D0DE71C1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B44AD3B-4AEC-485A-BB19-DBB5A8195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A7E7A2-572E-4B26-BA87-26772B5DB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A903-4026-4778-88F0-B46F8A55EFB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1048659-2BD2-4235-8144-5D1C291D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990207D-2DCE-4198-982A-42D5FBAE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65274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258D04-08E1-430C-85F1-0397E91E3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E98191F-A043-440C-A6A5-E185A7B9F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94D10EC-8BB0-4F87-B423-E252EF50E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089556F-904E-4638-99A6-8EFA48BC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E7932-18C9-4096-98E9-C841D7822AB1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4329DF8-A528-4BAE-809D-B34CEBD1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656E4AA-5D39-46AD-A623-56DFF580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604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18F7D9-EFA9-4BDE-B6C1-6DD8C246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D671573-A010-4D58-8105-B03AC5DE7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83B184-9325-4F7D-A20D-96CFE520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A903-4026-4778-88F0-B46F8A55EFB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3D5ADD-A5F9-418B-A1A6-E2CE05E3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2F346B-980A-4794-9930-5BC2895C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1725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EA16555-871C-4D4E-80B0-5F8BE5532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21F5775-7CA0-4E7D-B3F4-07F935F0F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B7D015B-8FA0-44A7-B12B-85D92A4B9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A903-4026-4778-88F0-B46F8A55EFB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46F3F2C-0D39-4FBE-BEC4-A7B3407C8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E8F806-9E29-4247-9349-8005A16C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9165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5547-6FDB-4FA8-8929-7FBEBB2588A1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65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9" name="圓角矩形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1E141-8E47-44AC-86DC-78189593D678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7941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098C-97CF-49FA-855A-2BA67EA31E7A}" type="datetime1">
              <a:rPr lang="zh-TW" altLang="en-US" smtClean="0">
                <a:solidFill>
                  <a:srgbClr val="696464"/>
                </a:solidFill>
              </a:rPr>
              <a:pPr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32B87657-A622-4B17-BE83-FAC81B7591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4933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圓角矩形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68CD2D34-A9AC-48E9-AF5B-B2B51D353F93}" type="datetime1">
              <a:rPr lang="zh-TW" altLang="en-US" smtClean="0">
                <a:solidFill>
                  <a:srgbClr val="696464"/>
                </a:solidFill>
              </a:rPr>
              <a:pPr defTabSz="914400"/>
              <a:t>2018/12/9</a:t>
            </a:fld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endParaRPr lang="zh-TW" altLang="en-US">
              <a:solidFill>
                <a:srgbClr val="696464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0944095" y="6200775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fld id="{32B87657-A622-4B17-BE83-FAC81B7591C6}" type="slidenum">
              <a:rPr lang="zh-TW" altLang="en-US" smtClean="0"/>
              <a:pPr defTabSz="91440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22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92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7186" tIns="53593" rIns="107186" bIns="5359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07186" tIns="53593" rIns="107186" bIns="53593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107186" tIns="53593" rIns="107186" bIns="53593" rtlCol="0" anchor="ctr"/>
          <a:lstStyle>
            <a:lvl1pPr algn="l">
              <a:defRPr sz="12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fld id="{3EAC01D3-CDA8-4FE5-AD9F-661016FCBCA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1" cy="365125"/>
          </a:xfrm>
          <a:prstGeom prst="rect">
            <a:avLst/>
          </a:prstGeom>
        </p:spPr>
        <p:txBody>
          <a:bodyPr vert="horz" lIns="107186" tIns="53593" rIns="107186" bIns="53593" rtlCol="0" anchor="ctr"/>
          <a:lstStyle>
            <a:lvl1pPr algn="ctr">
              <a:defRPr sz="12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107186" tIns="53593" rIns="107186" bIns="53593" rtlCol="0" anchor="ctr"/>
          <a:lstStyle>
            <a:lvl1pPr algn="r">
              <a:defRPr sz="12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ctr" defTabSz="923836" rtl="0" eaLnBrk="1" latinLnBrk="0" hangingPunct="1">
        <a:spcBef>
          <a:spcPct val="0"/>
        </a:spcBef>
        <a:buNone/>
        <a:defRPr sz="44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438" indent="-346438" algn="l" defTabSz="923836" rtl="0" eaLnBrk="1" latinLnBrk="0" hangingPunct="1">
        <a:spcBef>
          <a:spcPct val="20000"/>
        </a:spcBef>
        <a:buFont typeface="Arial" pitchFamily="34" charset="0"/>
        <a:buChar char="•"/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750617" indent="-288699" algn="l" defTabSz="923836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2pPr>
      <a:lvl3pPr marL="1154795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2413" kern="1200">
          <a:solidFill>
            <a:schemeClr val="tx1"/>
          </a:solidFill>
          <a:latin typeface="+mn-lt"/>
          <a:ea typeface="+mn-ea"/>
          <a:cs typeface="+mn-cs"/>
        </a:defRPr>
      </a:lvl3pPr>
      <a:lvl4pPr marL="1616712" indent="-230959" algn="l" defTabSz="923836" rtl="0" eaLnBrk="1" latinLnBrk="0" hangingPunct="1">
        <a:spcBef>
          <a:spcPct val="20000"/>
        </a:spcBef>
        <a:buFont typeface="Arial" pitchFamily="34" charset="0"/>
        <a:buChar char="–"/>
        <a:defRPr sz="1982" kern="1200">
          <a:solidFill>
            <a:schemeClr val="tx1"/>
          </a:solidFill>
          <a:latin typeface="+mn-lt"/>
          <a:ea typeface="+mn-ea"/>
          <a:cs typeface="+mn-cs"/>
        </a:defRPr>
      </a:lvl4pPr>
      <a:lvl5pPr marL="2078630" indent="-230959" algn="l" defTabSz="923836" rtl="0" eaLnBrk="1" latinLnBrk="0" hangingPunct="1">
        <a:spcBef>
          <a:spcPct val="20000"/>
        </a:spcBef>
        <a:buFont typeface="Arial" pitchFamily="34" charset="0"/>
        <a:buChar char="»"/>
        <a:defRPr sz="1982" kern="1200">
          <a:solidFill>
            <a:schemeClr val="tx1"/>
          </a:solidFill>
          <a:latin typeface="+mn-lt"/>
          <a:ea typeface="+mn-ea"/>
          <a:cs typeface="+mn-cs"/>
        </a:defRPr>
      </a:lvl5pPr>
      <a:lvl6pPr marL="2540549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6pPr>
      <a:lvl7pPr marL="3002467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7pPr>
      <a:lvl8pPr marL="3464385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8pPr>
      <a:lvl9pPr marL="3926303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1pPr>
      <a:lvl2pPr marL="461918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2pPr>
      <a:lvl3pPr marL="923836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3pPr>
      <a:lvl4pPr marL="1385754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4pPr>
      <a:lvl5pPr marL="1847671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5pPr>
      <a:lvl6pPr marL="2309589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6pPr>
      <a:lvl7pPr marL="2771508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7pPr>
      <a:lvl8pPr marL="3233426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8pPr>
      <a:lvl9pPr marL="3695344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49445"/>
            <a:ext cx="10058400" cy="90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129960"/>
            <a:ext cx="10058401" cy="51453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914400"/>
            <a:fld id="{4B73B48E-F873-40DB-BB1D-6E257016CD0F}" type="datetime1">
              <a:rPr lang="zh-TW" altLang="en-US" smtClean="0"/>
              <a:pPr defTabSz="914400"/>
              <a:t>2018/12/9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91440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656013" y="644683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400"/>
            <a:fld id="{BA060F4F-4906-4266-BD99-5CB1867FAD69}" type="slidenum">
              <a:rPr lang="zh-TW" altLang="en-US" smtClean="0"/>
              <a:pPr defTabSz="91440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07490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65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-50" baseline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7186" tIns="53593" rIns="107186" bIns="53593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07186" tIns="53593" rIns="107186" bIns="53593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107186" tIns="53593" rIns="107186" bIns="53593" rtlCol="0" anchor="ctr"/>
          <a:lstStyle>
            <a:lvl1pPr algn="l">
              <a:defRPr sz="12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fld id="{3EAC01D3-CDA8-4FE5-AD9F-661016FCBCA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1" cy="365125"/>
          </a:xfrm>
          <a:prstGeom prst="rect">
            <a:avLst/>
          </a:prstGeom>
        </p:spPr>
        <p:txBody>
          <a:bodyPr vert="horz" lIns="107186" tIns="53593" rIns="107186" bIns="53593" rtlCol="0" anchor="ctr"/>
          <a:lstStyle>
            <a:lvl1pPr algn="ctr">
              <a:defRPr sz="12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107186" tIns="53593" rIns="107186" bIns="53593" rtlCol="0" anchor="ctr"/>
          <a:lstStyle>
            <a:lvl1pPr algn="r">
              <a:defRPr sz="12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3836"/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2383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1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ctr" defTabSz="923836" rtl="0" eaLnBrk="1" latinLnBrk="0" hangingPunct="1">
        <a:spcBef>
          <a:spcPct val="0"/>
        </a:spcBef>
        <a:buNone/>
        <a:defRPr sz="44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438" indent="-346438" algn="l" defTabSz="923836" rtl="0" eaLnBrk="1" latinLnBrk="0" hangingPunct="1">
        <a:spcBef>
          <a:spcPct val="20000"/>
        </a:spcBef>
        <a:buFont typeface="Arial" pitchFamily="34" charset="0"/>
        <a:buChar char="•"/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750617" indent="-288699" algn="l" defTabSz="923836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2pPr>
      <a:lvl3pPr marL="1154795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2413" kern="1200">
          <a:solidFill>
            <a:schemeClr val="tx1"/>
          </a:solidFill>
          <a:latin typeface="+mn-lt"/>
          <a:ea typeface="+mn-ea"/>
          <a:cs typeface="+mn-cs"/>
        </a:defRPr>
      </a:lvl3pPr>
      <a:lvl4pPr marL="1616712" indent="-230959" algn="l" defTabSz="923836" rtl="0" eaLnBrk="1" latinLnBrk="0" hangingPunct="1">
        <a:spcBef>
          <a:spcPct val="20000"/>
        </a:spcBef>
        <a:buFont typeface="Arial" pitchFamily="34" charset="0"/>
        <a:buChar char="–"/>
        <a:defRPr sz="1982" kern="1200">
          <a:solidFill>
            <a:schemeClr val="tx1"/>
          </a:solidFill>
          <a:latin typeface="+mn-lt"/>
          <a:ea typeface="+mn-ea"/>
          <a:cs typeface="+mn-cs"/>
        </a:defRPr>
      </a:lvl4pPr>
      <a:lvl5pPr marL="2078630" indent="-230959" algn="l" defTabSz="923836" rtl="0" eaLnBrk="1" latinLnBrk="0" hangingPunct="1">
        <a:spcBef>
          <a:spcPct val="20000"/>
        </a:spcBef>
        <a:buFont typeface="Arial" pitchFamily="34" charset="0"/>
        <a:buChar char="»"/>
        <a:defRPr sz="1982" kern="1200">
          <a:solidFill>
            <a:schemeClr val="tx1"/>
          </a:solidFill>
          <a:latin typeface="+mn-lt"/>
          <a:ea typeface="+mn-ea"/>
          <a:cs typeface="+mn-cs"/>
        </a:defRPr>
      </a:lvl5pPr>
      <a:lvl6pPr marL="2540549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6pPr>
      <a:lvl7pPr marL="3002467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7pPr>
      <a:lvl8pPr marL="3464385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8pPr>
      <a:lvl9pPr marL="3926303" indent="-230959" algn="l" defTabSz="923836" rtl="0" eaLnBrk="1" latinLnBrk="0" hangingPunct="1">
        <a:spcBef>
          <a:spcPct val="20000"/>
        </a:spcBef>
        <a:buFont typeface="Arial" pitchFamily="34" charset="0"/>
        <a:buChar char="•"/>
        <a:defRPr sz="19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1pPr>
      <a:lvl2pPr marL="461918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2pPr>
      <a:lvl3pPr marL="923836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3pPr>
      <a:lvl4pPr marL="1385754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4pPr>
      <a:lvl5pPr marL="1847671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5pPr>
      <a:lvl6pPr marL="2309589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6pPr>
      <a:lvl7pPr marL="2771508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7pPr>
      <a:lvl8pPr marL="3233426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8pPr>
      <a:lvl9pPr marL="3695344" algn="l" defTabSz="923836" rtl="0" eaLnBrk="1" latinLnBrk="0" hangingPunct="1">
        <a:defRPr sz="18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0220DDA-BFD0-470E-A06C-FA4EC98641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2018/12/9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B5D94C-7D86-460F-BBA4-8D1705B1C9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1380C15-6832-4E26-A6FE-E85F2B0D1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345B5A-DEEF-4199-A655-9F5CD5ABD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345637-AE59-496C-B8FF-2444BAB1A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A903-4026-4778-88F0-B46F8A55EFB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A8348B2-FD96-4EC9-857D-C2DBC8CAE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5CE67A-3033-4C81-B9F5-A40148550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238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pPr marL="0" marR="0" lvl="0" indent="0" algn="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94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62533" y="273568"/>
            <a:ext cx="10045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肥胖防治實證指引導入健康醫院認證推廣計畫簡介</a:t>
            </a:r>
            <a:endParaRPr lang="zh-TW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055567" y="3728471"/>
            <a:ext cx="40574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/>
              <a:t>孫子傑 醫師</a:t>
            </a:r>
            <a:endParaRPr kumimoji="1" lang="en-US" altLang="zh-TW" sz="2800" dirty="0"/>
          </a:p>
          <a:p>
            <a:pPr algn="ctr"/>
            <a:r>
              <a:rPr kumimoji="1" lang="zh-TW" altLang="en-US" sz="2400" dirty="0"/>
              <a:t>台灣肥胖醫學會副秘書長</a:t>
            </a:r>
            <a:endParaRPr kumimoji="1" lang="en-US" altLang="zh-TW" sz="2400" dirty="0"/>
          </a:p>
          <a:p>
            <a:pPr algn="ctr"/>
            <a:r>
              <a:rPr kumimoji="1" lang="zh-TW" altLang="en-US" sz="2400" dirty="0"/>
              <a:t>成大斗六分院家醫科主任</a:t>
            </a:r>
            <a:endParaRPr kumimoji="1" lang="en-US" altLang="zh-TW" sz="2400" dirty="0"/>
          </a:p>
        </p:txBody>
      </p:sp>
      <p:pic>
        <p:nvPicPr>
          <p:cNvPr id="9" name="Picture 6" descr="ãå°ç£è¥èé«å­¸æ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26" y="5810530"/>
            <a:ext cx="910906" cy="91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ãåç§é«å­¸æ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67" y="5810542"/>
            <a:ext cx="851771" cy="8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ãåæ°å¥åº·ç½²ãçåçæå°çµæ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 b="8440"/>
          <a:stretch/>
        </p:blipFill>
        <p:spPr bwMode="auto">
          <a:xfrm>
            <a:off x="5393253" y="5498909"/>
            <a:ext cx="1700042" cy="1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67" y="2024742"/>
            <a:ext cx="3304636" cy="466450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EC6E81F-76B5-484D-B8CA-49CDC54240FD}"/>
              </a:ext>
            </a:extLst>
          </p:cNvPr>
          <p:cNvSpPr/>
          <p:nvPr/>
        </p:nvSpPr>
        <p:spPr>
          <a:xfrm>
            <a:off x="5012290" y="3120250"/>
            <a:ext cx="2194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000" dirty="0"/>
              <a:t>9</a:t>
            </a:r>
            <a:r>
              <a:rPr kumimoji="1" lang="en-US" altLang="zh-TW" sz="2000" baseline="30000" dirty="0"/>
              <a:t>th</a:t>
            </a:r>
            <a:r>
              <a:rPr kumimoji="1" lang="en-US" altLang="zh-TW" sz="2000" dirty="0"/>
              <a:t> December, 2018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98" y="2024742"/>
            <a:ext cx="330080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8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2592"/>
          <a:stretch/>
        </p:blipFill>
        <p:spPr>
          <a:xfrm>
            <a:off x="5172363" y="1551709"/>
            <a:ext cx="7010401" cy="50338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6218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zh-TW" altLang="en-US" sz="6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投資肥胖防治刻不容緩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2512" y="1669473"/>
            <a:ext cx="4802908" cy="4525963"/>
          </a:xfrm>
        </p:spPr>
        <p:txBody>
          <a:bodyPr>
            <a:normAutofit fontScale="92500"/>
          </a:bodyPr>
          <a:lstStyle/>
          <a:p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預測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2025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前肥胖人口將達到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27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億。</a:t>
            </a:r>
            <a:endParaRPr lang="en-US" altLang="zh-TW" sz="3200" b="0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zh-TW" altLang="en-US" sz="3200" dirty="0"/>
              <a:t>相關併發症的治療費用將達到</a:t>
            </a:r>
            <a:r>
              <a:rPr lang="en-US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</a:t>
            </a: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兆美元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r>
              <a:rPr lang="zh-TW" altLang="en-US" sz="3200" dirty="0"/>
              <a:t>對肥胖症的研究與治療，是</a:t>
            </a:r>
            <a:r>
              <a:rPr lang="zh-TW" altLang="en-US" sz="3200" dirty="0">
                <a:solidFill>
                  <a:srgbClr val="C00000"/>
                </a:solidFill>
              </a:rPr>
              <a:t>極具</a:t>
            </a: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成本效益</a:t>
            </a:r>
            <a:r>
              <a:rPr lang="zh-TW" altLang="en-US" sz="3200" dirty="0"/>
              <a:t>的投資</a:t>
            </a:r>
            <a:endParaRPr lang="en-US" altLang="zh-TW" sz="3200" dirty="0"/>
          </a:p>
          <a:p>
            <a:r>
              <a:rPr lang="zh-TW" altLang="en-US" sz="3200" dirty="0"/>
              <a:t>即早發現，介入與治療，可有效降低併發症風險。</a:t>
            </a:r>
            <a:endParaRPr lang="en-US" altLang="zh-TW" sz="3200" dirty="0"/>
          </a:p>
          <a:p>
            <a:endParaRPr lang="zh-TW" altLang="en-US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內容版面配置區 5" descr="WHO.png"/>
          <p:cNvPicPr>
            <a:picLocks noChangeAspect="1"/>
          </p:cNvPicPr>
          <p:nvPr/>
        </p:nvPicPr>
        <p:blipFill>
          <a:blip r:embed="rId4" cstate="print"/>
          <a:srcRect l="9298" t="20142" r="8182" b="19965"/>
          <a:stretch>
            <a:fillRect/>
          </a:stretch>
        </p:blipFill>
        <p:spPr>
          <a:xfrm>
            <a:off x="295569" y="6151149"/>
            <a:ext cx="2325289" cy="67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b="6745"/>
          <a:stretch/>
        </p:blipFill>
        <p:spPr bwMode="auto">
          <a:xfrm>
            <a:off x="8563694" y="4108897"/>
            <a:ext cx="3628306" cy="271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ãGOal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10043" b="4159"/>
          <a:stretch/>
        </p:blipFill>
        <p:spPr bwMode="auto">
          <a:xfrm>
            <a:off x="7660640" y="1600201"/>
            <a:ext cx="3210948" cy="282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7203439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避免肥胖的不良後果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1" y="1600201"/>
            <a:ext cx="7203439" cy="4018279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TW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肥胖治療</a:t>
            </a:r>
            <a:endParaRPr lang="en-US" altLang="zh-TW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早期介入，提升治療成功率</a:t>
            </a:r>
            <a:endParaRPr lang="en-US" altLang="zh-TW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早期預防，減少危險因子與治療需求</a:t>
            </a:r>
            <a:endParaRPr lang="zh-TW" alt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2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0160" y="0"/>
            <a:ext cx="12192000" cy="1129480"/>
          </a:xfrm>
          <a:solidFill>
            <a:schemeClr val="accent1">
              <a:lumMod val="50000"/>
            </a:schemeClr>
          </a:solidFill>
        </p:spPr>
        <p:txBody>
          <a:bodyPr anchor="b" anchorCtr="1">
            <a:noAutofit/>
          </a:bodyPr>
          <a:lstStyle/>
          <a:p>
            <a:pPr algn="ctr"/>
            <a:r>
              <a:rPr kumimoji="1"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以體重為中心的慢性病治療典範轉移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11480800" y="6428304"/>
            <a:ext cx="371532" cy="365125"/>
          </a:xfrm>
        </p:spPr>
        <p:txBody>
          <a:bodyPr/>
          <a:lstStyle/>
          <a:p>
            <a:fld id="{BA060F4F-4906-4266-BD99-5CB1867FAD69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123866" y="6453386"/>
            <a:ext cx="415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is-IS" altLang="zh-TW" dirty="0">
                <a:solidFill>
                  <a:prstClr val="white"/>
                </a:solidFill>
              </a:rPr>
              <a:t>Ann. N.Y. Acad. Sci. 1411 (</a:t>
            </a:r>
            <a:r>
              <a:rPr kumimoji="1" lang="is-IS" altLang="zh-TW" dirty="0">
                <a:solidFill>
                  <a:srgbClr val="FFFF00"/>
                </a:solidFill>
              </a:rPr>
              <a:t>2018</a:t>
            </a:r>
            <a:r>
              <a:rPr kumimoji="1" lang="is-IS" altLang="zh-TW" dirty="0">
                <a:solidFill>
                  <a:prstClr val="white"/>
                </a:solidFill>
              </a:rPr>
              <a:t>) 106–119</a:t>
            </a:r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84480" y="1129480"/>
            <a:ext cx="5699760" cy="6738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p3d>
            <a:bevelT w="1079500" h="793750"/>
            <a:bevelB w="285750" h="2476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過去各種慢性病管理的治療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6197600" y="1129480"/>
            <a:ext cx="5801360" cy="6738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p3d>
            <a:bevelT w="1079500" h="793750"/>
            <a:bevelB w="285750" h="2476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現在以體重為中心的治療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233E9CA-BD57-4877-A3E9-FFCD3C9D27D7}"/>
              </a:ext>
            </a:extLst>
          </p:cNvPr>
          <p:cNvGrpSpPr/>
          <p:nvPr/>
        </p:nvGrpSpPr>
        <p:grpSpPr>
          <a:xfrm>
            <a:off x="152400" y="1803342"/>
            <a:ext cx="5953760" cy="4463762"/>
            <a:chOff x="152400" y="1803342"/>
            <a:chExt cx="5953760" cy="4463762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803342"/>
              <a:ext cx="5953760" cy="4463762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2123866" y="5320588"/>
              <a:ext cx="2165330" cy="553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zh-TW" alt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  重                                                             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84481" y="1941841"/>
              <a:ext cx="1839386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血 脂 異 常                                                             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255948" y="1925646"/>
              <a:ext cx="1766928" cy="2754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 血 壓                                                             </a:t>
              </a: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210786" y="1922534"/>
              <a:ext cx="1766928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第二型糖尿病                                                             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CDE7C9A-8B6E-4B2C-A2FF-F2DC69F76529}"/>
              </a:ext>
            </a:extLst>
          </p:cNvPr>
          <p:cNvGrpSpPr/>
          <p:nvPr/>
        </p:nvGrpSpPr>
        <p:grpSpPr>
          <a:xfrm>
            <a:off x="6197600" y="1803342"/>
            <a:ext cx="5801360" cy="4463762"/>
            <a:chOff x="6197600" y="1803342"/>
            <a:chExt cx="5801360" cy="4463762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600" y="1989624"/>
              <a:ext cx="5801360" cy="427748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7682845" y="1803342"/>
              <a:ext cx="2845320" cy="553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zh-TW" alt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  重                                                             </a:t>
              </a: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281992" y="4542307"/>
              <a:ext cx="1946821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血 脂 異 常                                                             </a:t>
              </a: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313656" y="4543877"/>
              <a:ext cx="1766928" cy="2754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 血 壓                                                             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0139024" y="4540928"/>
              <a:ext cx="1766928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lIns="36000" tIns="0" rIns="36000" bIns="0" rtlCol="0" anchor="ctr" anchorCtr="1">
              <a:spAutoFit/>
            </a:bodyPr>
            <a:lstStyle/>
            <a:p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第二型糖尿病                               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62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9147" y="285848"/>
            <a:ext cx="11247684" cy="1143000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臺灣肥胖防治實證指引</a:t>
            </a:r>
            <a:r>
              <a:rPr lang="en-US" altLang="zh-TW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兒童與成人</a:t>
            </a:r>
            <a:r>
              <a:rPr lang="en-US" altLang="zh-TW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4917435" y="6387131"/>
            <a:ext cx="1688991" cy="365125"/>
          </a:xfrm>
        </p:spPr>
        <p:txBody>
          <a:bodyPr/>
          <a:lstStyle/>
          <a:p>
            <a:fld id="{B72FD6D1-94A7-4922-97EF-F8F744D7B7EC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6" name="AutoShape 2" descr="ãå°ç£è¥èé«å­¸æãçåçæå°çµæ"/>
          <p:cNvSpPr>
            <a:spLocks noChangeAspect="1" noChangeArrowheads="1"/>
          </p:cNvSpPr>
          <p:nvPr/>
        </p:nvSpPr>
        <p:spPr bwMode="auto">
          <a:xfrm>
            <a:off x="1505509" y="-123507"/>
            <a:ext cx="260585" cy="26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145" tIns="39072" rIns="78145" bIns="39072" numCol="1" anchor="t" anchorCtr="0" compatLnSpc="1">
            <a:prstTxWarp prst="textNoShape">
              <a:avLst/>
            </a:prstTxWarp>
          </a:bodyPr>
          <a:lstStyle/>
          <a:p>
            <a:endParaRPr lang="zh-TW" altLang="en-US" sz="1539"/>
          </a:p>
        </p:txBody>
      </p:sp>
      <p:sp>
        <p:nvSpPr>
          <p:cNvPr id="7" name="AutoShape 4" descr="ãå°ç£è¥èé«å­¸æãçåçæå°çµæ"/>
          <p:cNvSpPr>
            <a:spLocks noChangeAspect="1" noChangeArrowheads="1"/>
          </p:cNvSpPr>
          <p:nvPr/>
        </p:nvSpPr>
        <p:spPr bwMode="auto">
          <a:xfrm>
            <a:off x="1635800" y="6788"/>
            <a:ext cx="260585" cy="26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8145" tIns="39072" rIns="78145" bIns="39072" numCol="1" anchor="t" anchorCtr="0" compatLnSpc="1">
            <a:prstTxWarp prst="textNoShape">
              <a:avLst/>
            </a:prstTxWarp>
          </a:bodyPr>
          <a:lstStyle/>
          <a:p>
            <a:endParaRPr lang="zh-TW" altLang="en-US" sz="1539"/>
          </a:p>
        </p:txBody>
      </p:sp>
      <p:pic>
        <p:nvPicPr>
          <p:cNvPr id="1030" name="Picture 6" descr="ãå°ç£è¥èé«å­¸æ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087" y="5026321"/>
            <a:ext cx="1469398" cy="14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ãåç§é«å­¸æ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62" y="5026321"/>
            <a:ext cx="1366350" cy="134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ãåæ°å¥åº·ç½²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35" y="2202536"/>
            <a:ext cx="2336126" cy="23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60" y="1295212"/>
            <a:ext cx="3866119" cy="545704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47" y="1295212"/>
            <a:ext cx="3852000" cy="54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3124"/>
            <a:ext cx="9519920" cy="65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排標題 2"/>
          <p:cNvSpPr>
            <a:spLocks noGrp="1"/>
          </p:cNvSpPr>
          <p:nvPr>
            <p:ph type="title" orient="vert"/>
          </p:nvPr>
        </p:nvSpPr>
        <p:spPr>
          <a:xfrm>
            <a:off x="10404450" y="274639"/>
            <a:ext cx="1177950" cy="5851525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指引製作流程</a:t>
            </a:r>
          </a:p>
        </p:txBody>
      </p:sp>
      <p:sp>
        <p:nvSpPr>
          <p:cNvPr id="56325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fld id="{1E04859E-1A94-4D42-B05A-4DE354173F44}" type="slidenum">
              <a:rPr kumimoji="0" lang="en-US" altLang="zh-TW">
                <a:solidFill>
                  <a:schemeClr val="tx2"/>
                </a:solidFill>
              </a:rPr>
              <a:pPr/>
              <a:t>14</a:t>
            </a:fld>
            <a:endParaRPr kumimoji="0" lang="zh-TW" altLang="en-US">
              <a:solidFill>
                <a:schemeClr val="tx2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14863" y="4114800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Stakeholder conference</a:t>
            </a:r>
            <a:endParaRPr kumimoji="1" lang="zh-TW" altLang="en-US" dirty="0"/>
          </a:p>
        </p:txBody>
      </p:sp>
      <p:pic>
        <p:nvPicPr>
          <p:cNvPr id="3074" name="Picture 2" descr="ãåéåä½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10489" r="11878" b="20889"/>
          <a:stretch/>
        </p:blipFill>
        <p:spPr bwMode="auto">
          <a:xfrm>
            <a:off x="4262412" y="1950508"/>
            <a:ext cx="3063240" cy="27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åéåä½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8065" r="9702" b="15883"/>
          <a:stretch/>
        </p:blipFill>
        <p:spPr bwMode="auto">
          <a:xfrm>
            <a:off x="172719" y="4484132"/>
            <a:ext cx="2937159" cy="237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06" y="471948"/>
            <a:ext cx="7212335" cy="61294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0" y="1392112"/>
            <a:ext cx="5272968" cy="428909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877" y="245812"/>
            <a:ext cx="1355598" cy="168612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45" y="4924538"/>
            <a:ext cx="2069846" cy="15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線單箭頭接點 95"/>
          <p:cNvCxnSpPr>
            <a:stCxn id="126" idx="3"/>
          </p:cNvCxnSpPr>
          <p:nvPr/>
        </p:nvCxnSpPr>
        <p:spPr>
          <a:xfrm flipV="1">
            <a:off x="5508821" y="3704483"/>
            <a:ext cx="1782708" cy="0"/>
          </a:xfrm>
          <a:prstGeom prst="straightConnector1">
            <a:avLst/>
          </a:prstGeom>
          <a:ln w="38100">
            <a:solidFill>
              <a:srgbClr val="FF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肘形接點 96"/>
          <p:cNvCxnSpPr/>
          <p:nvPr/>
        </p:nvCxnSpPr>
        <p:spPr>
          <a:xfrm>
            <a:off x="5794006" y="3711550"/>
            <a:ext cx="1506865" cy="536365"/>
          </a:xfrm>
          <a:prstGeom prst="bentConnector3">
            <a:avLst>
              <a:gd name="adj1" fmla="val 555"/>
            </a:avLst>
          </a:prstGeom>
          <a:ln w="38100">
            <a:solidFill>
              <a:srgbClr val="FF00FF"/>
            </a:solidFill>
            <a:prstDash val="solid"/>
            <a:headEnd type="none"/>
            <a:tailEnd type="triangle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>
            <a:off x="5818419" y="4490467"/>
            <a:ext cx="1473111" cy="468000"/>
          </a:xfrm>
          <a:prstGeom prst="bentConnector3">
            <a:avLst>
              <a:gd name="adj1" fmla="val 1146"/>
            </a:avLst>
          </a:prstGeom>
          <a:ln w="38100" cmpd="sng">
            <a:solidFill>
              <a:srgbClr val="FF0000"/>
            </a:solidFill>
            <a:prstDash val="solid"/>
            <a:headEnd type="none"/>
            <a:tailEnd type="triangle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1352784" y="2128602"/>
            <a:ext cx="2082143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18.5~24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正常</a:t>
            </a:r>
            <a:endParaRPr lang="en-US" altLang="zh-TW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54666" y="2696704"/>
            <a:ext cx="2071794" cy="511316"/>
          </a:xfrm>
          <a:prstGeom prst="rect">
            <a:avLst/>
          </a:prstGeom>
          <a:solidFill>
            <a:srgbClr val="F0EA00"/>
          </a:solidFill>
          <a:ln>
            <a:solidFill>
              <a:srgbClr val="FFCC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 defTabSz="914400"/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24~27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過重</a:t>
            </a:r>
            <a:endParaRPr lang="en-US" altLang="zh-TW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352172" y="1559977"/>
            <a:ext cx="2091223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&lt;18.5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過輕</a:t>
            </a:r>
            <a:endParaRPr lang="en-US" altLang="zh-TW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339694" y="3340360"/>
            <a:ext cx="2095233" cy="703094"/>
          </a:xfrm>
          <a:prstGeom prst="rect">
            <a:avLst/>
          </a:prstGeom>
          <a:solidFill>
            <a:srgbClr val="FF66CC"/>
          </a:solidFill>
          <a:ln>
            <a:solidFill>
              <a:srgbClr val="FF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 defTabSz="914400"/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27~30 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輕度肥胖</a:t>
            </a:r>
            <a:endParaRPr lang="en-US" altLang="zh-TW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/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30~35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中度肥胖</a:t>
            </a:r>
            <a:endParaRPr lang="en-US" altLang="zh-TW" sz="2000" b="1" dirty="0">
              <a:solidFill>
                <a:srgbClr val="FF66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344318" y="4169846"/>
            <a:ext cx="2106211" cy="4781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 defTabSz="914400"/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35~40</a:t>
            </a: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重度肥胖</a:t>
            </a:r>
            <a:endParaRPr lang="en-US" altLang="zh-TW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42453" y="1126019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MI</a:t>
            </a:r>
            <a:endParaRPr lang="zh-TW" alt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339694" y="4901420"/>
            <a:ext cx="2119302" cy="531641"/>
          </a:xfrm>
          <a:prstGeom prst="rect">
            <a:avLst/>
          </a:prstGeom>
          <a:solidFill>
            <a:srgbClr val="A50021"/>
          </a:solidFill>
          <a:ln>
            <a:solidFill>
              <a:srgbClr val="6600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 defTabSz="914400"/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≧40</a:t>
            </a: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重度肥胖</a:t>
            </a:r>
            <a:endParaRPr lang="en-US" altLang="zh-TW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5970600" y="3533886"/>
            <a:ext cx="270181" cy="27699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</a:p>
        </p:txBody>
      </p:sp>
      <p:sp>
        <p:nvSpPr>
          <p:cNvPr id="74" name="文字方塊 73"/>
          <p:cNvSpPr txBox="1"/>
          <p:nvPr/>
        </p:nvSpPr>
        <p:spPr>
          <a:xfrm>
            <a:off x="5995154" y="4095725"/>
            <a:ext cx="270180" cy="27699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</a:p>
        </p:txBody>
      </p:sp>
      <p:sp>
        <p:nvSpPr>
          <p:cNvPr id="49" name="矩形 48"/>
          <p:cNvSpPr/>
          <p:nvPr/>
        </p:nvSpPr>
        <p:spPr>
          <a:xfrm>
            <a:off x="4082541" y="1134130"/>
            <a:ext cx="1414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ondition</a:t>
            </a:r>
            <a:endParaRPr lang="zh-TW" alt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386925" y="1102320"/>
            <a:ext cx="220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ecision and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D</a:t>
            </a:r>
            <a:r>
              <a:rPr lang="en-US" altLang="zh-TW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endParaRPr lang="zh-TW" alt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1282716" y="2595591"/>
            <a:ext cx="2215694" cy="2203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3" name="群組 202"/>
          <p:cNvGrpSpPr/>
          <p:nvPr/>
        </p:nvGrpSpPr>
        <p:grpSpPr>
          <a:xfrm>
            <a:off x="7283492" y="2017072"/>
            <a:ext cx="2599320" cy="715089"/>
            <a:chOff x="7204753" y="2031220"/>
            <a:chExt cx="2027082" cy="1144951"/>
          </a:xfrm>
        </p:grpSpPr>
        <p:sp>
          <p:nvSpPr>
            <p:cNvPr id="20" name="文字方塊 19"/>
            <p:cNvSpPr txBox="1"/>
            <p:nvPr/>
          </p:nvSpPr>
          <p:spPr>
            <a:xfrm>
              <a:off x="7204753" y="2031220"/>
              <a:ext cx="2027082" cy="1144951"/>
            </a:xfrm>
            <a:prstGeom prst="round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914400"/>
              <a:r>
                <a:rPr lang="zh-TW" alt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維持體重並定期</a:t>
              </a:r>
              <a:r>
                <a:rPr lang="en-US" altLang="zh-TW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量測</a:t>
              </a:r>
              <a:r>
                <a:rPr lang="en-US" altLang="zh-TW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BMI</a:t>
              </a:r>
              <a:r>
                <a:rPr lang="zh-TW" alt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與腰圍</a:t>
              </a:r>
              <a:endParaRPr lang="en-US" altLang="zh-TW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7214509" y="2287463"/>
              <a:ext cx="251521" cy="591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TW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114" name="直線單箭頭接點 113"/>
          <p:cNvCxnSpPr>
            <a:stCxn id="6" idx="3"/>
          </p:cNvCxnSpPr>
          <p:nvPr/>
        </p:nvCxnSpPr>
        <p:spPr>
          <a:xfrm flipV="1">
            <a:off x="3434927" y="2328133"/>
            <a:ext cx="3840099" cy="5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7289178" y="2747727"/>
            <a:ext cx="2599319" cy="715089"/>
          </a:xfrm>
          <a:prstGeom prst="roundRect">
            <a:avLst/>
          </a:prstGeom>
          <a:ln w="28575">
            <a:solidFill>
              <a:srgbClr val="FFCC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飲食控制運動指導</a:t>
            </a:r>
            <a:endParaRPr lang="en-US" altLang="zh-TW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/>
            <a:r>
              <a:rPr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生活型態修正調整</a:t>
            </a:r>
            <a:endParaRPr lang="en-US" altLang="zh-TW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7300871" y="2917431"/>
            <a:ext cx="31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/>
          <p:cNvSpPr txBox="1"/>
          <p:nvPr/>
        </p:nvSpPr>
        <p:spPr>
          <a:xfrm>
            <a:off x="9370227" y="2929604"/>
            <a:ext cx="59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b="1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+1</a:t>
            </a:r>
            <a:endParaRPr lang="zh-TW" altLang="en-US" b="1" dirty="0">
              <a:ln w="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289387" y="3524539"/>
            <a:ext cx="2627293" cy="520970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defTabSz="914400"/>
            <a:r>
              <a:rPr lang="en-US" altLang="zh-TW" sz="2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心理介入  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文字方塊 88"/>
          <p:cNvSpPr txBox="1"/>
          <p:nvPr/>
        </p:nvSpPr>
        <p:spPr>
          <a:xfrm>
            <a:off x="7293222" y="4157108"/>
            <a:ext cx="2627293" cy="531131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defTabSz="914400"/>
            <a:r>
              <a:rPr lang="en-US" altLang="zh-TW" sz="2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減重藥物  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-US" altLang="zh-TW" sz="2000" b="1" dirty="0"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97"/>
          <p:cNvSpPr txBox="1"/>
          <p:nvPr/>
        </p:nvSpPr>
        <p:spPr>
          <a:xfrm>
            <a:off x="7291016" y="4829550"/>
            <a:ext cx="2625663" cy="544058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defTabSz="914400"/>
            <a:r>
              <a:rPr lang="en-US" altLang="zh-TW" sz="2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減重手術  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000" b="1" dirty="0">
                <a:ln w="0"/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6" name="圓角矩形 125"/>
          <p:cNvSpPr/>
          <p:nvPr/>
        </p:nvSpPr>
        <p:spPr>
          <a:xfrm>
            <a:off x="4104805" y="2605936"/>
            <a:ext cx="1404017" cy="2202199"/>
          </a:xfrm>
          <a:prstGeom prst="roundRect">
            <a:avLst/>
          </a:prstGeom>
          <a:noFill/>
          <a:ln w="25400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138312" y="1506664"/>
            <a:ext cx="1425327" cy="442674"/>
          </a:xfrm>
          <a:prstGeom prst="round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營養評估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7280711" y="1521024"/>
            <a:ext cx="2599319" cy="408623"/>
          </a:xfrm>
          <a:prstGeom prst="roundRect">
            <a:avLst/>
          </a:prstGeom>
          <a:ln w="28575">
            <a:solidFill>
              <a:srgbClr val="FF99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altLang="zh-TW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營養改善、醫療評估</a:t>
            </a:r>
          </a:p>
        </p:txBody>
      </p:sp>
      <p:cxnSp>
        <p:nvCxnSpPr>
          <p:cNvPr id="10" name="直線單箭頭接點 9"/>
          <p:cNvCxnSpPr/>
          <p:nvPr/>
        </p:nvCxnSpPr>
        <p:spPr>
          <a:xfrm>
            <a:off x="3443395" y="1733331"/>
            <a:ext cx="694917" cy="0"/>
          </a:xfrm>
          <a:prstGeom prst="straightConnector1">
            <a:avLst/>
          </a:prstGeom>
          <a:ln w="38100">
            <a:solidFill>
              <a:srgbClr val="FF9933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>
            <a:off x="5569293" y="1737634"/>
            <a:ext cx="1728000" cy="0"/>
          </a:xfrm>
          <a:prstGeom prst="straightConnector1">
            <a:avLst/>
          </a:prstGeom>
          <a:ln w="38100">
            <a:solidFill>
              <a:srgbClr val="FF9933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>
            <a:off x="3431019" y="2957190"/>
            <a:ext cx="684000" cy="0"/>
          </a:xfrm>
          <a:prstGeom prst="straightConnector1">
            <a:avLst/>
          </a:prstGeom>
          <a:ln w="38100">
            <a:solidFill>
              <a:srgbClr val="FFCC00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V="1">
            <a:off x="3458994" y="5180557"/>
            <a:ext cx="3816000" cy="2"/>
          </a:xfrm>
          <a:prstGeom prst="straightConnector1">
            <a:avLst/>
          </a:prstGeom>
          <a:ln w="38100">
            <a:solidFill>
              <a:srgbClr val="A50021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>
            <a:off x="5508822" y="4477067"/>
            <a:ext cx="1792049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文字方塊 102"/>
          <p:cNvSpPr txBox="1"/>
          <p:nvPr/>
        </p:nvSpPr>
        <p:spPr>
          <a:xfrm>
            <a:off x="5997962" y="4356299"/>
            <a:ext cx="270181" cy="27699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</a:p>
        </p:txBody>
      </p:sp>
      <p:sp>
        <p:nvSpPr>
          <p:cNvPr id="104" name="文字方塊 103"/>
          <p:cNvSpPr txBox="1"/>
          <p:nvPr/>
        </p:nvSpPr>
        <p:spPr>
          <a:xfrm>
            <a:off x="6015333" y="4824891"/>
            <a:ext cx="270180" cy="27699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</a:p>
        </p:txBody>
      </p:sp>
      <p:sp>
        <p:nvSpPr>
          <p:cNvPr id="113" name="弧形箭號 (左彎) 112"/>
          <p:cNvSpPr/>
          <p:nvPr/>
        </p:nvSpPr>
        <p:spPr>
          <a:xfrm>
            <a:off x="9994555" y="4532870"/>
            <a:ext cx="302349" cy="728300"/>
          </a:xfrm>
          <a:prstGeom prst="curvedLeftArrow">
            <a:avLst>
              <a:gd name="adj1" fmla="val 25609"/>
              <a:gd name="adj2" fmla="val 50000"/>
              <a:gd name="adj3" fmla="val 30040"/>
            </a:avLst>
          </a:prstGeom>
          <a:noFill/>
          <a:ln w="31750">
            <a:solidFill>
              <a:srgbClr val="A50021"/>
            </a:solidFill>
            <a:prstDash val="solid"/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24" name="弧形箭號 (左彎) 123"/>
          <p:cNvSpPr/>
          <p:nvPr/>
        </p:nvSpPr>
        <p:spPr>
          <a:xfrm>
            <a:off x="9955034" y="3773662"/>
            <a:ext cx="302349" cy="728300"/>
          </a:xfrm>
          <a:prstGeom prst="curvedLeftArrow">
            <a:avLst>
              <a:gd name="adj1" fmla="val 19738"/>
              <a:gd name="adj2" fmla="val 50000"/>
              <a:gd name="adj3" fmla="val 40122"/>
            </a:avLst>
          </a:prstGeom>
          <a:noFill/>
          <a:ln w="25400" cmpd="sng">
            <a:solidFill>
              <a:srgbClr val="FF0000"/>
            </a:solidFill>
            <a:prstDash val="solid"/>
            <a:round/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15" name="文字方塊 114"/>
          <p:cNvSpPr txBox="1"/>
          <p:nvPr/>
        </p:nvSpPr>
        <p:spPr>
          <a:xfrm>
            <a:off x="10253548" y="3172675"/>
            <a:ext cx="727055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914400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en-US" altLang="zh-TW" sz="1400" b="1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3-6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個月評估是否達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減重目標</a:t>
            </a:r>
          </a:p>
        </p:txBody>
      </p:sp>
      <p:sp>
        <p:nvSpPr>
          <p:cNvPr id="52" name="弧形箭號 (左彎) 51"/>
          <p:cNvSpPr/>
          <p:nvPr/>
        </p:nvSpPr>
        <p:spPr>
          <a:xfrm>
            <a:off x="9951199" y="3061317"/>
            <a:ext cx="302349" cy="728300"/>
          </a:xfrm>
          <a:prstGeom prst="curvedLeftArrow">
            <a:avLst>
              <a:gd name="adj1" fmla="val 19738"/>
              <a:gd name="adj2" fmla="val 50000"/>
              <a:gd name="adj3" fmla="val 40122"/>
            </a:avLst>
          </a:prstGeom>
          <a:noFill/>
          <a:ln w="25400" cmpd="sng">
            <a:solidFill>
              <a:srgbClr val="FF9933"/>
            </a:solidFill>
            <a:prstDash val="solid"/>
            <a:round/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138312" y="2795179"/>
            <a:ext cx="1358399" cy="18484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ts val="2700"/>
              </a:lnSpc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合併症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algn="ctr" defTabSz="914400">
              <a:lnSpc>
                <a:spcPts val="2700"/>
              </a:lnSpc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lnSpc>
                <a:spcPts val="2700"/>
              </a:lnSpc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兩個以上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心血管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危險因子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cxnSp>
        <p:nvCxnSpPr>
          <p:cNvPr id="64" name="直線單箭頭接點 63"/>
          <p:cNvCxnSpPr/>
          <p:nvPr/>
        </p:nvCxnSpPr>
        <p:spPr>
          <a:xfrm>
            <a:off x="5563639" y="2952362"/>
            <a:ext cx="1746517" cy="0"/>
          </a:xfrm>
          <a:prstGeom prst="straightConnector1">
            <a:avLst/>
          </a:prstGeom>
          <a:ln w="38100">
            <a:solidFill>
              <a:srgbClr val="FFCC00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>
            <a:off x="3441251" y="3707035"/>
            <a:ext cx="684000" cy="1"/>
          </a:xfrm>
          <a:prstGeom prst="straightConnector1">
            <a:avLst/>
          </a:prstGeom>
          <a:ln w="38100">
            <a:solidFill>
              <a:srgbClr val="FF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/>
          <p:nvPr/>
        </p:nvCxnSpPr>
        <p:spPr>
          <a:xfrm>
            <a:off x="3461842" y="4444473"/>
            <a:ext cx="642962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64"/>
          <p:cNvSpPr txBox="1"/>
          <p:nvPr/>
        </p:nvSpPr>
        <p:spPr>
          <a:xfrm>
            <a:off x="7087419" y="6143540"/>
            <a:ext cx="3745948" cy="607846"/>
          </a:xfrm>
          <a:prstGeom prst="rect">
            <a:avLst/>
          </a:prstGeom>
          <a:solidFill>
            <a:srgbClr val="FFE5FF"/>
          </a:solidFill>
          <a:ln w="12700">
            <a:solidFill>
              <a:srgbClr val="FF00FF"/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914400"/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第</a:t>
            </a:r>
            <a:r>
              <a:rPr lang="en-US" altLang="zh-TW" sz="1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項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~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第</a:t>
            </a:r>
            <a:r>
              <a:rPr lang="en-US" altLang="zh-TW" sz="1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項需要經醫療專業人員評估</a:t>
            </a:r>
            <a:endParaRPr lang="en-US" altLang="zh-TW" sz="1600" dirty="0">
              <a:solidFill>
                <a:prstClr val="black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defTabSz="914400"/>
            <a: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lang="zh-TW" altLang="en-US" sz="12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可透過「</a:t>
            </a:r>
            <a:r>
              <a:rPr lang="zh-TW" alt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醫病共享決策輔助工具</a:t>
            </a:r>
            <a:r>
              <a:rPr lang="zh-TW" altLang="en-US" sz="12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」討論決定採取方式</a:t>
            </a:r>
            <a:r>
              <a:rPr lang="en-US" altLang="zh-TW" sz="12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lang="zh-TW" altLang="en-US" sz="1200" dirty="0">
              <a:solidFill>
                <a:prstClr val="black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cxnSp>
        <p:nvCxnSpPr>
          <p:cNvPr id="66" name="直線單箭頭接點 65"/>
          <p:cNvCxnSpPr/>
          <p:nvPr/>
        </p:nvCxnSpPr>
        <p:spPr>
          <a:xfrm flipV="1">
            <a:off x="3467463" y="5180557"/>
            <a:ext cx="3824067" cy="2"/>
          </a:xfrm>
          <a:prstGeom prst="straightConnector1">
            <a:avLst/>
          </a:prstGeom>
          <a:ln w="38100">
            <a:solidFill>
              <a:srgbClr val="A50021"/>
            </a:solidFill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Text Box 335"/>
          <p:cNvSpPr txBox="1">
            <a:spLocks noChangeArrowheads="1"/>
          </p:cNvSpPr>
          <p:nvPr/>
        </p:nvSpPr>
        <p:spPr bwMode="auto">
          <a:xfrm>
            <a:off x="2642663" y="5397842"/>
            <a:ext cx="3312142" cy="147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>
              <a:lnSpc>
                <a:spcPct val="96000"/>
              </a:lnSpc>
            </a:pPr>
            <a:r>
              <a:rPr kumimoji="0" lang="zh-TW" altLang="en-US" sz="1100" b="1" u="sng" dirty="0">
                <a:solidFill>
                  <a:srgbClr val="000000"/>
                </a:solidFill>
                <a:ea typeface="標楷體" panose="03000509000000000000" pitchFamily="65" charset="-120"/>
              </a:rPr>
              <a:t>心血管疾病危險因子</a:t>
            </a:r>
            <a:r>
              <a:rPr kumimoji="0" lang="en-US" altLang="zh-TW" sz="1100" b="1" u="sng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(1-5</a:t>
            </a:r>
            <a:r>
              <a:rPr kumimoji="0" lang="zh-TW" altLang="en-US" sz="1100" b="1" u="sng" dirty="0">
                <a:solidFill>
                  <a:srgbClr val="000000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項為可修正因子</a:t>
            </a:r>
            <a:r>
              <a:rPr kumimoji="0" lang="en-US" altLang="zh-TW" sz="1100" b="1" u="sng" dirty="0">
                <a:solidFill>
                  <a:srgbClr val="000000"/>
                </a:solidFill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endParaRPr kumimoji="0" lang="zh-TW" altLang="en-US" sz="1100" b="1" u="sng" dirty="0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defTabSz="914400">
              <a:lnSpc>
                <a:spcPct val="96000"/>
              </a:lnSpc>
              <a:buFont typeface="Times New Roman" panose="02020603050405020304" pitchFamily="18" charset="0"/>
              <a:buChar char="1"/>
            </a:pP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. 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吸菸</a:t>
            </a:r>
          </a:p>
          <a:p>
            <a:pPr defTabSz="914400">
              <a:buFont typeface="Times New Roman" panose="02020603050405020304" pitchFamily="18" charset="0"/>
              <a:buChar char="2"/>
            </a:pP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. 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血壓偏高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收縮壓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≥130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或舒張壓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≥85mmHg)</a:t>
            </a:r>
            <a:endParaRPr kumimoji="0" lang="zh-TW" altLang="en-US" sz="1000" dirty="0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defTabSz="914400">
              <a:buFont typeface="Times New Roman" panose="02020603050405020304" pitchFamily="18" charset="0"/>
              <a:buChar char="3"/>
            </a:pP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. 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高密度脂蛋白膽固醇偏低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男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&lt;40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，女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&lt;50mg/</a:t>
            </a:r>
            <a:r>
              <a:rPr kumimoji="0" lang="en-US" altLang="zh-TW" sz="1000" dirty="0" err="1">
                <a:solidFill>
                  <a:srgbClr val="000000"/>
                </a:solidFill>
                <a:ea typeface="標楷體" panose="03000509000000000000" pitchFamily="65" charset="-120"/>
              </a:rPr>
              <a:t>dL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  <a:p>
            <a:pPr defTabSz="914400"/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4. 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三酸甘油</a:t>
            </a:r>
            <a:r>
              <a:rPr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酯偏高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≥ 150 mg/</a:t>
            </a:r>
            <a:r>
              <a:rPr kumimoji="0" lang="en-US" altLang="zh-TW" sz="1000" dirty="0" err="1">
                <a:solidFill>
                  <a:srgbClr val="000000"/>
                </a:solidFill>
                <a:ea typeface="標楷體" panose="03000509000000000000" pitchFamily="65" charset="-120"/>
              </a:rPr>
              <a:t>dL</a:t>
            </a:r>
            <a:endParaRPr kumimoji="0" lang="en-US" altLang="zh-TW" sz="1000" dirty="0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defTabSz="914400"/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5. 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空腹血糖不良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空腹血糖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:100~125mg/</a:t>
            </a:r>
            <a:r>
              <a:rPr kumimoji="0" lang="en-US" altLang="zh-TW" sz="1000" dirty="0" err="1">
                <a:solidFill>
                  <a:srgbClr val="000000"/>
                </a:solidFill>
                <a:ea typeface="標楷體" panose="03000509000000000000" pitchFamily="65" charset="-120"/>
              </a:rPr>
              <a:t>dL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  <a:b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    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或葡萄糖耐受異常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負荷後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2hr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血糖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:140~199mg/</a:t>
            </a:r>
            <a:r>
              <a:rPr kumimoji="0" lang="en-US" altLang="zh-TW" sz="1000" dirty="0" err="1">
                <a:solidFill>
                  <a:srgbClr val="000000"/>
                </a:solidFill>
                <a:ea typeface="標楷體" panose="03000509000000000000" pitchFamily="65" charset="-120"/>
              </a:rPr>
              <a:t>dL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</a:p>
          <a:p>
            <a:pPr defTabSz="914400"/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6. 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有早發性冠心症家族史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男＜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55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歲，女＜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65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歲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  <a:endParaRPr kumimoji="0" lang="zh-TW" altLang="en-US" sz="1000" dirty="0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defTabSz="914400"/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7. 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男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≥45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歲，女</a:t>
            </a:r>
            <a:r>
              <a:rPr kumimoji="0" lang="en-US" altLang="zh-TW" sz="1000" dirty="0">
                <a:solidFill>
                  <a:srgbClr val="000000"/>
                </a:solidFill>
                <a:ea typeface="標楷體" panose="03000509000000000000" pitchFamily="65" charset="-120"/>
              </a:rPr>
              <a:t>≥55</a:t>
            </a:r>
            <a:r>
              <a:rPr kumimoji="0" lang="zh-TW" altLang="en-US" sz="1000" dirty="0">
                <a:solidFill>
                  <a:srgbClr val="000000"/>
                </a:solidFill>
                <a:ea typeface="標楷體" panose="03000509000000000000" pitchFamily="65" charset="-120"/>
              </a:rPr>
              <a:t>歲或停經者</a:t>
            </a:r>
          </a:p>
        </p:txBody>
      </p:sp>
      <p:sp>
        <p:nvSpPr>
          <p:cNvPr id="68" name="Text Box 336"/>
          <p:cNvSpPr txBox="1">
            <a:spLocks noChangeArrowheads="1"/>
          </p:cNvSpPr>
          <p:nvPr/>
        </p:nvSpPr>
        <p:spPr bwMode="auto">
          <a:xfrm>
            <a:off x="1232058" y="5438201"/>
            <a:ext cx="1508956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>
              <a:lnSpc>
                <a:spcPct val="96000"/>
              </a:lnSpc>
            </a:pPr>
            <a:r>
              <a:rPr kumimoji="0" lang="zh-TW" altLang="en-US" sz="1200" b="1" u="sng" dirty="0">
                <a:solidFill>
                  <a:srgbClr val="000000"/>
                </a:solidFill>
                <a:ea typeface="標楷體" panose="03000509000000000000" pitchFamily="65" charset="-120"/>
              </a:rPr>
              <a:t>合併症</a:t>
            </a:r>
            <a:endParaRPr kumimoji="0" lang="zh-TW" altLang="en-US" sz="1200" b="1" dirty="0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defTabSz="914400">
              <a:lnSpc>
                <a:spcPct val="96000"/>
              </a:lnSpc>
              <a:buFont typeface="Times New Roman" panose="02020603050405020304" pitchFamily="18" charset="0"/>
              <a:buChar char="1"/>
            </a:pP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. 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高血壓</a:t>
            </a:r>
          </a:p>
          <a:p>
            <a:pPr defTabSz="914400">
              <a:buFont typeface="Times New Roman" panose="02020603050405020304" pitchFamily="18" charset="0"/>
              <a:buChar char="2"/>
            </a:pP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. 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血脂異常</a:t>
            </a:r>
          </a:p>
          <a:p>
            <a:pPr defTabSz="914400">
              <a:buFont typeface="Times New Roman" panose="02020603050405020304" pitchFamily="18" charset="0"/>
              <a:buChar char="3"/>
            </a:pP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. 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第</a:t>
            </a: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2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型糖尿病</a:t>
            </a:r>
          </a:p>
          <a:p>
            <a:pPr defTabSz="914400">
              <a:buFont typeface="Times New Roman" panose="02020603050405020304" pitchFamily="18" charset="0"/>
              <a:buChar char="4"/>
            </a:pP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. 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心血管疾病</a:t>
            </a: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冠心症</a:t>
            </a: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  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、腦中風、周邊血</a:t>
            </a: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   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管疾病</a:t>
            </a: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  <a:endParaRPr kumimoji="0" lang="zh-TW" altLang="en-US" sz="1050" dirty="0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defTabSz="914400">
              <a:buFont typeface="Times New Roman" panose="02020603050405020304" pitchFamily="18" charset="0"/>
              <a:buChar char="5"/>
            </a:pPr>
            <a:r>
              <a:rPr kumimoji="0" lang="en-US" altLang="zh-TW" sz="1050" dirty="0">
                <a:solidFill>
                  <a:srgbClr val="000000"/>
                </a:solidFill>
                <a:ea typeface="標楷體" panose="03000509000000000000" pitchFamily="65" charset="-120"/>
              </a:rPr>
              <a:t>. </a:t>
            </a:r>
            <a:r>
              <a:rPr kumimoji="0" lang="zh-TW" altLang="en-US" sz="1050" dirty="0">
                <a:solidFill>
                  <a:srgbClr val="000000"/>
                </a:solidFill>
                <a:ea typeface="標楷體" panose="03000509000000000000" pitchFamily="65" charset="-120"/>
              </a:rPr>
              <a:t>睡眠呼吸中止症</a:t>
            </a:r>
          </a:p>
        </p:txBody>
      </p:sp>
      <p:sp>
        <p:nvSpPr>
          <p:cNvPr id="71" name="Text Box 336"/>
          <p:cNvSpPr txBox="1">
            <a:spLocks noChangeArrowheads="1"/>
          </p:cNvSpPr>
          <p:nvPr/>
        </p:nvSpPr>
        <p:spPr bwMode="auto">
          <a:xfrm>
            <a:off x="5637965" y="5404882"/>
            <a:ext cx="1449453" cy="115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7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defTabSz="914400">
              <a:lnSpc>
                <a:spcPct val="96000"/>
              </a:lnSpc>
              <a:spcBef>
                <a:spcPts val="600"/>
              </a:spcBef>
            </a:pPr>
            <a:r>
              <a:rPr kumimoji="0" lang="zh-TW" altLang="en-US" sz="1400" b="1" u="sng" dirty="0">
                <a:solidFill>
                  <a:srgbClr val="000000"/>
                </a:solidFill>
                <a:ea typeface="標楷體" panose="03000509000000000000" pitchFamily="65" charset="-120"/>
              </a:rPr>
              <a:t>生活型態修正</a:t>
            </a:r>
            <a:r>
              <a:rPr kumimoji="0" lang="en-US" altLang="zh-TW" sz="1100" dirty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kumimoji="0" lang="en-US" altLang="zh-TW" sz="1100" dirty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kumimoji="0" lang="zh-TW" altLang="en-US" sz="1200" dirty="0">
                <a:solidFill>
                  <a:srgbClr val="000000"/>
                </a:solidFill>
                <a:ea typeface="標楷體" panose="03000509000000000000" pitchFamily="65" charset="-120"/>
              </a:rPr>
              <a:t>除健康飲食、規律運動外、包括戒菸戒檳、節酒、紓壓、睡足、舒眠等</a:t>
            </a:r>
          </a:p>
        </p:txBody>
      </p:sp>
      <p:sp>
        <p:nvSpPr>
          <p:cNvPr id="76" name="文字方塊 75"/>
          <p:cNvSpPr txBox="1"/>
          <p:nvPr/>
        </p:nvSpPr>
        <p:spPr>
          <a:xfrm>
            <a:off x="7087419" y="5476282"/>
            <a:ext cx="3745949" cy="61555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zh-TW" altLang="en-US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第</a:t>
            </a:r>
            <a:r>
              <a:rPr lang="en-US" altLang="zh-TW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</a:t>
            </a:r>
            <a:r>
              <a:rPr lang="zh-TW" altLang="en-US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項  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可經由</a:t>
            </a:r>
            <a:r>
              <a:rPr lang="zh-TW" altLang="en-US" sz="1600" b="1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個案管理師、營養師、</a:t>
            </a:r>
            <a:r>
              <a:rPr lang="en-US" altLang="zh-TW" sz="1600" b="1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lang="en-US" altLang="zh-TW" sz="1600" b="1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</a:br>
            <a:r>
              <a:rPr lang="zh-TW" altLang="en-US" sz="1600" b="1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運動指導員、物理治療師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等協助指導</a:t>
            </a:r>
          </a:p>
        </p:txBody>
      </p:sp>
      <p:sp>
        <p:nvSpPr>
          <p:cNvPr id="56" name="矩形 55"/>
          <p:cNvSpPr/>
          <p:nvPr/>
        </p:nvSpPr>
        <p:spPr>
          <a:xfrm>
            <a:off x="3162902" y="44816"/>
            <a:ext cx="5502127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zh-TW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成人體位評估</a:t>
            </a: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BCD</a:t>
            </a:r>
            <a:r>
              <a:rPr lang="zh-TW" alt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及治療流程</a:t>
            </a:r>
          </a:p>
        </p:txBody>
      </p:sp>
      <p:sp>
        <p:nvSpPr>
          <p:cNvPr id="57" name="文字方塊 56"/>
          <p:cNvSpPr txBox="1"/>
          <p:nvPr/>
        </p:nvSpPr>
        <p:spPr>
          <a:xfrm>
            <a:off x="1613982" y="648183"/>
            <a:ext cx="1357819" cy="442674"/>
          </a:xfrm>
          <a:prstGeom prst="roundRect">
            <a:avLst/>
          </a:prstGeom>
          <a:solidFill>
            <a:srgbClr val="CCFFFF"/>
          </a:solidFill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評估體位</a:t>
            </a:r>
            <a:endParaRPr lang="en-US" altLang="zh-TW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4138312" y="668941"/>
            <a:ext cx="1425327" cy="442674"/>
          </a:xfrm>
          <a:prstGeom prst="roundRect">
            <a:avLst/>
          </a:prstGeom>
          <a:solidFill>
            <a:srgbClr val="CCFFFF"/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評估狀況</a:t>
            </a:r>
            <a:endParaRPr lang="en-US" altLang="zh-TW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7302047" y="676151"/>
            <a:ext cx="2599318" cy="442674"/>
          </a:xfrm>
          <a:prstGeom prst="roundRect">
            <a:avLst/>
          </a:prstGeom>
          <a:solidFill>
            <a:srgbClr val="CCFFFF"/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zh-TW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現在開始「做」</a:t>
            </a:r>
            <a:endParaRPr lang="en-US" altLang="zh-TW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649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87424" y="57856"/>
            <a:ext cx="1172289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兒童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699149" y="103387"/>
            <a:ext cx="827632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醫療院所兒童肥胖防治篩檢與處理流程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163978" y="816987"/>
            <a:ext cx="1353761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156926" y="1301442"/>
            <a:ext cx="553998" cy="536324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評估飲食、運動、動機等行為及態度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004947" y="1335880"/>
            <a:ext cx="492443" cy="53584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評估危險因素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家族、基因、身體檢查結果</a:t>
            </a:r>
          </a:p>
        </p:txBody>
      </p:sp>
      <p:cxnSp>
        <p:nvCxnSpPr>
          <p:cNvPr id="9" name="直線單箭頭接點 8"/>
          <p:cNvCxnSpPr/>
          <p:nvPr/>
        </p:nvCxnSpPr>
        <p:spPr>
          <a:xfrm>
            <a:off x="1710924" y="3736812"/>
            <a:ext cx="334853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791412" y="2101098"/>
            <a:ext cx="1457717" cy="8029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539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健康體位</a:t>
            </a:r>
            <a:endParaRPr lang="en-US" altLang="zh-TW" sz="1539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539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BMI</a:t>
            </a:r>
            <a:r>
              <a:rPr lang="zh-TW" altLang="en-US" sz="1539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539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5-84</a:t>
            </a:r>
            <a:br>
              <a:rPr lang="en-US" altLang="zh-TW" sz="1539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539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百分位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748661" y="3958513"/>
            <a:ext cx="1500468" cy="861774"/>
          </a:xfrm>
          <a:prstGeom prst="rect">
            <a:avLst/>
          </a:prstGeom>
          <a:solidFill>
            <a:srgbClr val="FF944B"/>
          </a:solidFill>
          <a:ln>
            <a:solidFill>
              <a:srgbClr val="FF944B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肥胖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BMI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95-98</a:t>
            </a:r>
            <a:b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百分位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2778439" y="5054051"/>
            <a:ext cx="148260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嚴重肥胖</a:t>
            </a:r>
            <a:endParaRPr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BMI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≥99</a:t>
            </a:r>
            <a:b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百分位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778346" y="3059626"/>
            <a:ext cx="1470783" cy="79528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過重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BMI</a:t>
            </a: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85-94</a:t>
            </a:r>
            <a: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百分位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647996" y="816988"/>
            <a:ext cx="161002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判斷體位</a:t>
            </a:r>
          </a:p>
        </p:txBody>
      </p:sp>
      <p:cxnSp>
        <p:nvCxnSpPr>
          <p:cNvPr id="23" name="直線單箭頭接點 22"/>
          <p:cNvCxnSpPr/>
          <p:nvPr/>
        </p:nvCxnSpPr>
        <p:spPr>
          <a:xfrm>
            <a:off x="2477928" y="2513865"/>
            <a:ext cx="307997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endCxn id="19" idx="1"/>
          </p:cNvCxnSpPr>
          <p:nvPr/>
        </p:nvCxnSpPr>
        <p:spPr>
          <a:xfrm>
            <a:off x="2477928" y="3457267"/>
            <a:ext cx="300418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endCxn id="17" idx="1"/>
          </p:cNvCxnSpPr>
          <p:nvPr/>
        </p:nvCxnSpPr>
        <p:spPr>
          <a:xfrm>
            <a:off x="2477928" y="4389400"/>
            <a:ext cx="270733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flipV="1">
            <a:off x="2468348" y="5504103"/>
            <a:ext cx="323064" cy="383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4488197" y="2977814"/>
            <a:ext cx="349702" cy="27364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lIns="36000" rIns="36000" rtlCol="0">
            <a:spAutoFit/>
          </a:bodyPr>
          <a:lstStyle/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檢驗飯前血脂</a:t>
            </a:r>
          </a:p>
        </p:txBody>
      </p:sp>
      <p:cxnSp>
        <p:nvCxnSpPr>
          <p:cNvPr id="30" name="直線單箭頭接點 29"/>
          <p:cNvCxnSpPr/>
          <p:nvPr/>
        </p:nvCxnSpPr>
        <p:spPr>
          <a:xfrm>
            <a:off x="4276034" y="5460558"/>
            <a:ext cx="157782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4249129" y="3244313"/>
            <a:ext cx="184667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>
            <a:off x="4249150" y="4413998"/>
            <a:ext cx="184667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011015" y="2682995"/>
            <a:ext cx="900317" cy="992256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 anchor="ctr" anchorCtr="1">
            <a:noAutofit/>
          </a:bodyPr>
          <a:lstStyle/>
          <a:p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危險因素</a:t>
            </a:r>
          </a:p>
        </p:txBody>
      </p:sp>
      <p:cxnSp>
        <p:nvCxnSpPr>
          <p:cNvPr id="34" name="直線單箭頭接點 33"/>
          <p:cNvCxnSpPr/>
          <p:nvPr/>
        </p:nvCxnSpPr>
        <p:spPr>
          <a:xfrm>
            <a:off x="4867067" y="3189385"/>
            <a:ext cx="184667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5480377" y="3121189"/>
            <a:ext cx="282450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39" b="1" dirty="0"/>
              <a:t>*</a:t>
            </a:r>
            <a:endParaRPr lang="en-US" altLang="zh-TW" sz="1539" b="1" dirty="0"/>
          </a:p>
        </p:txBody>
      </p:sp>
      <p:cxnSp>
        <p:nvCxnSpPr>
          <p:cNvPr id="25" name="直線單箭頭接點 24"/>
          <p:cNvCxnSpPr/>
          <p:nvPr/>
        </p:nvCxnSpPr>
        <p:spPr>
          <a:xfrm>
            <a:off x="5416319" y="3675250"/>
            <a:ext cx="0" cy="46166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5141056" y="4143458"/>
            <a:ext cx="605679" cy="1304477"/>
          </a:xfrm>
          <a:prstGeom prst="rect">
            <a:avLst/>
          </a:prstGeom>
          <a:solidFill>
            <a:srgbClr val="99FF33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wrap="square" rtlCol="0" anchor="ctr">
            <a:spAutoFit/>
          </a:bodyPr>
          <a:lstStyle/>
          <a:p>
            <a:pPr algn="ctr"/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GPT</a:t>
            </a:r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GOT</a:t>
            </a:r>
          </a:p>
          <a:p>
            <a:pPr algn="ctr"/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檢測飯前血糖**</a:t>
            </a:r>
            <a:endParaRPr lang="en-US" altLang="zh-TW" sz="1368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5357252" y="3719931"/>
            <a:ext cx="338554" cy="27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97" b="1" dirty="0">
                <a:latin typeface="微軟正黑體" pitchFamily="34" charset="-120"/>
                <a:ea typeface="微軟正黑體" pitchFamily="34" charset="-120"/>
              </a:rPr>
              <a:t>是</a:t>
            </a:r>
          </a:p>
        </p:txBody>
      </p:sp>
      <p:cxnSp>
        <p:nvCxnSpPr>
          <p:cNvPr id="40" name="直線單箭頭接點 39"/>
          <p:cNvCxnSpPr>
            <a:stCxn id="21" idx="3"/>
          </p:cNvCxnSpPr>
          <p:nvPr/>
        </p:nvCxnSpPr>
        <p:spPr>
          <a:xfrm>
            <a:off x="5911332" y="3179123"/>
            <a:ext cx="723306" cy="8744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文字方塊 40"/>
          <p:cNvSpPr txBox="1"/>
          <p:nvPr/>
        </p:nvSpPr>
        <p:spPr>
          <a:xfrm>
            <a:off x="6133258" y="2939259"/>
            <a:ext cx="338554" cy="27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97" b="1" dirty="0">
                <a:latin typeface="微軟正黑體" pitchFamily="34" charset="-120"/>
                <a:ea typeface="微軟正黑體" pitchFamily="34" charset="-120"/>
              </a:rPr>
              <a:t>否</a:t>
            </a:r>
          </a:p>
        </p:txBody>
      </p:sp>
      <p:cxnSp>
        <p:nvCxnSpPr>
          <p:cNvPr id="42" name="直線單箭頭接點 41"/>
          <p:cNvCxnSpPr/>
          <p:nvPr/>
        </p:nvCxnSpPr>
        <p:spPr>
          <a:xfrm>
            <a:off x="4814663" y="4738889"/>
            <a:ext cx="338555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>
            <a:off x="5733339" y="4738889"/>
            <a:ext cx="286391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文字方塊 45"/>
          <p:cNvSpPr txBox="1"/>
          <p:nvPr/>
        </p:nvSpPr>
        <p:spPr>
          <a:xfrm>
            <a:off x="5947077" y="3446368"/>
            <a:ext cx="395173" cy="2036854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TW" altLang="en-US" sz="1368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依健康情況加做其他檢測</a:t>
            </a:r>
          </a:p>
        </p:txBody>
      </p:sp>
      <p:cxnSp>
        <p:nvCxnSpPr>
          <p:cNvPr id="51" name="直線單箭頭接點 50"/>
          <p:cNvCxnSpPr/>
          <p:nvPr/>
        </p:nvCxnSpPr>
        <p:spPr>
          <a:xfrm>
            <a:off x="4814663" y="5583682"/>
            <a:ext cx="1829239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文字方塊 52"/>
          <p:cNvSpPr txBox="1"/>
          <p:nvPr/>
        </p:nvSpPr>
        <p:spPr>
          <a:xfrm>
            <a:off x="6643902" y="1365580"/>
            <a:ext cx="405683" cy="53632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lIns="36000" rIns="0" rtlCol="0">
            <a:spAutoFit/>
          </a:bodyPr>
          <a:lstStyle/>
          <a:p>
            <a:pPr algn="ctr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動機式對談做預防性諮詢</a:t>
            </a:r>
          </a:p>
        </p:txBody>
      </p:sp>
      <p:cxnSp>
        <p:nvCxnSpPr>
          <p:cNvPr id="54" name="直線單箭頭接點 53"/>
          <p:cNvCxnSpPr/>
          <p:nvPr/>
        </p:nvCxnSpPr>
        <p:spPr>
          <a:xfrm>
            <a:off x="6342249" y="4738889"/>
            <a:ext cx="301653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stCxn id="11" idx="3"/>
          </p:cNvCxnSpPr>
          <p:nvPr/>
        </p:nvCxnSpPr>
        <p:spPr>
          <a:xfrm flipV="1">
            <a:off x="4249129" y="2497016"/>
            <a:ext cx="2394773" cy="5538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4405912" y="819831"/>
            <a:ext cx="277470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檢驗</a:t>
            </a:r>
          </a:p>
        </p:txBody>
      </p:sp>
      <p:sp>
        <p:nvSpPr>
          <p:cNvPr id="59" name="文字方塊 58"/>
          <p:cNvSpPr txBox="1"/>
          <p:nvPr/>
        </p:nvSpPr>
        <p:spPr>
          <a:xfrm>
            <a:off x="7400809" y="816987"/>
            <a:ext cx="394441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處    置</a:t>
            </a:r>
          </a:p>
        </p:txBody>
      </p:sp>
      <p:cxnSp>
        <p:nvCxnSpPr>
          <p:cNvPr id="60" name="直線單箭頭接點 59"/>
          <p:cNvCxnSpPr/>
          <p:nvPr/>
        </p:nvCxnSpPr>
        <p:spPr>
          <a:xfrm>
            <a:off x="7060432" y="3613687"/>
            <a:ext cx="201998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文字方塊 62"/>
          <p:cNvSpPr txBox="1"/>
          <p:nvPr/>
        </p:nvSpPr>
        <p:spPr>
          <a:xfrm>
            <a:off x="7221675" y="3244313"/>
            <a:ext cx="1330191" cy="782995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準備好了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7359676" y="4005588"/>
            <a:ext cx="490812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97" b="1" dirty="0">
                <a:latin typeface="微軟正黑體" pitchFamily="34" charset="-120"/>
                <a:ea typeface="微軟正黑體" pitchFamily="34" charset="-120"/>
              </a:rPr>
              <a:t>是</a:t>
            </a:r>
          </a:p>
        </p:txBody>
      </p:sp>
      <p:cxnSp>
        <p:nvCxnSpPr>
          <p:cNvPr id="67" name="直線單箭頭接點 66"/>
          <p:cNvCxnSpPr/>
          <p:nvPr/>
        </p:nvCxnSpPr>
        <p:spPr>
          <a:xfrm>
            <a:off x="7848434" y="4075435"/>
            <a:ext cx="0" cy="2770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7303567" y="4386941"/>
            <a:ext cx="553037" cy="23418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TW" altLang="en-US" sz="1026" b="1" dirty="0">
                <a:latin typeface="微軟正黑體" pitchFamily="34" charset="-120"/>
                <a:ea typeface="微軟正黑體" pitchFamily="34" charset="-120"/>
              </a:rPr>
              <a:t>由對肥胖有充分認知的醫療人員執行</a:t>
            </a:r>
            <a:endParaRPr lang="en-US" altLang="zh-TW" sz="1026" b="1" dirty="0"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1368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第一階段</a:t>
            </a:r>
            <a:r>
              <a:rPr lang="en-US" altLang="zh-TW" sz="1368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368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增強性預防</a:t>
            </a:r>
            <a:r>
              <a:rPr lang="en-US" altLang="zh-TW" sz="1368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0950055" y="4334932"/>
            <a:ext cx="395173" cy="23391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第四階</a:t>
            </a:r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在醫學中心進行</a:t>
            </a:r>
            <a:endParaRPr lang="en-US" altLang="zh-TW" sz="1368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10140710" y="4337261"/>
            <a:ext cx="605679" cy="2359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             或醫院進行</a:t>
            </a:r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+</a:t>
            </a:r>
          </a:p>
          <a:p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第三階</a:t>
            </a:r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在兒科或家醫科門診</a:t>
            </a:r>
            <a:endParaRPr lang="en-US" altLang="zh-TW" sz="1368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1" name="直線單箭頭接點 70"/>
          <p:cNvCxnSpPr/>
          <p:nvPr/>
        </p:nvCxnSpPr>
        <p:spPr>
          <a:xfrm>
            <a:off x="7060432" y="5214308"/>
            <a:ext cx="272609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>
            <a:off x="7060432" y="2101098"/>
            <a:ext cx="660957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文字方塊 84"/>
          <p:cNvSpPr txBox="1"/>
          <p:nvPr/>
        </p:nvSpPr>
        <p:spPr>
          <a:xfrm>
            <a:off x="7756558" y="1331036"/>
            <a:ext cx="1003464" cy="168445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eaVert" wrap="square" lIns="36000" tIns="0" rIns="36000" bIns="0" rtlCol="0" anchor="ctr" anchorCtr="1">
            <a:noAutofit/>
          </a:bodyPr>
          <a:lstStyle/>
          <a:p>
            <a:r>
              <a:rPr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每年檢測維持體重增加速度</a:t>
            </a:r>
            <a:endParaRPr lang="en-US" altLang="zh-TW" sz="20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81" name="肘形接點 80"/>
          <p:cNvCxnSpPr>
            <a:stCxn id="63" idx="0"/>
          </p:cNvCxnSpPr>
          <p:nvPr/>
        </p:nvCxnSpPr>
        <p:spPr>
          <a:xfrm rot="16200000" flipV="1">
            <a:off x="7386151" y="2743693"/>
            <a:ext cx="151460" cy="849780"/>
          </a:xfrm>
          <a:prstGeom prst="bentConnector2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0" name="文字方塊 89"/>
          <p:cNvSpPr txBox="1"/>
          <p:nvPr/>
        </p:nvSpPr>
        <p:spPr>
          <a:xfrm>
            <a:off x="7359676" y="2879488"/>
            <a:ext cx="338554" cy="27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97" b="1" dirty="0">
                <a:latin typeface="微軟正黑體" pitchFamily="34" charset="-120"/>
                <a:ea typeface="微軟正黑體" pitchFamily="34" charset="-120"/>
              </a:rPr>
              <a:t>否</a:t>
            </a:r>
          </a:p>
        </p:txBody>
      </p:sp>
      <p:sp>
        <p:nvSpPr>
          <p:cNvPr id="91" name="文字方塊 90"/>
          <p:cNvSpPr txBox="1"/>
          <p:nvPr/>
        </p:nvSpPr>
        <p:spPr>
          <a:xfrm>
            <a:off x="9064259" y="1335880"/>
            <a:ext cx="617517" cy="1679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wrap="square" lIns="36000" tIns="0" rIns="36000" bIns="0" rtlCol="0" anchor="ctr" anchorCtr="1">
            <a:noAutofit/>
          </a:bodyPr>
          <a:lstStyle/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評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估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" name="文字方塊 91"/>
          <p:cNvSpPr txBox="1"/>
          <p:nvPr/>
        </p:nvSpPr>
        <p:spPr>
          <a:xfrm>
            <a:off x="9889220" y="1336584"/>
            <a:ext cx="617517" cy="167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lIns="36000" tIns="0" rIns="36000" bIns="0" rtlCol="0" anchor="ctr" anchorCtr="1">
            <a:noAutofit/>
          </a:bodyPr>
          <a:lstStyle/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預   防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10727711" y="1342815"/>
            <a:ext cx="617517" cy="1672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lIns="36000" tIns="0" rIns="36000" bIns="0" rtlCol="0" anchor="ctr" anchorCtr="1">
            <a:noAutofit/>
          </a:bodyPr>
          <a:lstStyle/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治   療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4" name="文字方塊 93"/>
          <p:cNvSpPr txBox="1"/>
          <p:nvPr/>
        </p:nvSpPr>
        <p:spPr>
          <a:xfrm>
            <a:off x="9622958" y="4335470"/>
            <a:ext cx="381964" cy="23611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1282" b="1" dirty="0">
                <a:latin typeface="微軟正黑體" pitchFamily="34" charset="-120"/>
                <a:ea typeface="微軟正黑體" pitchFamily="34" charset="-120"/>
              </a:rPr>
              <a:t>第二階</a:t>
            </a:r>
            <a:r>
              <a:rPr lang="en-US" altLang="zh-TW" sz="1282" b="1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1197" b="1" dirty="0">
                <a:latin typeface="微軟正黑體" pitchFamily="34" charset="-120"/>
                <a:ea typeface="微軟正黑體" pitchFamily="34" charset="-120"/>
              </a:rPr>
              <a:t>在兒科或家醫科門診進行</a:t>
            </a:r>
            <a:endParaRPr lang="en-US" altLang="zh-TW" sz="1368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95" name="直線單箭頭接點 94"/>
          <p:cNvCxnSpPr/>
          <p:nvPr/>
        </p:nvCxnSpPr>
        <p:spPr>
          <a:xfrm>
            <a:off x="10013312" y="5523375"/>
            <a:ext cx="184667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/>
          <p:nvPr/>
        </p:nvCxnSpPr>
        <p:spPr>
          <a:xfrm>
            <a:off x="10746463" y="5522120"/>
            <a:ext cx="184667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6" name="文字方塊 85"/>
          <p:cNvSpPr txBox="1"/>
          <p:nvPr/>
        </p:nvSpPr>
        <p:spPr>
          <a:xfrm>
            <a:off x="8123017" y="4254282"/>
            <a:ext cx="1296792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100" b="1" dirty="0">
                <a:latin typeface="微軟正黑體" pitchFamily="34" charset="-120"/>
                <a:ea typeface="微軟正黑體" pitchFamily="34" charset="-120"/>
              </a:rPr>
              <a:t>維持體重或降低體重稱加速率</a:t>
            </a:r>
            <a:endParaRPr lang="en-US" altLang="zh-TW" sz="11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100" b="1" dirty="0">
                <a:latin typeface="微軟正黑體" pitchFamily="34" charset="-120"/>
                <a:ea typeface="微軟正黑體" pitchFamily="34" charset="-120"/>
              </a:rPr>
              <a:t>並每</a:t>
            </a:r>
            <a:r>
              <a:rPr lang="en-US" altLang="zh-TW" sz="1100" b="1" dirty="0">
                <a:latin typeface="微軟正黑體" pitchFamily="34" charset="-120"/>
                <a:ea typeface="微軟正黑體" pitchFamily="34" charset="-120"/>
              </a:rPr>
              <a:t>3-6</a:t>
            </a:r>
            <a:r>
              <a:rPr lang="zh-TW" altLang="en-US" sz="1100" b="1" dirty="0">
                <a:latin typeface="微軟正黑體" pitchFamily="34" charset="-120"/>
                <a:ea typeface="微軟正黑體" pitchFamily="34" charset="-120"/>
              </a:rPr>
              <a:t>個月</a:t>
            </a:r>
            <a:r>
              <a:rPr lang="en-US" altLang="zh-TW" sz="11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1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100" b="1" dirty="0">
                <a:latin typeface="微軟正黑體" pitchFamily="34" charset="-120"/>
                <a:ea typeface="微軟正黑體" pitchFamily="34" charset="-120"/>
              </a:rPr>
              <a:t>重新評估</a:t>
            </a:r>
          </a:p>
        </p:txBody>
      </p:sp>
      <p:sp>
        <p:nvSpPr>
          <p:cNvPr id="98" name="文字方塊 97"/>
          <p:cNvSpPr txBox="1"/>
          <p:nvPr/>
        </p:nvSpPr>
        <p:spPr>
          <a:xfrm>
            <a:off x="8123017" y="5079100"/>
            <a:ext cx="1296792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維持體重或逐漸減重</a:t>
            </a:r>
            <a:endParaRPr lang="en-US" altLang="zh-TW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並每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3-6</a:t>
            </a: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個月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重新評估</a:t>
            </a:r>
          </a:p>
        </p:txBody>
      </p:sp>
      <p:sp>
        <p:nvSpPr>
          <p:cNvPr id="99" name="文字方塊 98"/>
          <p:cNvSpPr txBox="1"/>
          <p:nvPr/>
        </p:nvSpPr>
        <p:spPr>
          <a:xfrm>
            <a:off x="8123016" y="5953057"/>
            <a:ext cx="1296792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慢速至中等速度減重</a:t>
            </a:r>
            <a:endParaRPr lang="en-US" altLang="zh-TW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並每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3-6</a:t>
            </a: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個月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重新評估</a:t>
            </a:r>
          </a:p>
        </p:txBody>
      </p:sp>
      <p:cxnSp>
        <p:nvCxnSpPr>
          <p:cNvPr id="100" name="直線單箭頭接點 99"/>
          <p:cNvCxnSpPr/>
          <p:nvPr/>
        </p:nvCxnSpPr>
        <p:spPr>
          <a:xfrm>
            <a:off x="7886771" y="4788584"/>
            <a:ext cx="218995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直線單箭頭接點 101"/>
          <p:cNvCxnSpPr>
            <a:stCxn id="68" idx="3"/>
          </p:cNvCxnSpPr>
          <p:nvPr/>
        </p:nvCxnSpPr>
        <p:spPr>
          <a:xfrm flipV="1">
            <a:off x="7856604" y="5549860"/>
            <a:ext cx="249162" cy="802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直線單箭頭接點 102"/>
          <p:cNvCxnSpPr/>
          <p:nvPr/>
        </p:nvCxnSpPr>
        <p:spPr>
          <a:xfrm>
            <a:off x="7856604" y="6255656"/>
            <a:ext cx="249162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/>
          <p:nvPr/>
        </p:nvCxnSpPr>
        <p:spPr>
          <a:xfrm flipV="1">
            <a:off x="9466503" y="4795695"/>
            <a:ext cx="129240" cy="711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直線單箭頭接點 105"/>
          <p:cNvCxnSpPr/>
          <p:nvPr/>
        </p:nvCxnSpPr>
        <p:spPr>
          <a:xfrm flipV="1">
            <a:off x="9466502" y="5532126"/>
            <a:ext cx="129240" cy="711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直線單箭頭接點 106"/>
          <p:cNvCxnSpPr/>
          <p:nvPr/>
        </p:nvCxnSpPr>
        <p:spPr>
          <a:xfrm flipV="1">
            <a:off x="9472933" y="6322431"/>
            <a:ext cx="129240" cy="711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" name="文字方塊 111"/>
          <p:cNvSpPr txBox="1"/>
          <p:nvPr/>
        </p:nvSpPr>
        <p:spPr>
          <a:xfrm>
            <a:off x="2699150" y="5953057"/>
            <a:ext cx="2752677" cy="723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* 危險因素如血脂異常、高血壓等</a:t>
            </a:r>
            <a:endParaRPr lang="en-US" altLang="zh-TW" sz="1368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** </a:t>
            </a:r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歲以上，每</a:t>
            </a:r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年做一次</a:t>
            </a:r>
            <a:endParaRPr lang="en-US" altLang="zh-TW" sz="1368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368" b="1" dirty="0">
                <a:latin typeface="微軟正黑體" pitchFamily="34" charset="-120"/>
                <a:ea typeface="微軟正黑體" pitchFamily="34" charset="-120"/>
              </a:rPr>
              <a:t>3-6</a:t>
            </a:r>
            <a:r>
              <a:rPr lang="zh-TW" altLang="en-US" sz="1368" b="1" dirty="0">
                <a:latin typeface="微軟正黑體" pitchFamily="34" charset="-120"/>
                <a:ea typeface="微軟正黑體" pitchFamily="34" charset="-120"/>
              </a:rPr>
              <a:t>個月無進展就進入下一階</a:t>
            </a:r>
          </a:p>
        </p:txBody>
      </p:sp>
    </p:spTree>
    <p:extLst>
      <p:ext uri="{BB962C8B-B14F-4D97-AF65-F5344CB8AC3E}">
        <p14:creationId xmlns:p14="http://schemas.microsoft.com/office/powerpoint/2010/main" val="31502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rrowheads="1"/>
          </p:cNvSpPr>
          <p:nvPr/>
        </p:nvSpPr>
        <p:spPr bwMode="ltGray">
          <a:xfrm>
            <a:off x="1673159" y="212051"/>
            <a:ext cx="5943600" cy="4495800"/>
          </a:xfrm>
          <a:prstGeom prst="rightArrow">
            <a:avLst>
              <a:gd name="adj1" fmla="val 79306"/>
              <a:gd name="adj2" fmla="val 32745"/>
            </a:avLst>
          </a:prstGeom>
          <a:solidFill>
            <a:srgbClr val="5AB14B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blackWhite">
          <a:xfrm>
            <a:off x="2054159" y="821651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AB14B"/>
              </a:gs>
              <a:gs pos="100000">
                <a:srgbClr val="5AB14B">
                  <a:gamma/>
                  <a:shade val="46275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肥胖防治實證指引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blackWhite">
          <a:xfrm>
            <a:off x="2054159" y="1964651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8A52C8"/>
              </a:gs>
              <a:gs pos="100000">
                <a:srgbClr val="8A52C8">
                  <a:gamma/>
                  <a:shade val="46275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成人肥胖防治實證指引</a:t>
            </a:r>
            <a:endParaRPr lang="en-US" altLang="zh-TW" sz="28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blackWhite">
          <a:xfrm>
            <a:off x="2054159" y="3107651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2F7ADF"/>
              </a:gs>
              <a:gs pos="100000">
                <a:srgbClr val="2F7ADF">
                  <a:gamma/>
                  <a:shade val="46275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臨床常見疑問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black">
          <a:xfrm>
            <a:off x="7736733" y="1812251"/>
            <a:ext cx="3845397" cy="1295400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肥胖</a:t>
            </a: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en-US" altLang="zh-TW" sz="4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問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C:\Users\ANNE\AppData\Local\LINE\Cache\tmp\1543992868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8" y="4843779"/>
            <a:ext cx="3088262" cy="173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NNE\AppData\Local\LINE\Cache\tmp\15439930359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/>
          <a:stretch/>
        </p:blipFill>
        <p:spPr bwMode="auto">
          <a:xfrm>
            <a:off x="5170670" y="4863197"/>
            <a:ext cx="2446089" cy="17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NNE\AppData\Local\LINE\Cache\tmp\15439931572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"/>
          <a:stretch/>
        </p:blipFill>
        <p:spPr bwMode="auto">
          <a:xfrm>
            <a:off x="8406320" y="4305777"/>
            <a:ext cx="3175811" cy="227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9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9F6BA0B-EE21-48B8-9097-8D15966B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09" y="98118"/>
            <a:ext cx="10363200" cy="72460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肥胖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en-US" altLang="zh-TW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問  章節內容</a:t>
            </a:r>
            <a:endParaRPr lang="zh-TW" altLang="en-US" dirty="0">
              <a:solidFill>
                <a:srgbClr val="0000FF"/>
              </a:solidFill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A8653E6-93E7-4EAF-B9F0-B81EF5C17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876551"/>
              </p:ext>
            </p:extLst>
          </p:nvPr>
        </p:nvGraphicFramePr>
        <p:xfrm>
          <a:off x="5465655" y="4007692"/>
          <a:ext cx="6578667" cy="256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578667">
                  <a:extLst>
                    <a:ext uri="{9D8B030D-6E8A-4147-A177-3AD203B41FA5}">
                      <a16:colId xmlns:a16="http://schemas.microsoft.com/office/drawing/2014/main" val="945372063"/>
                    </a:ext>
                  </a:extLst>
                </a:gridCol>
              </a:tblGrid>
              <a:tr h="333068"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內容架構</a:t>
                      </a:r>
                      <a:endParaRPr lang="zh-TW" alt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394161"/>
                  </a:ext>
                </a:extLst>
              </a:tr>
              <a:tr h="1065818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en-US" altLang="zh-TW" kern="100" dirty="0"/>
                        <a:t>(1)</a:t>
                      </a:r>
                      <a:r>
                        <a:rPr lang="zh-TW" altLang="zh-TW" kern="100" dirty="0"/>
                        <a:t>主文部分，根據是否有足夠實證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zh-TW" altLang="zh-TW" kern="0" dirty="0"/>
                        <a:t>【研究證據】</a:t>
                      </a:r>
                      <a:r>
                        <a:rPr lang="en-US" altLang="zh-TW" kern="0" dirty="0"/>
                        <a:t>.... (</a:t>
                      </a:r>
                      <a:r>
                        <a:rPr lang="zh-TW" altLang="zh-TW" kern="0" dirty="0"/>
                        <a:t>有實證研究根據者</a:t>
                      </a:r>
                      <a:r>
                        <a:rPr lang="en-US" altLang="zh-TW" kern="0" dirty="0"/>
                        <a:t>....)</a:t>
                      </a:r>
                      <a:endParaRPr lang="zh-TW" altLang="zh-TW" kern="100" dirty="0"/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altLang="zh-TW" kern="0" dirty="0"/>
                        <a:t>          or / and </a:t>
                      </a:r>
                      <a:endParaRPr lang="zh-TW" altLang="zh-TW" kern="100" dirty="0"/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zh-TW" altLang="zh-TW" kern="0" dirty="0"/>
                        <a:t>【專家認為】</a:t>
                      </a:r>
                      <a:r>
                        <a:rPr lang="en-US" altLang="zh-TW" kern="0" dirty="0"/>
                        <a:t>.... (</a:t>
                      </a:r>
                      <a:r>
                        <a:rPr lang="zh-TW" altLang="zh-TW" kern="0" dirty="0"/>
                        <a:t>尚無足夠證據支持，只有專家</a:t>
                      </a:r>
                      <a:r>
                        <a:rPr lang="zh-TW" altLang="zh-TW" kern="0" dirty="0" smtClean="0"/>
                        <a:t>學理</a:t>
                      </a:r>
                      <a:r>
                        <a:rPr lang="zh-TW" altLang="en-US" kern="0" dirty="0" smtClean="0"/>
                        <a:t>應</a:t>
                      </a:r>
                      <a:r>
                        <a:rPr lang="zh-TW" altLang="zh-TW" kern="0" dirty="0" smtClean="0"/>
                        <a:t>用推薦</a:t>
                      </a:r>
                      <a:r>
                        <a:rPr lang="en-US" altLang="zh-TW" kern="0" dirty="0" smtClean="0"/>
                        <a:t>)</a:t>
                      </a:r>
                      <a:endParaRPr lang="zh-TW" altLang="zh-TW" b="1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061067"/>
                  </a:ext>
                </a:extLst>
              </a:tr>
              <a:tr h="666136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en-US" altLang="zh-TW" kern="100" dirty="0"/>
                        <a:t>(2)</a:t>
                      </a:r>
                      <a:r>
                        <a:rPr lang="zh-TW" altLang="zh-TW" kern="100" dirty="0"/>
                        <a:t>貼心小叮嚀</a:t>
                      </a:r>
                      <a:r>
                        <a:rPr lang="en-US" altLang="zh-TW" kern="0" dirty="0"/>
                        <a:t> -- </a:t>
                      </a:r>
                    </a:p>
                    <a:p>
                      <a:pPr lvl="0">
                        <a:spcAft>
                          <a:spcPts val="0"/>
                        </a:spcAft>
                      </a:pPr>
                      <a:r>
                        <a:rPr lang="zh-TW" altLang="en-US" kern="0" dirty="0"/>
                        <a:t>    </a:t>
                      </a:r>
                      <a:r>
                        <a:rPr lang="zh-TW" altLang="zh-TW" kern="0" dirty="0"/>
                        <a:t>【可這麼做】</a:t>
                      </a:r>
                      <a:endParaRPr lang="zh-TW" altLang="zh-TW" kern="100" dirty="0"/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zh-TW" altLang="zh-TW" kern="0" dirty="0"/>
                        <a:t>【也要注意】</a:t>
                      </a:r>
                      <a:endParaRPr lang="zh-TW" altLang="zh-TW" b="1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71095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5C23EE4-0990-4422-9B90-C80D76516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973160"/>
              </p:ext>
            </p:extLst>
          </p:nvPr>
        </p:nvGraphicFramePr>
        <p:xfrm>
          <a:off x="198036" y="881963"/>
          <a:ext cx="4573660" cy="41419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3660">
                  <a:extLst>
                    <a:ext uri="{9D8B030D-6E8A-4147-A177-3AD203B41FA5}">
                      <a16:colId xmlns:a16="http://schemas.microsoft.com/office/drawing/2014/main" val="945372063"/>
                    </a:ext>
                  </a:extLst>
                </a:gridCol>
              </a:tblGrid>
              <a:tr h="4985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章節規劃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0394161"/>
                  </a:ext>
                </a:extLst>
              </a:tr>
              <a:tr h="4985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kern="100" dirty="0">
                          <a:effectLst/>
                        </a:rPr>
                        <a:t>壹、成人版</a:t>
                      </a:r>
                      <a:endParaRPr kumimoji="0" lang="zh-TW" altLang="en-US" sz="2000" b="1" kern="100" dirty="0">
                        <a:solidFill>
                          <a:schemeClr val="l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061067"/>
                  </a:ext>
                </a:extLst>
              </a:tr>
              <a:tr h="345165">
                <a:tc>
                  <a:txBody>
                    <a:bodyPr/>
                    <a:lstStyle/>
                    <a:p>
                      <a:pPr marL="2286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1800" b="1" kern="100" dirty="0"/>
                        <a:t> </a:t>
                      </a:r>
                      <a:r>
                        <a:rPr lang="en-US" altLang="zh-TW" sz="1800" b="1" kern="100" dirty="0"/>
                        <a:t>(1) </a:t>
                      </a:r>
                      <a:r>
                        <a:rPr lang="zh-TW" sz="1800" b="1" kern="100" dirty="0">
                          <a:effectLst/>
                        </a:rPr>
                        <a:t>了解自己，開始改變 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9249817"/>
                  </a:ext>
                </a:extLst>
              </a:tr>
              <a:tr h="345165">
                <a:tc>
                  <a:txBody>
                    <a:bodyPr/>
                    <a:lstStyle/>
                    <a:p>
                      <a:pPr marL="22860" lvl="0" indent="0" algn="l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1800" b="1" kern="100" dirty="0"/>
                        <a:t> </a:t>
                      </a:r>
                      <a:r>
                        <a:rPr lang="en-US" altLang="zh-TW" sz="1800" b="1" kern="100" dirty="0"/>
                        <a:t>(2) </a:t>
                      </a:r>
                      <a:r>
                        <a:rPr kumimoji="0" lang="zh-TW" altLang="en-US" sz="1800" b="1" kern="100" dirty="0">
                          <a:effectLst/>
                        </a:rPr>
                        <a:t>體重達標，疾病掰掰 </a:t>
                      </a:r>
                      <a:endParaRPr kumimoji="0" lang="zh-TW" altLang="en-US" sz="1800" b="1" kern="100" dirty="0">
                        <a:solidFill>
                          <a:schemeClr val="l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028716"/>
                  </a:ext>
                </a:extLst>
              </a:tr>
              <a:tr h="345165">
                <a:tc>
                  <a:txBody>
                    <a:bodyPr/>
                    <a:lstStyle/>
                    <a:p>
                      <a:pPr marL="22860" lvl="0" indent="0" algn="l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1800" b="1" kern="100" dirty="0"/>
                        <a:t> </a:t>
                      </a:r>
                      <a:r>
                        <a:rPr lang="en-US" altLang="zh-TW" sz="1800" b="1" kern="100" dirty="0"/>
                        <a:t>(3) </a:t>
                      </a:r>
                      <a:r>
                        <a:rPr kumimoji="0" lang="zh-TW" altLang="en-US" sz="1800" b="1" kern="100" dirty="0">
                          <a:effectLst/>
                        </a:rPr>
                        <a:t>減重合宜，袂傷身體</a:t>
                      </a:r>
                      <a:endParaRPr kumimoji="0" lang="zh-TW" altLang="en-US" sz="1800" b="1" kern="100" dirty="0">
                        <a:solidFill>
                          <a:schemeClr val="l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1053400"/>
                  </a:ext>
                </a:extLst>
              </a:tr>
              <a:tr h="345165">
                <a:tc>
                  <a:txBody>
                    <a:bodyPr/>
                    <a:lstStyle/>
                    <a:p>
                      <a:pPr marL="22860" lvl="0" indent="0" algn="l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1800" b="1" kern="100" dirty="0"/>
                        <a:t> </a:t>
                      </a:r>
                      <a:r>
                        <a:rPr lang="en-US" altLang="zh-TW" sz="1800" b="1" kern="100" dirty="0"/>
                        <a:t>(4) </a:t>
                      </a:r>
                      <a:r>
                        <a:rPr kumimoji="0" lang="zh-TW" altLang="en-US" sz="1800" b="1" kern="100" dirty="0">
                          <a:effectLst/>
                        </a:rPr>
                        <a:t>手拉手目標設定，第一次減重就上手 </a:t>
                      </a:r>
                      <a:endParaRPr kumimoji="0" lang="zh-TW" altLang="en-US" sz="1800" b="1" kern="100" dirty="0">
                        <a:solidFill>
                          <a:schemeClr val="l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5033485"/>
                  </a:ext>
                </a:extLst>
              </a:tr>
              <a:tr h="345165">
                <a:tc>
                  <a:txBody>
                    <a:bodyPr/>
                    <a:lstStyle/>
                    <a:p>
                      <a:pPr marL="22860" lvl="0" indent="0" algn="l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1800" b="1" kern="100" dirty="0"/>
                        <a:t> </a:t>
                      </a:r>
                      <a:r>
                        <a:rPr lang="en-US" altLang="zh-TW" sz="1800" b="1" kern="100" dirty="0"/>
                        <a:t>(5) </a:t>
                      </a:r>
                      <a:r>
                        <a:rPr kumimoji="0" lang="zh-TW" altLang="en-US" sz="1800" b="1" kern="100" dirty="0">
                          <a:effectLst/>
                        </a:rPr>
                        <a:t>打通任督二脈，突破減重瓶頸</a:t>
                      </a:r>
                      <a:endParaRPr kumimoji="0" lang="zh-TW" altLang="en-US" sz="1800" b="1" kern="100" dirty="0">
                        <a:solidFill>
                          <a:schemeClr val="l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9605330"/>
                  </a:ext>
                </a:extLst>
              </a:tr>
              <a:tr h="345165">
                <a:tc>
                  <a:txBody>
                    <a:bodyPr/>
                    <a:lstStyle/>
                    <a:p>
                      <a:pPr marL="22860" lvl="0" indent="0" algn="l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1800" b="1" kern="100" dirty="0"/>
                        <a:t> </a:t>
                      </a:r>
                      <a:r>
                        <a:rPr lang="en-US" altLang="zh-TW" sz="1800" b="1" kern="100" dirty="0"/>
                        <a:t>(6) </a:t>
                      </a:r>
                      <a:r>
                        <a:rPr kumimoji="0" lang="zh-TW" altLang="en-US" sz="1800" b="1" kern="100" dirty="0">
                          <a:effectLst/>
                        </a:rPr>
                        <a:t>好像減重效果不好，別放棄唷！</a:t>
                      </a:r>
                      <a:endParaRPr kumimoji="0" lang="zh-TW" altLang="en-US" sz="1800" b="1" kern="100" dirty="0">
                        <a:solidFill>
                          <a:schemeClr val="l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3427312"/>
                  </a:ext>
                </a:extLst>
              </a:tr>
              <a:tr h="345165">
                <a:tc>
                  <a:txBody>
                    <a:bodyPr/>
                    <a:lstStyle/>
                    <a:p>
                      <a:pPr marL="22860" lvl="0" indent="0" algn="l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1800" b="1" kern="100" dirty="0"/>
                        <a:t> </a:t>
                      </a:r>
                      <a:r>
                        <a:rPr lang="en-US" altLang="zh-TW" sz="1800" b="1" kern="100" dirty="0"/>
                        <a:t>(7) </a:t>
                      </a:r>
                      <a:r>
                        <a:rPr kumimoji="0" lang="zh-TW" altLang="en-US" sz="1800" b="1" kern="100" dirty="0">
                          <a:effectLst/>
                        </a:rPr>
                        <a:t>比較嚴重的狀況，可以考慮這些招！</a:t>
                      </a:r>
                      <a:endParaRPr kumimoji="0" lang="zh-TW" altLang="en-US" sz="1800" b="1" kern="100" dirty="0">
                        <a:solidFill>
                          <a:schemeClr val="l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0848526"/>
                  </a:ext>
                </a:extLst>
              </a:tr>
              <a:tr h="345165">
                <a:tc>
                  <a:txBody>
                    <a:bodyPr/>
                    <a:lstStyle/>
                    <a:p>
                      <a:pPr marL="22860" lvl="0" indent="0" algn="l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1800" b="1" kern="100" dirty="0"/>
                        <a:t> </a:t>
                      </a:r>
                      <a:r>
                        <a:rPr lang="en-US" altLang="zh-TW" sz="1800" b="1" kern="100" dirty="0"/>
                        <a:t>(8) </a:t>
                      </a:r>
                      <a:r>
                        <a:rPr kumimoji="0" lang="zh-TW" altLang="en-US" sz="1800" b="1" kern="100" dirty="0">
                          <a:effectLst/>
                        </a:rPr>
                        <a:t>老年人可以減重嗎？如何維持健康體位</a:t>
                      </a:r>
                      <a:endParaRPr kumimoji="0" lang="zh-TW" altLang="en-US" sz="1800" b="1" kern="100" dirty="0">
                        <a:solidFill>
                          <a:schemeClr val="lt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9777494"/>
                  </a:ext>
                </a:extLst>
              </a:tr>
              <a:tr h="383517">
                <a:tc>
                  <a:txBody>
                    <a:bodyPr/>
                    <a:lstStyle/>
                    <a:p>
                      <a:pPr marL="228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zh-TW" altLang="en-US" sz="2000" b="1" kern="1200" dirty="0">
                          <a:effectLst/>
                        </a:rPr>
                        <a:t>貳、</a:t>
                      </a:r>
                      <a:r>
                        <a:rPr kumimoji="0" lang="zh-TW" altLang="zh-TW" sz="2000" b="1" kern="1200" dirty="0">
                          <a:effectLst/>
                        </a:rPr>
                        <a:t>孕婦兒少版</a:t>
                      </a:r>
                      <a:endParaRPr kumimoji="0" lang="zh-TW" altLang="en-US" sz="24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6189742"/>
                  </a:ext>
                </a:extLst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661413"/>
              </p:ext>
            </p:extLst>
          </p:nvPr>
        </p:nvGraphicFramePr>
        <p:xfrm>
          <a:off x="6401081" y="881963"/>
          <a:ext cx="5517395" cy="2212059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5517395">
                  <a:extLst>
                    <a:ext uri="{9D8B030D-6E8A-4147-A177-3AD203B41FA5}">
                      <a16:colId xmlns:a16="http://schemas.microsoft.com/office/drawing/2014/main" val="3881092234"/>
                    </a:ext>
                  </a:extLst>
                </a:gridCol>
              </a:tblGrid>
              <a:tr h="3832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altLang="zh-TW" sz="2000" kern="100" dirty="0" smtClean="0">
                          <a:effectLst/>
                        </a:rPr>
                        <a:t>(2) </a:t>
                      </a:r>
                      <a:r>
                        <a:rPr kumimoji="0" lang="zh-TW" sz="2000" kern="100" dirty="0" smtClean="0">
                          <a:effectLst/>
                        </a:rPr>
                        <a:t>體重</a:t>
                      </a:r>
                      <a:r>
                        <a:rPr kumimoji="0" lang="zh-TW" sz="2000" kern="100" dirty="0">
                          <a:effectLst/>
                        </a:rPr>
                        <a:t>達標，疾病掰掰</a:t>
                      </a:r>
                      <a:endParaRPr kumimoji="0" lang="zh-TW" sz="2000" b="1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8156982"/>
                  </a:ext>
                </a:extLst>
              </a:tr>
              <a:tr h="383266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kumimoji="0" lang="zh-TW" sz="1800" kern="100" dirty="0">
                          <a:effectLst/>
                        </a:rPr>
                        <a:t>減重可以讓糖尿病變好</a:t>
                      </a:r>
                      <a:r>
                        <a:rPr kumimoji="0" lang="en-US" sz="1800" kern="100" dirty="0">
                          <a:effectLst/>
                        </a:rPr>
                        <a:t>(</a:t>
                      </a:r>
                      <a:r>
                        <a:rPr kumimoji="0" lang="zh-TW" sz="1800" kern="100" dirty="0">
                          <a:effectLst/>
                        </a:rPr>
                        <a:t>改善</a:t>
                      </a:r>
                      <a:r>
                        <a:rPr kumimoji="0" lang="en-US" sz="1800" kern="100" dirty="0">
                          <a:effectLst/>
                        </a:rPr>
                        <a:t>)</a:t>
                      </a:r>
                      <a:r>
                        <a:rPr kumimoji="0" lang="zh-TW" sz="1800" kern="100" dirty="0">
                          <a:effectLst/>
                        </a:rPr>
                        <a:t>嗎？</a:t>
                      </a:r>
                      <a:endParaRPr kumimoji="0" lang="zh-TW" sz="18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6720311"/>
                  </a:ext>
                </a:extLst>
              </a:tr>
              <a:tr h="383266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kumimoji="0" lang="zh-TW" sz="1800" kern="100" dirty="0">
                          <a:effectLst/>
                        </a:rPr>
                        <a:t>糖尿病人如何減重？</a:t>
                      </a:r>
                      <a:endParaRPr kumimoji="0" lang="zh-TW" sz="18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1291311"/>
                  </a:ext>
                </a:extLst>
              </a:tr>
              <a:tr h="383266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kumimoji="0" lang="zh-TW" sz="1800" kern="100" dirty="0">
                          <a:effectLst/>
                        </a:rPr>
                        <a:t>肥胖會不會增加心臟血管疾病風險？</a:t>
                      </a:r>
                      <a:endParaRPr kumimoji="0" lang="zh-TW" sz="18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4601533"/>
                  </a:ext>
                </a:extLst>
              </a:tr>
              <a:tr h="295729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kumimoji="0" lang="zh-TW" sz="1800" kern="100" dirty="0">
                          <a:effectLst/>
                        </a:rPr>
                        <a:t>體重控制對心臟血管是否有好處？</a:t>
                      </a:r>
                      <a:endParaRPr kumimoji="0" lang="zh-TW" sz="18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9536253"/>
                  </a:ext>
                </a:extLst>
              </a:tr>
              <a:tr h="383266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l"/>
                      </a:pPr>
                      <a:r>
                        <a:rPr kumimoji="0" lang="zh-TW" sz="1800" kern="100" dirty="0">
                          <a:effectLst/>
                        </a:rPr>
                        <a:t>體重超標，但身體沒有感覺不舒服，也需要減重嗎？</a:t>
                      </a:r>
                      <a:endParaRPr kumimoji="0" lang="zh-TW" sz="1800" b="1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2157976"/>
                  </a:ext>
                </a:extLst>
              </a:tr>
            </a:tbl>
          </a:graphicData>
        </a:graphic>
      </p:graphicFrame>
      <p:sp>
        <p:nvSpPr>
          <p:cNvPr id="12" name="矩形圖說文字 11"/>
          <p:cNvSpPr/>
          <p:nvPr/>
        </p:nvSpPr>
        <p:spPr>
          <a:xfrm>
            <a:off x="6401081" y="881963"/>
            <a:ext cx="5517395" cy="2212059"/>
          </a:xfrm>
          <a:prstGeom prst="wedgeRectCallout">
            <a:avLst>
              <a:gd name="adj1" fmla="val -80062"/>
              <a:gd name="adj2" fmla="val 16524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5400000">
            <a:off x="8280882" y="3169220"/>
            <a:ext cx="836834" cy="763275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570A7FB-9270-431C-92B5-1A05462F3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199" y="2176975"/>
            <a:ext cx="8152813" cy="28567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4" r="711" b="59679"/>
          <a:stretch/>
        </p:blipFill>
        <p:spPr>
          <a:xfrm>
            <a:off x="521454" y="5287852"/>
            <a:ext cx="4250242" cy="10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A55140-CA38-4654-B083-110B2CB5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2115"/>
            <a:ext cx="10972800" cy="1976193"/>
          </a:xfrm>
        </p:spPr>
        <p:txBody>
          <a:bodyPr>
            <a:normAutofit/>
          </a:bodyPr>
          <a:lstStyle/>
          <a:p>
            <a:pPr algn="ctr"/>
            <a:r>
              <a:rPr lang="zh-TW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全世界</a:t>
            </a:r>
            <a:r>
              <a:rPr lang="zh-TW" altLang="en-US" sz="7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肥胖</a:t>
            </a:r>
            <a:r>
              <a:rPr lang="zh-TW" altLang="en-US" sz="7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問題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B1C120-4EAB-4C98-80F1-A3A0D1C4E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893" y="2644112"/>
            <a:ext cx="8637562" cy="3875334"/>
          </a:xfrm>
        </p:spPr>
        <p:txBody>
          <a:bodyPr>
            <a:normAutofit/>
          </a:bodyPr>
          <a:lstStyle/>
          <a:p>
            <a:pPr fontAlgn="base"/>
            <a:r>
              <a:rPr lang="zh-TW" altLang="en-US" sz="4000" b="1" dirty="0"/>
              <a:t>肥胖人口</a:t>
            </a:r>
            <a:r>
              <a:rPr lang="en-US" altLang="zh-TW" sz="4000" b="1" dirty="0"/>
              <a:t>:</a:t>
            </a:r>
            <a:r>
              <a:rPr lang="zh-TW" altLang="en-US" sz="4000" b="1" dirty="0"/>
              <a:t> 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年翻 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倍</a:t>
            </a:r>
            <a:r>
              <a:rPr lang="en-US" altLang="zh-TW" sz="4000" b="1" dirty="0"/>
              <a:t> </a:t>
            </a:r>
            <a:r>
              <a:rPr lang="en-US" altLang="zh-TW" sz="2800" dirty="0"/>
              <a:t>(1975</a:t>
            </a:r>
            <a:r>
              <a:rPr lang="zh-TW" altLang="en-US" sz="2800" dirty="0"/>
              <a:t>年</a:t>
            </a:r>
            <a:r>
              <a:rPr lang="en-US" altLang="zh-TW" sz="2800" dirty="0">
                <a:sym typeface="Wingdings" panose="05000000000000000000" pitchFamily="2" charset="2"/>
              </a:rPr>
              <a:t>2016</a:t>
            </a:r>
            <a:r>
              <a:rPr lang="zh-TW" altLang="en-US" sz="2800" dirty="0">
                <a:sym typeface="Wingdings" panose="05000000000000000000" pitchFamily="2" charset="2"/>
              </a:rPr>
              <a:t>年</a:t>
            </a:r>
            <a:r>
              <a:rPr lang="en-US" altLang="zh-TW" sz="2800" dirty="0">
                <a:sym typeface="Wingdings" panose="05000000000000000000" pitchFamily="2" charset="2"/>
              </a:rPr>
              <a:t>)</a:t>
            </a:r>
            <a:endParaRPr lang="en-US" altLang="zh-TW" sz="2800" dirty="0"/>
          </a:p>
          <a:p>
            <a:pPr fontAlgn="base"/>
            <a:r>
              <a:rPr lang="en-US" altLang="zh-TW" sz="4000" b="1" dirty="0"/>
              <a:t>39%</a:t>
            </a:r>
            <a:r>
              <a:rPr lang="zh-TW" altLang="en-US" sz="4000" b="1" dirty="0"/>
              <a:t>的成人有過重問題</a:t>
            </a:r>
            <a:endParaRPr lang="en-US" altLang="zh-TW" sz="4000" b="1" dirty="0"/>
          </a:p>
          <a:p>
            <a:pPr marL="0" indent="0" fontAlgn="base">
              <a:buNone/>
            </a:pPr>
            <a:r>
              <a:rPr lang="zh-TW" altLang="en-US" sz="4000" b="1" dirty="0"/>
              <a:t>  </a:t>
            </a:r>
            <a:r>
              <a:rPr lang="en-US" altLang="zh-TW" sz="4000" b="1" dirty="0"/>
              <a:t>13%</a:t>
            </a:r>
            <a:r>
              <a:rPr lang="zh-TW" altLang="en-US" sz="4000" b="1" dirty="0"/>
              <a:t>的成人有肥胖狀況 </a:t>
            </a:r>
            <a:r>
              <a:rPr lang="en-US" altLang="zh-TW" sz="2800" dirty="0"/>
              <a:t>(2016</a:t>
            </a:r>
            <a:r>
              <a:rPr lang="zh-TW" altLang="en-US" sz="2800" dirty="0"/>
              <a:t>年</a:t>
            </a:r>
            <a:r>
              <a:rPr lang="en-US" altLang="zh-TW" sz="2800" dirty="0"/>
              <a:t>)</a:t>
            </a:r>
          </a:p>
          <a:p>
            <a:pPr fontAlgn="base"/>
            <a:r>
              <a:rPr lang="zh-TW" altLang="en-US" sz="4000" b="1" dirty="0"/>
              <a:t>多數國家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胖死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瘦死</a:t>
            </a:r>
            <a:endParaRPr lang="zh-TW" altLang="en-US" sz="4000" b="1" dirty="0"/>
          </a:p>
          <a:p>
            <a:endParaRPr lang="zh-TW" altLang="en-US" sz="4000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378FBF6C-9A9A-46EA-98D9-C7428DE4928A}"/>
              </a:ext>
            </a:extLst>
          </p:cNvPr>
          <p:cNvCxnSpPr/>
          <p:nvPr/>
        </p:nvCxnSpPr>
        <p:spPr>
          <a:xfrm>
            <a:off x="1858499" y="2369496"/>
            <a:ext cx="86094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2BDEDE21-AAFF-4454-861D-05DD792E4B6D}"/>
              </a:ext>
            </a:extLst>
          </p:cNvPr>
          <p:cNvSpPr/>
          <p:nvPr/>
        </p:nvSpPr>
        <p:spPr>
          <a:xfrm>
            <a:off x="9012086" y="6519446"/>
            <a:ext cx="3212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WHO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Fact sheet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Updated Oct 2017 </a:t>
            </a:r>
            <a:endParaRPr lang="zh-TW" alt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F42F9C9C-59E9-4199-9869-46CC9672A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"/>
    </mc:Choice>
    <mc:Fallback xmlns="">
      <p:transition spd="slow" advTm="1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D1B06E-D243-4483-9CE0-EE0CB130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61" y="133658"/>
            <a:ext cx="10972800" cy="114300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台灣肥胖醫學會肥胖防治衛教單張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0EC88C1-DF22-487B-8575-A2BB99ACF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9ECDF-C667-459E-AEB5-FE3DA7973508}" type="slidenum">
              <a:rPr kumimoji="0" lang="zh-TW" altLang="en-US" sz="1207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標楷體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標楷體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1042EBF-D990-4933-A81A-ABB3556B0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161" y="1235575"/>
            <a:ext cx="4888710" cy="345409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50E07F8-61CC-4670-995C-AFE0DC083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5" y="1233667"/>
            <a:ext cx="4854634" cy="3456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692" y="3407498"/>
            <a:ext cx="4888709" cy="345050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43" y="3429000"/>
            <a:ext cx="4896497" cy="3456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AD1D924-A34B-4825-9EE7-B59290122E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398" b="7315"/>
          <a:stretch/>
        </p:blipFill>
        <p:spPr>
          <a:xfrm>
            <a:off x="1697940" y="2698931"/>
            <a:ext cx="8959331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6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982493" y="2636837"/>
            <a:ext cx="2871281" cy="3675195"/>
            <a:chOff x="720" y="2016"/>
            <a:chExt cx="1440" cy="168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grayWhite">
            <a:xfrm>
              <a:off x="720" y="2016"/>
              <a:ext cx="1440" cy="16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zh-TW" sz="2800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780" y="2142"/>
              <a:ext cx="1344" cy="1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專科醫師</a:t>
              </a:r>
              <a:endPara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 eaLnBrk="0" hangingPunct="0">
                <a:buFont typeface="+mj-lt"/>
                <a:buAutoNum type="arabicPeriod"/>
              </a:pPr>
              <a:endParaRPr lang="en-US" altLang="zh-TW" sz="1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 eaLnBrk="0" hangingPunct="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en-US" sz="28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肥胖防治實證指引</a:t>
              </a:r>
              <a:endPara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 eaLnBrk="0" hangingPunct="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en-US" sz="28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轉介繼續教育</a:t>
              </a:r>
              <a:endPara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 eaLnBrk="0" hangingPunct="0">
                <a:lnSpc>
                  <a:spcPct val="150000"/>
                </a:lnSpc>
                <a:buFont typeface="+mj-lt"/>
                <a:buAutoNum type="arabicPeriod"/>
              </a:pPr>
              <a:r>
                <a:rPr lang="en-US" altLang="zh-TW" sz="28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E-learning</a:t>
              </a:r>
            </a:p>
          </p:txBody>
        </p:sp>
      </p:grpSp>
      <p:sp>
        <p:nvSpPr>
          <p:cNvPr id="7" name="AutoShape 7"/>
          <p:cNvSpPr>
            <a:spLocks noChangeAspect="1" noChangeArrowheads="1" noTextEdit="1"/>
          </p:cNvSpPr>
          <p:nvPr/>
        </p:nvSpPr>
        <p:spPr bwMode="gray">
          <a:xfrm>
            <a:off x="4701225" y="2536825"/>
            <a:ext cx="90963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gray">
          <a:xfrm>
            <a:off x="4038545" y="2540000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8A52C8"/>
              </a:gs>
              <a:gs pos="100000">
                <a:srgbClr val="8A52C8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4117505" y="378872"/>
            <a:ext cx="4045957" cy="2161128"/>
            <a:chOff x="1920" y="930"/>
            <a:chExt cx="1889" cy="1009"/>
          </a:xfrm>
        </p:grpSpPr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1920" y="930"/>
              <a:ext cx="1889" cy="1009"/>
              <a:chOff x="1997" y="1314"/>
              <a:chExt cx="1889" cy="1009"/>
            </a:xfrm>
          </p:grpSpPr>
          <p:grpSp>
            <p:nvGrpSpPr>
              <p:cNvPr id="12" name="Group 12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17" name="Oval 13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A52C8"/>
                    </a:gs>
                    <a:gs pos="100000">
                      <a:srgbClr val="8A52C8">
                        <a:gamma/>
                        <a:shade val="48627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8" name="Oval 14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8A52C8">
                        <a:gamma/>
                        <a:tint val="44314"/>
                        <a:invGamma/>
                      </a:srgbClr>
                    </a:gs>
                    <a:gs pos="100000">
                      <a:srgbClr val="8A52C8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</a:endParaRPr>
                </a:p>
              </p:txBody>
            </p:sp>
          </p:grpSp>
          <p:sp>
            <p:nvSpPr>
              <p:cNvPr id="13" name="Oval 15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rgbClr val="5AB14B">
                      <a:gamma/>
                      <a:shade val="46275"/>
                      <a:invGamma/>
                    </a:srgbClr>
                  </a:gs>
                  <a:gs pos="100000">
                    <a:srgbClr val="5AB14B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</a:endParaRPr>
              </a:p>
            </p:txBody>
          </p:sp>
          <p:sp>
            <p:nvSpPr>
              <p:cNvPr id="14" name="Oval 16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rgbClr val="5AB14B">
                      <a:alpha val="0"/>
                    </a:srgbClr>
                  </a:gs>
                  <a:gs pos="100000">
                    <a:srgbClr val="5AB14B">
                      <a:gamma/>
                      <a:tint val="34902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</a:endParaRPr>
              </a:p>
            </p:txBody>
          </p:sp>
          <p:sp>
            <p:nvSpPr>
              <p:cNvPr id="15" name="Oval 17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rgbClr val="5AB14B">
                      <a:gamma/>
                      <a:shade val="79216"/>
                      <a:invGamma/>
                    </a:srgbClr>
                  </a:gs>
                  <a:gs pos="100000">
                    <a:srgbClr val="5AB14B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</a:endParaRPr>
              </a:p>
            </p:txBody>
          </p:sp>
          <p:sp>
            <p:nvSpPr>
              <p:cNvPr id="16" name="Oval 18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rgbClr val="5AB14B">
                      <a:gamma/>
                      <a:tint val="0"/>
                      <a:invGamma/>
                    </a:srgbClr>
                  </a:gs>
                  <a:gs pos="100000">
                    <a:srgbClr val="5AB14B">
                      <a:alpha val="38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265" y="1056"/>
              <a:ext cx="1140" cy="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TW" altLang="en-US" sz="4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肥胖防治</a:t>
              </a:r>
              <a:endParaRPr lang="en-US" altLang="zh-TW" sz="4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8422527" y="2636837"/>
            <a:ext cx="3258196" cy="3675196"/>
            <a:chOff x="3504" y="2016"/>
            <a:chExt cx="1440" cy="1680"/>
          </a:xfrm>
        </p:grpSpPr>
        <p:sp>
          <p:nvSpPr>
            <p:cNvPr id="20" name="AutoShape 3"/>
            <p:cNvSpPr>
              <a:spLocks noChangeArrowheads="1"/>
            </p:cNvSpPr>
            <p:nvPr/>
          </p:nvSpPr>
          <p:spPr bwMode="grayWhite">
            <a:xfrm>
              <a:off x="3504" y="2016"/>
              <a:ext cx="1440" cy="168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99CC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zh-TW" sz="2800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3600" y="2130"/>
              <a:ext cx="1284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TW" sz="2800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22" name="Freeform 10"/>
          <p:cNvSpPr>
            <a:spLocks/>
          </p:cNvSpPr>
          <p:nvPr/>
        </p:nvSpPr>
        <p:spPr bwMode="gray">
          <a:xfrm flipH="1">
            <a:off x="7366841" y="2636837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5AB14B"/>
              </a:gs>
              <a:gs pos="100000">
                <a:srgbClr val="5AB14B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546353" y="2874522"/>
            <a:ext cx="3134370" cy="323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社會大眾</a:t>
            </a:r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0" hangingPunct="0">
              <a:buFont typeface="+mj-lt"/>
              <a:buAutoNum type="arabicPeriod"/>
            </a:pPr>
            <a:endParaRPr lang="en-US" altLang="zh-TW" sz="9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0" hangingPunct="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肥胖防治指引手冊及衛教單張</a:t>
            </a:r>
            <a:endParaRPr lang="en-US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0" hangingPunct="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肥胖</a:t>
            </a:r>
            <a:r>
              <a:rPr lang="en-US" altLang="zh-TW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en-US" altLang="zh-TW" sz="2800" b="1" baseline="30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</a:t>
            </a:r>
            <a:endParaRPr lang="en-US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0" hangingPunct="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媒體宣導</a:t>
            </a:r>
            <a:endParaRPr lang="en-US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ANNE\AppData\Local\LINE\Cache\tmp\15439932907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06" y="3878262"/>
            <a:ext cx="3700469" cy="26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227840" y="4778466"/>
            <a:ext cx="8643343" cy="2396304"/>
            <a:chOff x="686664" y="4778466"/>
            <a:chExt cx="8643343" cy="2396304"/>
          </a:xfrm>
        </p:grpSpPr>
        <p:pic>
          <p:nvPicPr>
            <p:cNvPr id="7" name="Picture 6" descr="ãideaãçåçæå°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6664" y="4778466"/>
              <a:ext cx="3085961" cy="239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ãideaãçåçæå°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97010" y="4778466"/>
              <a:ext cx="3085961" cy="239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ãideaãçåçæå°çµ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241" y="5017032"/>
              <a:ext cx="2899766" cy="1919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5122" y="274638"/>
            <a:ext cx="11541758" cy="1143000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肥胖指引導入健康醫院認證標準條文調整構想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25122" y="1600201"/>
            <a:ext cx="11257279" cy="378571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400" dirty="0"/>
              <a:t>標準</a:t>
            </a:r>
            <a:r>
              <a:rPr lang="en-US" altLang="zh-TW" sz="3400" dirty="0"/>
              <a:t>2.</a:t>
            </a:r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病人評估</a:t>
            </a:r>
            <a:r>
              <a:rPr lang="en-US" altLang="zh-TW" sz="3400" dirty="0">
                <a:sym typeface="Wingdings" panose="05000000000000000000" pitchFamily="2" charset="2"/>
              </a:rPr>
              <a:t>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強調病人</a:t>
            </a: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體位判定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，異常進入轉介流程</a:t>
            </a:r>
            <a:endParaRPr lang="en-US" altLang="zh-TW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sym typeface="Wingdings" panose="05000000000000000000" pitchFamily="2" charset="2"/>
              </a:rPr>
              <a:t>標準</a:t>
            </a:r>
            <a:r>
              <a:rPr lang="en-US" altLang="zh-TW" sz="3400" dirty="0">
                <a:sym typeface="Wingdings" panose="05000000000000000000" pitchFamily="2" charset="2"/>
              </a:rPr>
              <a:t>3.</a:t>
            </a:r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病人資訊</a:t>
            </a:r>
            <a:r>
              <a:rPr lang="en-US" altLang="zh-TW" sz="3400" dirty="0">
                <a:sym typeface="Wingdings" panose="05000000000000000000" pitchFamily="2" charset="2"/>
              </a:rPr>
              <a:t>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強調實證指引導入</a:t>
            </a: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個別化分級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諮詢處置</a:t>
            </a:r>
            <a:endParaRPr lang="en-US" altLang="zh-TW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sym typeface="Wingdings" panose="05000000000000000000" pitchFamily="2" charset="2"/>
              </a:rPr>
              <a:t>標準</a:t>
            </a:r>
            <a:r>
              <a:rPr lang="en-US" altLang="zh-TW" sz="3400" dirty="0">
                <a:sym typeface="Wingdings" panose="05000000000000000000" pitchFamily="2" charset="2"/>
              </a:rPr>
              <a:t>4.</a:t>
            </a:r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健康職場</a:t>
            </a:r>
            <a:r>
              <a:rPr lang="en-US" altLang="zh-TW" sz="3400" dirty="0">
                <a:sym typeface="Wingdings" panose="05000000000000000000" pitchFamily="2" charset="2"/>
              </a:rPr>
              <a:t>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整合聰明吃健康動的</a:t>
            </a: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健康體位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健促活動</a:t>
            </a:r>
            <a:endParaRPr lang="en-US" altLang="zh-TW" sz="3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sym typeface="Wingdings" panose="05000000000000000000" pitchFamily="2" charset="2"/>
              </a:rPr>
              <a:t>標準</a:t>
            </a:r>
            <a:r>
              <a:rPr lang="en-US" altLang="zh-TW" sz="3400" dirty="0">
                <a:sym typeface="Wingdings" panose="05000000000000000000" pitchFamily="2" charset="2"/>
              </a:rPr>
              <a:t>5.</a:t>
            </a:r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執行監測</a:t>
            </a:r>
            <a:r>
              <a:rPr lang="en-US" altLang="zh-TW" sz="3400" dirty="0">
                <a:sym typeface="Wingdings" panose="05000000000000000000" pitchFamily="2" charset="2"/>
              </a:rPr>
              <a:t>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監測導入肥胖防治</a:t>
            </a: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實證指引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的計畫</a:t>
            </a: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成效</a:t>
            </a:r>
            <a:endParaRPr lang="zh-TW" altLang="en-US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0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7" y="803564"/>
            <a:ext cx="11304373" cy="569667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4651" y="235817"/>
            <a:ext cx="8056419" cy="881784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標準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病人評估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0" y="2636238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如何辨識病人</a:t>
            </a:r>
            <a:r>
              <a:rPr lang="zh-TW" alt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體位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、吸菸狀態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3747151"/>
            <a:ext cx="12192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辨識病人營養、身體活動、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en-US" altLang="zh-TW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並進行體位判定</a:t>
            </a:r>
            <a:r>
              <a:rPr lang="en-US" altLang="zh-TW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及心理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FC75978-CB93-408D-AF5E-4EAC65529AC0}"/>
              </a:ext>
            </a:extLst>
          </p:cNvPr>
          <p:cNvSpPr txBox="1"/>
          <p:nvPr/>
        </p:nvSpPr>
        <p:spPr>
          <a:xfrm>
            <a:off x="0" y="5816019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體重控制</a:t>
            </a:r>
            <a:r>
              <a:rPr lang="zh-TW" alt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及體位異常轉介流程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12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1" y="18472"/>
            <a:ext cx="10515600" cy="881783"/>
          </a:xfrm>
        </p:spPr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標準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病人資訊與介入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(3.1.1, 3.1.3, 3.1.4)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900254"/>
            <a:ext cx="10827326" cy="5957745"/>
          </a:xfrm>
        </p:spPr>
      </p:pic>
      <p:sp>
        <p:nvSpPr>
          <p:cNvPr id="5" name="文字方塊 4"/>
          <p:cNvSpPr txBox="1"/>
          <p:nvPr/>
        </p:nvSpPr>
        <p:spPr>
          <a:xfrm>
            <a:off x="0" y="795960"/>
            <a:ext cx="12192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如三高病人有提供</a:t>
            </a:r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體重管理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、預防中風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0" y="2792626"/>
            <a:ext cx="121920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慢性病有肥胖症共病症者，有提供體重控制及肥胖防治轉介服務資訊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5271482"/>
            <a:ext cx="12192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針對不同問題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如：吸菸、嚼檳榔、飲酒、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體位異常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、身體活動、營養和心理社會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08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654" y="22717"/>
            <a:ext cx="10515600" cy="752475"/>
          </a:xfrm>
        </p:spPr>
        <p:txBody>
          <a:bodyPr>
            <a:noAutofit/>
          </a:bodyPr>
          <a:lstStyle/>
          <a:p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標準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病人資訊與介入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(3.1.5, 3.1.6)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0267"/>
            <a:ext cx="10753436" cy="6147734"/>
          </a:xfrm>
        </p:spPr>
      </p:pic>
      <p:sp>
        <p:nvSpPr>
          <p:cNvPr id="5" name="文字方塊 4"/>
          <p:cNvSpPr txBox="1"/>
          <p:nvPr/>
        </p:nvSpPr>
        <p:spPr>
          <a:xfrm>
            <a:off x="0" y="797969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提供減鹽方法及</a:t>
            </a:r>
            <a:r>
              <a:rPr lang="zh-TW" alt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減重建議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5965114"/>
            <a:ext cx="12192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有紀錄病人</a:t>
            </a:r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體重變化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、健康促進活動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-10048" y="2804503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例如每次門診測量身高體重，能計算</a:t>
            </a:r>
            <a:r>
              <a:rPr lang="en-US" altLang="zh-TW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判定體位並登錄病歷中，並依肥胖防治實證指引轉介體重管理</a:t>
            </a:r>
          </a:p>
        </p:txBody>
      </p:sp>
    </p:spTree>
    <p:extLst>
      <p:ext uri="{BB962C8B-B14F-4D97-AF65-F5344CB8AC3E}">
        <p14:creationId xmlns:p14="http://schemas.microsoft.com/office/powerpoint/2010/main" val="86417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5" y="1283853"/>
            <a:ext cx="11674648" cy="5240914"/>
          </a:xfr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699654" y="88034"/>
            <a:ext cx="10515600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zh-TW" altLang="en-US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059873" y="494433"/>
            <a:ext cx="10515600" cy="789420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標準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病人資訊與介入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(3.2.1)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3109090"/>
            <a:ext cx="12192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轉介戒菸門診</a:t>
            </a:r>
            <a:r>
              <a:rPr lang="zh-TW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或體重管理門診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進行治療與追蹤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0" y="6140046"/>
            <a:ext cx="12192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包括跨團隊照護合作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體重管理計畫、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復健計畫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46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9672" y="456473"/>
            <a:ext cx="10898910" cy="1325563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標準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推動健康職場及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確保臨床健康促進能力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2" y="2442588"/>
            <a:ext cx="11432056" cy="3555568"/>
          </a:xfrm>
        </p:spPr>
      </p:pic>
      <p:sp>
        <p:nvSpPr>
          <p:cNvPr id="5" name="文字方塊 4"/>
          <p:cNvSpPr txBox="1"/>
          <p:nvPr/>
        </p:nvSpPr>
        <p:spPr>
          <a:xfrm>
            <a:off x="24714" y="1235149"/>
            <a:ext cx="121920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提供員工健康促進計畫活動，包括戒菸、戒檳榔、節酒介入、</a:t>
            </a:r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體重管理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、營養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5903636"/>
            <a:ext cx="12192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有開設員工減重班或運動班訊息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488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4946"/>
            <a:ext cx="10439400" cy="626364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3923" y="73418"/>
            <a:ext cx="7234382" cy="90783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標準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執行與監測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0" y="1612990"/>
            <a:ext cx="121920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醫院提供體重控制計畫，有</a:t>
            </a:r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依照肥胖防治實證指引轉介處理流程</a:t>
            </a:r>
            <a:r>
              <a:rPr lang="en-US" altLang="zh-TW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-38100" y="3664673"/>
            <a:ext cx="12192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或將肥胖防治實證指引導入診療計劃等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-38100" y="5934670"/>
            <a:ext cx="12192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如就醫病人特性、員工健檢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體位</a:t>
            </a:r>
            <a:r>
              <a:rPr lang="en-US" altLang="zh-TW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體適能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0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266462"/>
            <a:ext cx="6527800" cy="1143000"/>
          </a:xfrm>
        </p:spPr>
        <p:txBody>
          <a:bodyPr>
            <a:noAutofit/>
          </a:bodyPr>
          <a:lstStyle/>
          <a:p>
            <a:r>
              <a:rPr lang="zh-TW" altLang="en-US" sz="4000" b="1" dirty="0"/>
              <a:t>肥胖防治實證指引導入健康醫院認證標準之構想調查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" name="圖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77297"/>
              </p:ext>
            </p:extLst>
          </p:nvPr>
        </p:nvGraphicFramePr>
        <p:xfrm>
          <a:off x="444500" y="1732729"/>
          <a:ext cx="5384800" cy="485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圖表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696397"/>
              </p:ext>
            </p:extLst>
          </p:nvPr>
        </p:nvGraphicFramePr>
        <p:xfrm>
          <a:off x="5829300" y="1732729"/>
          <a:ext cx="5664201" cy="485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矩形: 剪去單一角落 2">
            <a:extLst>
              <a:ext uri="{FF2B5EF4-FFF2-40B4-BE49-F238E27FC236}">
                <a16:creationId xmlns:a16="http://schemas.microsoft.com/office/drawing/2014/main" id="{5693CF46-9DD8-4121-A3FF-15B8DEC51D1A}"/>
              </a:ext>
            </a:extLst>
          </p:cNvPr>
          <p:cNvSpPr/>
          <p:nvPr/>
        </p:nvSpPr>
        <p:spPr>
          <a:xfrm>
            <a:off x="6961239" y="266462"/>
            <a:ext cx="4001730" cy="1225583"/>
          </a:xfrm>
          <a:prstGeom prst="snip1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fontAlgn="ctr"/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2018</a:t>
            </a:r>
            <a:r>
              <a:rPr lang="zh-TW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健康促進醫院與照護機構研討會</a:t>
            </a:r>
            <a:endParaRPr lang="zh-TW" altLang="zh-TW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ctr"/>
            <a:r>
              <a:rPr lang="zh-TW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日期：</a:t>
            </a: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2018</a:t>
            </a:r>
            <a:r>
              <a:rPr lang="zh-TW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年</a:t>
            </a: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r>
              <a:rPr lang="zh-TW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月</a:t>
            </a: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26</a:t>
            </a:r>
            <a:r>
              <a:rPr lang="zh-TW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日</a:t>
            </a:r>
            <a:endParaRPr lang="zh-TW" altLang="zh-TW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ctr"/>
            <a:r>
              <a:rPr lang="zh-TW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地點：臺北榮民總醫院介壽堂</a:t>
            </a:r>
            <a:endParaRPr lang="zh-TW" altLang="zh-TW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ctr"/>
            <a:r>
              <a:rPr lang="zh-TW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參與人數：</a:t>
            </a: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94</a:t>
            </a:r>
            <a:endParaRPr lang="zh-TW" altLang="zh-TW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8240" y="276426"/>
            <a:ext cx="8843976" cy="753431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臺灣盛行率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FD6D1-94A7-4922-97EF-F8F744D7B7EC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64"/>
          <a:stretch/>
        </p:blipFill>
        <p:spPr bwMode="auto">
          <a:xfrm>
            <a:off x="1274562" y="966507"/>
            <a:ext cx="8235996" cy="61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4" r="93717" b="621"/>
          <a:stretch/>
        </p:blipFill>
        <p:spPr bwMode="auto">
          <a:xfrm>
            <a:off x="1258649" y="1554490"/>
            <a:ext cx="517453" cy="482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1234" r="69192" b="5115"/>
          <a:stretch/>
        </p:blipFill>
        <p:spPr bwMode="auto">
          <a:xfrm>
            <a:off x="2465720" y="1554491"/>
            <a:ext cx="1316542" cy="45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接點 8"/>
          <p:cNvCxnSpPr/>
          <p:nvPr/>
        </p:nvCxnSpPr>
        <p:spPr>
          <a:xfrm>
            <a:off x="1776102" y="6137743"/>
            <a:ext cx="78792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9" t="11788" r="36060" b="4560"/>
          <a:stretch/>
        </p:blipFill>
        <p:spPr bwMode="auto">
          <a:xfrm>
            <a:off x="3782262" y="1582130"/>
            <a:ext cx="2695778" cy="45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5" t="11217" r="2567" b="5131"/>
          <a:stretch/>
        </p:blipFill>
        <p:spPr bwMode="auto">
          <a:xfrm>
            <a:off x="6478040" y="1555898"/>
            <a:ext cx="2507701" cy="45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493949" y="6159239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1993-1996</a:t>
            </a:r>
          </a:p>
        </p:txBody>
      </p:sp>
      <p:sp>
        <p:nvSpPr>
          <p:cNvPr id="15" name="矩形 14"/>
          <p:cNvSpPr/>
          <p:nvPr/>
        </p:nvSpPr>
        <p:spPr>
          <a:xfrm>
            <a:off x="5222797" y="6159239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2005-2008</a:t>
            </a:r>
          </a:p>
        </p:txBody>
      </p:sp>
      <p:sp>
        <p:nvSpPr>
          <p:cNvPr id="16" name="矩形 15"/>
          <p:cNvSpPr/>
          <p:nvPr/>
        </p:nvSpPr>
        <p:spPr>
          <a:xfrm>
            <a:off x="7736979" y="6165383"/>
            <a:ext cx="1045479" cy="330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51" b="1" dirty="0"/>
              <a:t>2013-2016</a:t>
            </a:r>
          </a:p>
        </p:txBody>
      </p:sp>
      <p:sp>
        <p:nvSpPr>
          <p:cNvPr id="17" name="矩形 16"/>
          <p:cNvSpPr/>
          <p:nvPr/>
        </p:nvSpPr>
        <p:spPr>
          <a:xfrm>
            <a:off x="1621698" y="6180734"/>
            <a:ext cx="949299" cy="330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1551" b="1" dirty="0"/>
              <a:t>NAHSIT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8985741" y="1515761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dirty="0"/>
              <a:t>0.68%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985741" y="1834857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dirty="0"/>
              <a:t>1.95%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8985741" y="2323006"/>
            <a:ext cx="933269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51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</a:t>
            </a:r>
            <a:r>
              <a:rPr lang="en-US" altLang="zh-TW" sz="1724" dirty="0"/>
              <a:t>2.52%</a:t>
            </a:r>
            <a:endParaRPr lang="en-US" altLang="zh-TW" sz="155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8985740" y="3157293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2.65%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8985740" y="4687780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2.34%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8985740" y="5863535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0.16%</a:t>
            </a:r>
          </a:p>
        </p:txBody>
      </p:sp>
      <p:pic>
        <p:nvPicPr>
          <p:cNvPr id="1026" name="Picture 2" descr="ãè·æ­¥ å°äºº gifãçåçæå°çµæ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25" y="6535958"/>
            <a:ext cx="1526931" cy="36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字方塊 27"/>
          <p:cNvSpPr txBox="1"/>
          <p:nvPr/>
        </p:nvSpPr>
        <p:spPr>
          <a:xfrm>
            <a:off x="6417877" y="5863535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3.62%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6408371" y="4674754"/>
            <a:ext cx="952505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</a:t>
            </a:r>
            <a:r>
              <a:rPr lang="en-US" altLang="zh-TW" sz="1724" dirty="0"/>
              <a:t>6.51%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6403777" y="2957407"/>
            <a:ext cx="100700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 </a:t>
            </a:r>
            <a:r>
              <a:rPr lang="en-US" altLang="zh-TW" sz="1724" dirty="0"/>
              <a:t>4.00%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6417877" y="2136492"/>
            <a:ext cx="100700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 </a:t>
            </a:r>
            <a:r>
              <a:rPr lang="en-US" altLang="zh-TW" sz="1724" dirty="0"/>
              <a:t>4.00%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6403777" y="1754203"/>
            <a:ext cx="100700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 </a:t>
            </a:r>
            <a:r>
              <a:rPr lang="en-US" altLang="zh-TW" sz="1724" dirty="0"/>
              <a:t>1.94%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406363" y="1499727"/>
            <a:ext cx="1007007" cy="357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24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 </a:t>
            </a:r>
            <a:r>
              <a:rPr lang="en-US" altLang="zh-TW" sz="1724" dirty="0"/>
              <a:t>0.24%</a:t>
            </a:r>
          </a:p>
        </p:txBody>
      </p:sp>
      <p:pic>
        <p:nvPicPr>
          <p:cNvPr id="35" name="Picture 2" descr="ãè·æ­¥ å°äºº gifãçåçæå°çµæ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41" y="6504373"/>
            <a:ext cx="1828959" cy="43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 rot="16200000">
            <a:off x="1475697" y="3490955"/>
            <a:ext cx="1414233" cy="410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69" b="1" dirty="0"/>
              <a:t>Prevalence</a:t>
            </a:r>
            <a:endParaRPr lang="zh-TW" altLang="en-US" sz="2069" b="1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10200176" y="1576580"/>
            <a:ext cx="1590058" cy="58477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重度肥胖</a:t>
            </a:r>
            <a:endParaRPr kumimoji="1"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BMI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/>
                <a:ea typeface="ＭＳ ゴシック"/>
                <a:cs typeface="ＭＳ ゴシック"/>
              </a:rPr>
              <a:t>≥</a:t>
            </a:r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kumimoji="1" lang="zh-TW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0200176" y="2207013"/>
            <a:ext cx="162255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中度肥胖</a:t>
            </a:r>
            <a:endParaRPr kumimoji="1" lang="en-US" altLang="zh-TW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30≤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35</a:t>
            </a:r>
            <a:endParaRPr kumimoji="1" lang="zh-TW" alt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167675" y="2843850"/>
            <a:ext cx="1622559" cy="584775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輕度肥胖</a:t>
            </a:r>
            <a:endParaRPr kumimoji="1" lang="en-US" altLang="zh-TW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27≤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30</a:t>
            </a:r>
            <a:endParaRPr kumimoji="1" lang="zh-TW" alt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0200176" y="3506650"/>
            <a:ext cx="1622560" cy="75375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defTabSz="914400"/>
            <a:r>
              <a:rPr kumimoji="1"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過重</a:t>
            </a:r>
            <a:endParaRPr kumimoji="1" lang="en-US" altLang="zh-TW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24≤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27</a:t>
            </a:r>
            <a:endParaRPr kumimoji="1" lang="zh-TW" alt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0167674" y="4355868"/>
            <a:ext cx="1622559" cy="1175373"/>
          </a:xfrm>
          <a:prstGeom prst="rect">
            <a:avLst/>
          </a:prstGeom>
          <a:solidFill>
            <a:srgbClr val="008000"/>
          </a:solidFill>
        </p:spPr>
        <p:txBody>
          <a:bodyPr wrap="square" rtlCol="0" anchor="ctr" anchorCtr="0">
            <a:noAutofit/>
          </a:bodyPr>
          <a:lstStyle/>
          <a:p>
            <a:pPr defTabSz="914400"/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正常體重</a:t>
            </a:r>
            <a:endParaRPr kumimoji="1"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18.5≤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24</a:t>
            </a:r>
            <a:endParaRPr kumimoji="1"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4653281" y="309221"/>
            <a:ext cx="732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1400" dirty="0">
                <a:latin typeface="Times New Roman"/>
                <a:cs typeface="Times New Roman"/>
              </a:rPr>
              <a:t>Morbid obesity in Taiwan: Prevalence, trends, associated social demographics, and lifestyle factors. </a:t>
            </a:r>
            <a:r>
              <a:rPr lang="en-US" altLang="zh-TW" sz="1400" u="sng" dirty="0" err="1">
                <a:cs typeface="Times New Roman"/>
              </a:rPr>
              <a:t>Kuo</a:t>
            </a:r>
            <a:r>
              <a:rPr lang="en-US" altLang="zh-TW" sz="1400" u="sng" dirty="0">
                <a:cs typeface="Times New Roman"/>
              </a:rPr>
              <a:t>-Chin Huang, Wen-</a:t>
            </a:r>
            <a:r>
              <a:rPr lang="en-US" altLang="zh-TW" sz="1400" u="sng" dirty="0" err="1">
                <a:cs typeface="Times New Roman"/>
              </a:rPr>
              <a:t>Harn</a:t>
            </a:r>
            <a:r>
              <a:rPr lang="en-US" altLang="zh-TW" sz="1400" u="sng" dirty="0">
                <a:cs typeface="Times New Roman"/>
              </a:rPr>
              <a:t> Pan</a:t>
            </a:r>
            <a:r>
              <a:rPr lang="zh-TW" altLang="en-US" sz="1400" u="sng" dirty="0">
                <a:cs typeface="Times New Roman"/>
              </a:rPr>
              <a:t> </a:t>
            </a:r>
            <a:r>
              <a:rPr lang="en-US" altLang="zh-TW" sz="1400" dirty="0">
                <a:cs typeface="Times New Roman"/>
              </a:rPr>
              <a:t>PLOS ONE, 2017. 12(2): p. e0169577.</a:t>
            </a:r>
            <a:r>
              <a:rPr lang="zh-TW" altLang="en-US" sz="1400" dirty="0">
                <a:cs typeface="Times New Roman"/>
              </a:rPr>
              <a:t> </a:t>
            </a:r>
            <a:endParaRPr kumimoji="1" lang="zh-TW" altLang="en-US" sz="1400" u="sng" dirty="0">
              <a:latin typeface="Times New Roman"/>
              <a:cs typeface="Times New Roman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0182511" y="5624776"/>
            <a:ext cx="162255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體重過低</a:t>
            </a:r>
            <a:endParaRPr kumimoji="1" lang="en-US" altLang="zh-TW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BMI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ゴシック"/>
                <a:cs typeface="Times New Roman"/>
              </a:rPr>
              <a:t>&lt;</a:t>
            </a:r>
            <a:r>
              <a:rPr kumimoji="1"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18.5</a:t>
            </a:r>
            <a:endParaRPr kumimoji="1"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8CE745C-9702-4C34-B4BA-E04ED68E8122}"/>
              </a:ext>
            </a:extLst>
          </p:cNvPr>
          <p:cNvSpPr txBox="1"/>
          <p:nvPr/>
        </p:nvSpPr>
        <p:spPr>
          <a:xfrm>
            <a:off x="10167675" y="613222"/>
            <a:ext cx="2024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OWB: 33, 43, 46%</a:t>
            </a:r>
          </a:p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OB: 12, 18, 23%</a:t>
            </a:r>
          </a:p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MOB: 4, 6, 9%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3159E-6 1.83257E-6 L 0.29305 0.000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53" y="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0665E-6 -1.87413E-6 L 0.26485 -0.0013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7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E1A05E7-400E-4920-B74F-193C16087B2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177800" y="-1"/>
            <a:chExt cx="12014200" cy="6515100"/>
          </a:xfrm>
          <a:noFill/>
        </p:grpSpPr>
        <p:graphicFrame>
          <p:nvGraphicFramePr>
            <p:cNvPr id="6" name="圖表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73763694"/>
                </p:ext>
              </p:extLst>
            </p:nvPr>
          </p:nvGraphicFramePr>
          <p:xfrm>
            <a:off x="177800" y="6200"/>
            <a:ext cx="6235700" cy="65088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圖表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11734379"/>
                </p:ext>
              </p:extLst>
            </p:nvPr>
          </p:nvGraphicFramePr>
          <p:xfrm>
            <a:off x="5981700" y="-1"/>
            <a:ext cx="6210300" cy="6515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003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F9D6DB7-D6B9-440D-BBDE-D2D2BDD720EC}"/>
              </a:ext>
            </a:extLst>
          </p:cNvPr>
          <p:cNvGrpSpPr/>
          <p:nvPr/>
        </p:nvGrpSpPr>
        <p:grpSpPr>
          <a:xfrm>
            <a:off x="0" y="0"/>
            <a:ext cx="12160023" cy="6858000"/>
            <a:chOff x="0" y="120959"/>
            <a:chExt cx="12160023" cy="6561342"/>
          </a:xfrm>
          <a:noFill/>
        </p:grpSpPr>
        <p:graphicFrame>
          <p:nvGraphicFramePr>
            <p:cNvPr id="8" name="圖表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46428041"/>
                </p:ext>
              </p:extLst>
            </p:nvPr>
          </p:nvGraphicFramePr>
          <p:xfrm>
            <a:off x="0" y="120960"/>
            <a:ext cx="6020031" cy="65613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9" name="圖表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03693190"/>
                </p:ext>
              </p:extLst>
            </p:nvPr>
          </p:nvGraphicFramePr>
          <p:xfrm>
            <a:off x="5988054" y="120959"/>
            <a:ext cx="6171969" cy="65613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214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0336B8A-234C-4437-BE65-FF80E7D53390}"/>
              </a:ext>
            </a:extLst>
          </p:cNvPr>
          <p:cNvGrpSpPr/>
          <p:nvPr/>
        </p:nvGrpSpPr>
        <p:grpSpPr>
          <a:xfrm>
            <a:off x="0" y="0"/>
            <a:ext cx="12192000" cy="6858001"/>
            <a:chOff x="110837" y="127000"/>
            <a:chExt cx="11992263" cy="6731001"/>
          </a:xfrm>
          <a:noFill/>
        </p:grpSpPr>
        <p:graphicFrame>
          <p:nvGraphicFramePr>
            <p:cNvPr id="8" name="圖表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45876422"/>
                </p:ext>
              </p:extLst>
            </p:nvPr>
          </p:nvGraphicFramePr>
          <p:xfrm>
            <a:off x="110837" y="127001"/>
            <a:ext cx="6315363" cy="6731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9" name="圖表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86730873"/>
                </p:ext>
              </p:extLst>
            </p:nvPr>
          </p:nvGraphicFramePr>
          <p:xfrm>
            <a:off x="5965998" y="127000"/>
            <a:ext cx="6137102" cy="6730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0317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3531" y="894489"/>
            <a:ext cx="1174804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問：</a:t>
            </a:r>
            <a:r>
              <a:rPr lang="zh-TW" altLang="zh-TW" sz="3200" b="1" kern="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肥胖防治實證指引導入健康醫院的構想，我覺得</a:t>
            </a:r>
            <a:r>
              <a:rPr lang="en-US" altLang="zh-TW" sz="3200" b="1" kern="1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......</a:t>
            </a:r>
          </a:p>
          <a:p>
            <a:pPr>
              <a:spcAft>
                <a:spcPts val="0"/>
              </a:spcAft>
            </a:pP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肥胖防治加入健康醫院的概念可以！重點是</a:t>
            </a:r>
            <a:r>
              <a:rPr lang="zh-TW" altLang="zh-TW" sz="24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參考實證的指標是否實務可行</a:t>
            </a: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。若訂不合理的高標或量性指標，絕對是讓執行業務者高度困擾</a:t>
            </a: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。</a:t>
            </a: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例如：不應該謹以</a:t>
            </a: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BMI</a:t>
            </a: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納入！ 應更完善擬定納入對象、納入標準、達成指標為何</a:t>
            </a: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肥胖防治很重要，但若是要像戒菸一樣推動，</a:t>
            </a:r>
            <a:r>
              <a:rPr lang="zh-TW" altLang="zh-TW" sz="24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必須要有法規</a:t>
            </a: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（菸害防制法）、推動肥胖門診衛教治療及配套的所需費用、</a:t>
            </a:r>
            <a:r>
              <a:rPr lang="zh-TW" altLang="zh-TW" sz="24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引起醫院高層的重視</a:t>
            </a: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等，才能真正動起來</a:t>
            </a: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......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>
              <a:spcAft>
                <a:spcPts val="0"/>
              </a:spcAft>
            </a:pP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其實，在原本的條文內容中的「營養」，除了營養評估找出營養不足的病人外，也含括</a:t>
            </a: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BMI</a:t>
            </a: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的概念，但對於過重及肥胖，頂多是提供營養及運動建議（標準減重方式也是先「少吃多動」），若有承接其他計畫，才有</a:t>
            </a:r>
            <a:r>
              <a:rPr lang="zh-TW" altLang="zh-TW" sz="24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經費</a:t>
            </a:r>
            <a:r>
              <a:rPr lang="zh-TW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開設免費的減重班或減重活動。自費減重門診或減重班，也不是每個醫院都有。在把肥胖防治納入條文時，也應先替醫院想好該如何執行。</a:t>
            </a:r>
          </a:p>
          <a:p>
            <a:pPr>
              <a:spcAft>
                <a:spcPts val="0"/>
              </a:spcAft>
            </a:pP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47" y="92333"/>
            <a:ext cx="10932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/>
              <a:t>與會者意見</a:t>
            </a:r>
            <a:r>
              <a:rPr lang="en-US" altLang="zh-TW" sz="4000" b="1" dirty="0"/>
              <a:t>-1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720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3531" y="1211729"/>
            <a:ext cx="1174804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3200" b="1" kern="10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問：</a:t>
            </a:r>
            <a:r>
              <a:rPr lang="zh-TW" altLang="zh-TW" sz="3200" b="1" kern="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肥胖防治實證指引導入健康醫院的構想，我覺得</a:t>
            </a:r>
            <a:r>
              <a:rPr lang="en-US" altLang="zh-TW" sz="3200" b="1" kern="1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......</a:t>
            </a:r>
          </a:p>
          <a:p>
            <a:pPr>
              <a:spcAft>
                <a:spcPts val="0"/>
              </a:spcAft>
            </a:pP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肥胖防治加入健康醫院，但實質上</a:t>
            </a:r>
            <a:r>
              <a:rPr lang="zh-TW" altLang="zh-TW" sz="28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標準制定</a:t>
            </a: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定量？</a:t>
            </a:r>
          </a:p>
          <a:p>
            <a:pPr>
              <a:spcAft>
                <a:spcPts val="0"/>
              </a:spcAft>
            </a:pPr>
            <a:r>
              <a:rPr lang="en-US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不論對於員工還是患者，都應該有</a:t>
            </a:r>
            <a:r>
              <a:rPr lang="zh-TW" altLang="zh-TW" sz="28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肥胖防治的相關政策</a:t>
            </a:r>
            <a:r>
              <a:rPr lang="zh-TW" altLang="en-US" sz="28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。</a:t>
            </a:r>
            <a:endParaRPr lang="zh-TW" altLang="zh-TW" sz="2800" kern="1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"/>
            </a:pP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健康體位推這麼多年了，不少民眾已常規運動，不應該僅以</a:t>
            </a:r>
            <a:r>
              <a:rPr lang="en-US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BMI</a:t>
            </a: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當成未來納入防治的標準，建議將</a:t>
            </a:r>
            <a:r>
              <a:rPr lang="zh-TW" altLang="zh-TW" sz="28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體脂肪率納進</a:t>
            </a:r>
            <a:r>
              <a:rPr lang="zh-TW" altLang="en-US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。</a:t>
            </a:r>
            <a:endParaRPr lang="en-US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不當的防治策略，耗費國家資源，讓</a:t>
            </a:r>
            <a:r>
              <a:rPr lang="zh-TW" altLang="zh-TW" sz="28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血汗醫院</a:t>
            </a:r>
            <a:r>
              <a:rPr lang="zh-TW" altLang="zh-TW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之下的照護者更血汗，請評估好，讓醫療照護人員的付出不要白白耗費掉</a:t>
            </a:r>
            <a:r>
              <a:rPr lang="zh-TW" altLang="en-US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。</a:t>
            </a:r>
            <a:endParaRPr lang="zh-TW" altLang="zh-TW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47" y="92333"/>
            <a:ext cx="109515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/>
              <a:t>與會者意見</a:t>
            </a:r>
            <a:r>
              <a:rPr lang="en-US" altLang="zh-TW" sz="4000" b="1" dirty="0"/>
              <a:t>-2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451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253813" y="4648333"/>
            <a:ext cx="3490372" cy="610471"/>
          </a:xfrm>
        </p:spPr>
        <p:txBody>
          <a:bodyPr>
            <a:normAutofit/>
          </a:bodyPr>
          <a:lstStyle/>
          <a:p>
            <a:pPr algn="ctr"/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臺大醫院北護分院</a:t>
            </a:r>
            <a:endParaRPr lang="zh-TW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7825553" y="497974"/>
            <a:ext cx="4153925" cy="791775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指引推廣試辦醫院</a:t>
            </a:r>
          </a:p>
        </p:txBody>
      </p:sp>
      <p:pic>
        <p:nvPicPr>
          <p:cNvPr id="1026" name="Picture 2" descr="ãé«é¢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492" y="5206689"/>
            <a:ext cx="1494625" cy="149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右箭號 8"/>
          <p:cNvSpPr/>
          <p:nvPr/>
        </p:nvSpPr>
        <p:spPr>
          <a:xfrm rot="2793588">
            <a:off x="7443955" y="3868570"/>
            <a:ext cx="1179253" cy="86892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836"/>
            <a:endParaRPr lang="zh-TW" altLang="en-US" sz="1810">
              <a:solidFill>
                <a:prstClr val="white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 rot="3035275">
            <a:off x="3530389" y="4062916"/>
            <a:ext cx="1179253" cy="86892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836"/>
            <a:endParaRPr lang="zh-TW" altLang="en-US" sz="1810">
              <a:solidFill>
                <a:prstClr val="white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7825554" y="2150227"/>
            <a:ext cx="1179253" cy="86892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836"/>
            <a:endParaRPr lang="zh-TW" altLang="en-US" sz="1810">
              <a:solidFill>
                <a:prstClr val="white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5400000">
            <a:off x="1069592" y="4085254"/>
            <a:ext cx="1179253" cy="86892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836"/>
            <a:endParaRPr lang="zh-TW" altLang="en-US" sz="1810">
              <a:solidFill>
                <a:prstClr val="white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 rot="5400000">
            <a:off x="4697815" y="4109518"/>
            <a:ext cx="1179253" cy="86892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3836"/>
            <a:endParaRPr lang="zh-TW" altLang="en-US" sz="1810">
              <a:solidFill>
                <a:prstClr val="white"/>
              </a:solidFill>
            </a:endParaRPr>
          </a:p>
        </p:txBody>
      </p:sp>
      <p:pic>
        <p:nvPicPr>
          <p:cNvPr id="15" name="Picture 2" descr="ãé«é¢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33" y="2873493"/>
            <a:ext cx="1516388" cy="151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ãé«é¢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76" y="5206688"/>
            <a:ext cx="1494625" cy="149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ãé«é¢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3" y="5206689"/>
            <a:ext cx="1494625" cy="149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標題 5"/>
          <p:cNvSpPr txBox="1">
            <a:spLocks/>
          </p:cNvSpPr>
          <p:nvPr/>
        </p:nvSpPr>
        <p:spPr>
          <a:xfrm>
            <a:off x="8378241" y="2249133"/>
            <a:ext cx="3490372" cy="610471"/>
          </a:xfrm>
          <a:prstGeom prst="rect">
            <a:avLst/>
          </a:prstGeom>
        </p:spPr>
        <p:txBody>
          <a:bodyPr vert="horz" lIns="107186" tIns="53593" rIns="107186" bIns="53593" rtlCol="0" anchor="t">
            <a:normAutofit/>
          </a:bodyPr>
          <a:lstStyle>
            <a:lvl1pPr algn="l" defTabSz="923836" rtl="0" eaLnBrk="1" latinLnBrk="0" hangingPunct="1">
              <a:spcBef>
                <a:spcPct val="0"/>
              </a:spcBef>
              <a:buNone/>
              <a:defRPr sz="4051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成大醫院</a:t>
            </a:r>
            <a:endParaRPr lang="zh-TW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標題 5"/>
          <p:cNvSpPr txBox="1">
            <a:spLocks/>
          </p:cNvSpPr>
          <p:nvPr/>
        </p:nvSpPr>
        <p:spPr>
          <a:xfrm>
            <a:off x="5522728" y="5546103"/>
            <a:ext cx="2655164" cy="1004823"/>
          </a:xfrm>
          <a:prstGeom prst="rect">
            <a:avLst/>
          </a:prstGeom>
        </p:spPr>
        <p:txBody>
          <a:bodyPr vert="horz" lIns="107186" tIns="53593" rIns="107186" bIns="53593" rtlCol="0" anchor="t">
            <a:noAutofit/>
          </a:bodyPr>
          <a:lstStyle>
            <a:lvl1pPr algn="l" defTabSz="923836" rtl="0" eaLnBrk="1" latinLnBrk="0" hangingPunct="1">
              <a:spcBef>
                <a:spcPct val="0"/>
              </a:spcBef>
              <a:buNone/>
              <a:defRPr sz="4051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中國醫大</a:t>
            </a:r>
            <a:endParaRPr lang="en-US" altLang="zh-TW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附設醫院</a:t>
            </a:r>
            <a:endParaRPr lang="zh-TW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標題 5"/>
          <p:cNvSpPr txBox="1">
            <a:spLocks/>
          </p:cNvSpPr>
          <p:nvPr/>
        </p:nvSpPr>
        <p:spPr>
          <a:xfrm>
            <a:off x="1833225" y="5627564"/>
            <a:ext cx="2762047" cy="975525"/>
          </a:xfrm>
          <a:prstGeom prst="rect">
            <a:avLst/>
          </a:prstGeom>
        </p:spPr>
        <p:txBody>
          <a:bodyPr vert="horz" lIns="107186" tIns="53593" rIns="107186" bIns="53593" rtlCol="0" anchor="t">
            <a:noAutofit/>
          </a:bodyPr>
          <a:lstStyle>
            <a:lvl1pPr algn="l" defTabSz="923836" rtl="0" eaLnBrk="1" latinLnBrk="0" hangingPunct="1">
              <a:spcBef>
                <a:spcPct val="0"/>
              </a:spcBef>
              <a:buNone/>
              <a:defRPr sz="4051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馬偕兒童醫院</a:t>
            </a:r>
            <a: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75" y="378385"/>
            <a:ext cx="2422946" cy="3420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contourW="25400">
            <a:bevelB h="44450"/>
            <a:contourClr>
              <a:schemeClr val="tx1"/>
            </a:contourClr>
          </a:sp3d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82" y="378385"/>
            <a:ext cx="2412127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1" animBg="1"/>
      <p:bldP spid="12" grpId="1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438" y="421114"/>
            <a:ext cx="11479762" cy="197329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將肥胖防治實證指引導入各種健康場域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" y="2394408"/>
            <a:ext cx="12098332" cy="4253029"/>
          </a:xfrm>
        </p:spPr>
      </p:pic>
    </p:spTree>
    <p:extLst>
      <p:ext uri="{BB962C8B-B14F-4D97-AF65-F5344CB8AC3E}">
        <p14:creationId xmlns:p14="http://schemas.microsoft.com/office/powerpoint/2010/main" val="26259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62" y="0"/>
            <a:ext cx="3793787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2567" y="430601"/>
            <a:ext cx="127992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度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畫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擴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推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廣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直線圖說文字 2 (加上強調線) 6"/>
          <p:cNvSpPr/>
          <p:nvPr/>
        </p:nvSpPr>
        <p:spPr>
          <a:xfrm>
            <a:off x="9443045" y="2504876"/>
            <a:ext cx="2742764" cy="80293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609"/>
              <a:gd name="adj6" fmla="val -40020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花蓮慈濟醫院</a:t>
            </a:r>
          </a:p>
        </p:txBody>
      </p:sp>
      <p:sp>
        <p:nvSpPr>
          <p:cNvPr id="9" name="直線圖說文字 2 (加上強調線) 8"/>
          <p:cNvSpPr/>
          <p:nvPr/>
        </p:nvSpPr>
        <p:spPr>
          <a:xfrm>
            <a:off x="9443045" y="430601"/>
            <a:ext cx="2786311" cy="1311478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467"/>
              <a:gd name="adj6" fmla="val -4995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臺安醫院</a:t>
            </a:r>
            <a:endPara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雙和醫院</a:t>
            </a:r>
            <a:endPara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永和耕莘醫院</a:t>
            </a:r>
            <a:endPara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直線圖說文字 2 (加上強調線) 9"/>
          <p:cNvSpPr/>
          <p:nvPr/>
        </p:nvSpPr>
        <p:spPr>
          <a:xfrm flipH="1">
            <a:off x="1959433" y="405670"/>
            <a:ext cx="2972233" cy="5254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1621"/>
              <a:gd name="adj6" fmla="val -67188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台大新竹分院</a:t>
            </a:r>
          </a:p>
        </p:txBody>
      </p:sp>
      <p:sp>
        <p:nvSpPr>
          <p:cNvPr id="11" name="直線圖說文字 2 (加上強調線) 10"/>
          <p:cNvSpPr/>
          <p:nvPr/>
        </p:nvSpPr>
        <p:spPr>
          <a:xfrm flipH="1">
            <a:off x="1953776" y="3045098"/>
            <a:ext cx="2972233" cy="5254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1816"/>
              <a:gd name="adj6" fmla="val -42650"/>
            </a:avLst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成大斗六分院</a:t>
            </a:r>
          </a:p>
        </p:txBody>
      </p:sp>
      <p:sp>
        <p:nvSpPr>
          <p:cNvPr id="12" name="直線圖說文字 2 (加上強調線) 11"/>
          <p:cNvSpPr/>
          <p:nvPr/>
        </p:nvSpPr>
        <p:spPr>
          <a:xfrm flipH="1">
            <a:off x="1959433" y="4046583"/>
            <a:ext cx="2972233" cy="5254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8710"/>
              <a:gd name="adj6" fmla="val -40819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大林慈濟醫院</a:t>
            </a:r>
          </a:p>
        </p:txBody>
      </p:sp>
      <p:sp>
        <p:nvSpPr>
          <p:cNvPr id="13" name="直線圖說文字 2 (加上強調線) 12"/>
          <p:cNvSpPr/>
          <p:nvPr/>
        </p:nvSpPr>
        <p:spPr>
          <a:xfrm flipH="1">
            <a:off x="3162084" y="5200469"/>
            <a:ext cx="1899776" cy="1047931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2012"/>
              <a:gd name="adj6" fmla="val -54525"/>
            </a:avLst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民生醫院</a:t>
            </a:r>
            <a:endPara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義大醫院</a:t>
            </a:r>
          </a:p>
        </p:txBody>
      </p:sp>
      <p:sp>
        <p:nvSpPr>
          <p:cNvPr id="14" name="直線圖說文字 2 (加上強調線) 13"/>
          <p:cNvSpPr/>
          <p:nvPr/>
        </p:nvSpPr>
        <p:spPr>
          <a:xfrm flipH="1">
            <a:off x="1055911" y="1742079"/>
            <a:ext cx="3777347" cy="778691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2804"/>
              <a:gd name="adj6" fmla="val -4631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中山醫大附設醫院</a:t>
            </a:r>
            <a:endParaRPr lang="en-US" altLang="zh-TW" sz="32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部立臺中醫院</a:t>
            </a:r>
          </a:p>
        </p:txBody>
      </p:sp>
    </p:spTree>
    <p:extLst>
      <p:ext uri="{BB962C8B-B14F-4D97-AF65-F5344CB8AC3E}">
        <p14:creationId xmlns:p14="http://schemas.microsoft.com/office/powerpoint/2010/main" val="140135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0537" y="1493921"/>
            <a:ext cx="11210925" cy="16065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238375" indent="-2238375"/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目標三、協助健康照護機構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建立全面的肥胖防治政策及機制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0499" y="3323938"/>
            <a:ext cx="11811001" cy="4086224"/>
          </a:xfrm>
        </p:spPr>
        <p:txBody>
          <a:bodyPr>
            <a:noAutofit/>
          </a:bodyPr>
          <a:lstStyle/>
          <a:p>
            <a:pPr marL="1790700" indent="-1790700">
              <a:spcAft>
                <a:spcPts val="1200"/>
              </a:spcAft>
              <a:buNone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策略一、提供病人及家屬肥胖防治衛教及相關門診資訊服務。</a:t>
            </a:r>
          </a:p>
          <a:p>
            <a:pPr marL="1790700" indent="-1790700">
              <a:spcAft>
                <a:spcPts val="1200"/>
              </a:spcAft>
              <a:buNone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策略二、建立</a:t>
            </a:r>
            <a:r>
              <a:rPr lang="zh-TW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肥胖防治共同照護網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及提供肥胖相關疾病個案服務。</a:t>
            </a:r>
          </a:p>
          <a:p>
            <a:pPr marL="1611313" indent="-1611313">
              <a:spcAft>
                <a:spcPts val="1200"/>
              </a:spcAft>
              <a:buNone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策略三、發展及推廣</a:t>
            </a: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「肥胖防治實證指引」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包括不同之身體質量指數族群分流及轉介流程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，以協助健康從業人員實作肥胖防治專業，</a:t>
            </a:r>
            <a:r>
              <a:rPr lang="zh-TW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將肥胖防治專業融入一般執業標準。</a:t>
            </a:r>
          </a:p>
        </p:txBody>
      </p:sp>
      <p:sp>
        <p:nvSpPr>
          <p:cNvPr id="4" name="矩形 3"/>
          <p:cNvSpPr/>
          <p:nvPr/>
        </p:nvSpPr>
        <p:spPr>
          <a:xfrm>
            <a:off x="2848957" y="415498"/>
            <a:ext cx="64940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臺灣肥胖防治策略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 </a:t>
            </a:r>
            <a:endParaRPr lang="zh-TW" altLang="en-US" sz="4800" dirty="0"/>
          </a:p>
        </p:txBody>
      </p:sp>
      <p:sp>
        <p:nvSpPr>
          <p:cNvPr id="5" name="矩形 4"/>
          <p:cNvSpPr/>
          <p:nvPr/>
        </p:nvSpPr>
        <p:spPr>
          <a:xfrm rot="19594487">
            <a:off x="-1511233" y="519012"/>
            <a:ext cx="5185055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即將出版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57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ãTHANK YOU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8" y="424814"/>
            <a:ext cx="11365655" cy="455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ãå°ç£è¥èé«å­¸æ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899" y="4948906"/>
            <a:ext cx="1587746" cy="15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ãåç§é«å­¸æ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77" y="5041574"/>
            <a:ext cx="1484671" cy="146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ãåæ°å¥åº·ç½²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10" y="3832601"/>
            <a:ext cx="2928589" cy="292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2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31" y="1624477"/>
            <a:ext cx="4256442" cy="25651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2234" y="226085"/>
            <a:ext cx="11540745" cy="1143000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/>
          <a:p>
            <a:r>
              <a:rPr lang="zh-TW" altLang="en-US" sz="4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小時候胖不是胖？其實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長大後多仍胖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1229" y="1634987"/>
            <a:ext cx="7581812" cy="50303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zh-TW" altLang="en-US" sz="3200" b="1" dirty="0">
                <a:solidFill>
                  <a:srgbClr val="0070C0"/>
                </a:solidFill>
              </a:rPr>
              <a:t>小學</a:t>
            </a:r>
            <a:r>
              <a:rPr lang="zh-TW" altLang="en-US" sz="3200" b="0" dirty="0"/>
              <a:t>時期的</a:t>
            </a:r>
            <a:r>
              <a:rPr lang="zh-TW" altLang="en-US" sz="3200" b="0" dirty="0" smtClean="0"/>
              <a:t>肥胖</a:t>
            </a:r>
            <a:r>
              <a:rPr lang="zh-TW" altLang="en-US" sz="3200" dirty="0"/>
              <a:t>，</a:t>
            </a:r>
            <a:r>
              <a:rPr lang="zh-TW" altLang="en-US" sz="3200" b="0" dirty="0" smtClean="0"/>
              <a:t>成人</a:t>
            </a:r>
            <a:r>
              <a:rPr lang="zh-TW" altLang="en-US" sz="3200" b="0" dirty="0"/>
              <a:t>後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6-7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</a:t>
            </a:r>
            <a:r>
              <a:rPr lang="zh-TW" altLang="en-US" sz="3200" b="0" dirty="0"/>
              <a:t>仍然肥胖</a:t>
            </a:r>
            <a:endParaRPr lang="en-US" altLang="zh-TW" sz="3200" b="0" dirty="0"/>
          </a:p>
          <a:p>
            <a:r>
              <a:rPr lang="zh-TW" altLang="en-US" sz="3200" b="0" dirty="0"/>
              <a:t>肥胖</a:t>
            </a:r>
            <a:r>
              <a:rPr lang="zh-TW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國中</a:t>
            </a:r>
            <a:r>
              <a:rPr lang="zh-TW" altLang="en-US" sz="3200" b="0" dirty="0"/>
              <a:t>生高達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7-8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</a:t>
            </a:r>
            <a:r>
              <a:rPr lang="zh-TW" altLang="en-US" sz="3200" b="0" dirty="0"/>
              <a:t>將來是肥胖成人</a:t>
            </a:r>
            <a:endParaRPr lang="en-US" altLang="zh-TW" sz="3200" b="0" dirty="0"/>
          </a:p>
          <a:p>
            <a:endParaRPr lang="en-US" altLang="zh-TW" sz="3200" b="0" dirty="0"/>
          </a:p>
          <a:p>
            <a:r>
              <a:rPr lang="zh-TW" altLang="en-US" sz="3200" b="0" dirty="0"/>
              <a:t>兒童期肥胖往往會延續到成人期，並且直接或間接地增加成年期肥胖的併發症、死亡率和心理層面的不良影響</a:t>
            </a:r>
          </a:p>
          <a:p>
            <a:endParaRPr lang="en-US" altLang="zh-TW" sz="3200" dirty="0"/>
          </a:p>
          <a:p>
            <a:r>
              <a:rPr lang="zh-TW" altLang="en-US" sz="3200" dirty="0"/>
              <a:t>及早防治兒童肥胖</a:t>
            </a:r>
            <a:r>
              <a:rPr lang="zh-TW" altLang="en-US" sz="3200" b="0" dirty="0"/>
              <a:t>，才能照顧孩子一生的健康。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23" y="3908603"/>
            <a:ext cx="4271858" cy="274619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-1" y="4391261"/>
            <a:ext cx="12192001" cy="95691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TW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學童肥胖防治從</a:t>
            </a:r>
            <a:r>
              <a:rPr lang="zh-TW" altLang="en-US" sz="3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孕產期著手</a:t>
            </a:r>
            <a:r>
              <a:rPr lang="zh-TW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預防且延伸至整個</a:t>
            </a:r>
            <a:r>
              <a:rPr lang="zh-TW" altLang="en-US" sz="3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生命周期</a:t>
            </a:r>
            <a:endParaRPr lang="en-US" altLang="zh-TW" sz="3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00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B4E90350-1184-41AF-9623-82FBF8F1C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31" y="1197720"/>
            <a:ext cx="3160770" cy="5548906"/>
          </a:xfrm>
          <a:prstGeom prst="rect">
            <a:avLst/>
          </a:prstGeom>
        </p:spPr>
      </p:pic>
      <p:sp>
        <p:nvSpPr>
          <p:cNvPr id="35" name="箭號: 有線條的向右箭號 34">
            <a:extLst>
              <a:ext uri="{FF2B5EF4-FFF2-40B4-BE49-F238E27FC236}">
                <a16:creationId xmlns:a16="http://schemas.microsoft.com/office/drawing/2014/main" id="{44FC8965-C391-4C01-B20B-B462C8E2EBFD}"/>
              </a:ext>
            </a:extLst>
          </p:cNvPr>
          <p:cNvSpPr/>
          <p:nvPr/>
        </p:nvSpPr>
        <p:spPr>
          <a:xfrm>
            <a:off x="3567273" y="3403309"/>
            <a:ext cx="2927794" cy="868293"/>
          </a:xfrm>
          <a:prstGeom prst="striped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354F8D-EA66-4347-BA4C-7C943E552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861"/>
          <a:stretch/>
        </p:blipFill>
        <p:spPr>
          <a:xfrm>
            <a:off x="6959392" y="942392"/>
            <a:ext cx="3320106" cy="5915608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4893021" y="1690705"/>
            <a:ext cx="6817864" cy="4630365"/>
            <a:chOff x="3769919" y="932106"/>
            <a:chExt cx="7974085" cy="5401370"/>
          </a:xfrm>
          <a:solidFill>
            <a:srgbClr val="FF0000"/>
          </a:solidFill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F57FE0CC-01D3-4259-9853-57A942D0A580}"/>
                </a:ext>
              </a:extLst>
            </p:cNvPr>
            <p:cNvSpPr txBox="1"/>
            <p:nvPr/>
          </p:nvSpPr>
          <p:spPr>
            <a:xfrm rot="20460655">
              <a:off x="4567989" y="4561562"/>
              <a:ext cx="2287900" cy="917079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代謝症候群</a:t>
              </a: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03886492-9202-4AED-8817-B016D62F5916}"/>
                </a:ext>
              </a:extLst>
            </p:cNvPr>
            <p:cNvSpPr txBox="1"/>
            <p:nvPr/>
          </p:nvSpPr>
          <p:spPr>
            <a:xfrm rot="20556449">
              <a:off x="4045309" y="2619944"/>
              <a:ext cx="2465237" cy="1069782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胃食道逆流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7EDCCE18-A2D9-4D3B-8224-59E5E5FEBD98}"/>
                </a:ext>
              </a:extLst>
            </p:cNvPr>
            <p:cNvSpPr txBox="1"/>
            <p:nvPr/>
          </p:nvSpPr>
          <p:spPr>
            <a:xfrm rot="12177714" flipV="1">
              <a:off x="9167727" y="4197768"/>
              <a:ext cx="2576277" cy="1069782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第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型糖尿病</a:t>
              </a: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44DCF48E-D7B0-4F7E-8F0F-A05B22CB2E80}"/>
                </a:ext>
              </a:extLst>
            </p:cNvPr>
            <p:cNvSpPr txBox="1"/>
            <p:nvPr/>
          </p:nvSpPr>
          <p:spPr>
            <a:xfrm rot="20460655">
              <a:off x="3834955" y="3666261"/>
              <a:ext cx="3090319" cy="1069782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非酒精性脂肪肝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6508BE0A-627C-446F-96F6-6C22E5E5DAFA}"/>
                </a:ext>
              </a:extLst>
            </p:cNvPr>
            <p:cNvSpPr txBox="1"/>
            <p:nvPr/>
          </p:nvSpPr>
          <p:spPr>
            <a:xfrm rot="12177714" flipV="1">
              <a:off x="8837207" y="5263694"/>
              <a:ext cx="2769507" cy="1069782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退化性關節炎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3AA654C2-0841-4D7F-8E2E-4927CBE3B370}"/>
                </a:ext>
              </a:extLst>
            </p:cNvPr>
            <p:cNvSpPr txBox="1"/>
            <p:nvPr/>
          </p:nvSpPr>
          <p:spPr>
            <a:xfrm rot="11956782" flipV="1">
              <a:off x="9337666" y="2212643"/>
              <a:ext cx="2375928" cy="1069782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心血管疾病</a:t>
              </a: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D4900E5F-2248-46C6-803E-122B48F8EB35}"/>
                </a:ext>
              </a:extLst>
            </p:cNvPr>
            <p:cNvSpPr txBox="1"/>
            <p:nvPr/>
          </p:nvSpPr>
          <p:spPr>
            <a:xfrm rot="11956782" flipV="1">
              <a:off x="9624749" y="1030273"/>
              <a:ext cx="1640531" cy="1069782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憂鬱症</a:t>
              </a: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EA33534-A08A-46CF-8EA3-593242D6D811}"/>
                </a:ext>
              </a:extLst>
            </p:cNvPr>
            <p:cNvSpPr txBox="1"/>
            <p:nvPr/>
          </p:nvSpPr>
          <p:spPr>
            <a:xfrm rot="11956782" flipV="1">
              <a:off x="9712217" y="3066517"/>
              <a:ext cx="1175631" cy="917079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癌症</a:t>
              </a: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81B56909-7657-4782-926C-5D1C3EFBEB27}"/>
                </a:ext>
              </a:extLst>
            </p:cNvPr>
            <p:cNvSpPr txBox="1"/>
            <p:nvPr/>
          </p:nvSpPr>
          <p:spPr>
            <a:xfrm rot="20460655">
              <a:off x="5618586" y="5329490"/>
              <a:ext cx="1641739" cy="917079"/>
            </a:xfrm>
            <a:prstGeom prst="rightArrow">
              <a:avLst/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不孕症</a:t>
              </a: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D073388B-17C9-493D-AA11-71B30A8BCE9C}"/>
                </a:ext>
              </a:extLst>
            </p:cNvPr>
            <p:cNvSpPr txBox="1"/>
            <p:nvPr/>
          </p:nvSpPr>
          <p:spPr>
            <a:xfrm rot="20556449">
              <a:off x="3769919" y="932106"/>
              <a:ext cx="3014510" cy="1650742"/>
            </a:xfrm>
            <a:prstGeom prst="rightArrow">
              <a:avLst>
                <a:gd name="adj1" fmla="val 62978"/>
                <a:gd name="adj2" fmla="val 50000"/>
              </a:avLst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238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微軟正黑體" panose="020B0604030504040204" pitchFamily="34" charset="-120"/>
                  <a:cs typeface="+mn-cs"/>
                </a:rPr>
                <a:t>阻塞型睡眠呼吸中止症候群</a:t>
              </a: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4B9E8F2-BF6D-45F4-A5DE-E0BC5B10DD0D}"/>
              </a:ext>
            </a:extLst>
          </p:cNvPr>
          <p:cNvSpPr txBox="1"/>
          <p:nvPr/>
        </p:nvSpPr>
        <p:spPr>
          <a:xfrm>
            <a:off x="1750231" y="172951"/>
            <a:ext cx="7904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肥胖不只是體重增加</a:t>
            </a:r>
          </a:p>
        </p:txBody>
      </p:sp>
    </p:spTree>
    <p:extLst>
      <p:ext uri="{BB962C8B-B14F-4D97-AF65-F5344CB8AC3E}">
        <p14:creationId xmlns:p14="http://schemas.microsoft.com/office/powerpoint/2010/main" val="12687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710" y="3327434"/>
            <a:ext cx="3086100" cy="308610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8728710" y="138368"/>
            <a:ext cx="3261360" cy="401679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zh-TW" altLang="en-US" sz="6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肥胖</a:t>
            </a:r>
            <a:r>
              <a:rPr lang="zh-TW" altLang="en-US" sz="5400" kern="0" dirty="0">
                <a:solidFill>
                  <a:schemeClr val="tx1"/>
                </a:solidFill>
              </a:rPr>
              <a:t>與</a:t>
            </a:r>
            <a:endParaRPr lang="en-US" altLang="zh-TW" sz="5400" kern="0" dirty="0">
              <a:solidFill>
                <a:schemeClr val="tx1"/>
              </a:solidFill>
            </a:endParaRPr>
          </a:p>
          <a:p>
            <a:r>
              <a:rPr lang="en-US" altLang="zh-TW" sz="6600" dirty="0">
                <a:solidFill>
                  <a:schemeClr val="tx1"/>
                </a:solidFill>
              </a:rPr>
              <a:t>13</a:t>
            </a:r>
            <a:r>
              <a:rPr lang="zh-TW" altLang="en-US" sz="5400" dirty="0">
                <a:solidFill>
                  <a:schemeClr val="tx1"/>
                </a:solidFill>
              </a:rPr>
              <a:t>種</a:t>
            </a:r>
            <a:r>
              <a:rPr lang="zh-TW" altLang="en-US" sz="54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癌症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95360" cy="68762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377974"/>
            <a:ext cx="3696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http://group.dailyview.tw/2016/10/05/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3619500" y="0"/>
            <a:ext cx="8572500" cy="6858000"/>
            <a:chOff x="3619500" y="0"/>
            <a:chExt cx="8572500" cy="6858000"/>
          </a:xfrm>
        </p:grpSpPr>
        <p:grpSp>
          <p:nvGrpSpPr>
            <p:cNvPr id="10" name="群組 9"/>
            <p:cNvGrpSpPr/>
            <p:nvPr/>
          </p:nvGrpSpPr>
          <p:grpSpPr>
            <a:xfrm>
              <a:off x="3619500" y="0"/>
              <a:ext cx="8572500" cy="6858000"/>
              <a:chOff x="3619500" y="18288"/>
              <a:chExt cx="8572500" cy="6858000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500" y="18288"/>
                <a:ext cx="8572500" cy="6858000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7166610" y="6027003"/>
                <a:ext cx="5025390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sz="1600" b="1" dirty="0">
                    <a:solidFill>
                      <a:srgbClr val="444444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英國癌症研究協會</a:t>
                </a:r>
                <a:r>
                  <a:rPr lang="en-US" altLang="zh-TW" sz="1600" b="1" dirty="0">
                    <a:solidFill>
                      <a:srgbClr val="444444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(Cancer Research UK)2016</a:t>
                </a:r>
                <a:r>
                  <a:rPr lang="zh-TW" altLang="en-US" sz="1600" b="1" dirty="0">
                    <a:solidFill>
                      <a:srgbClr val="444444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公布的全國調查就發現，高達七成五的人不清楚肥胖與癌症之間有關聯，而男性的警覺心又比女性還要低。</a:t>
                </a:r>
                <a:endParaRPr lang="zh-TW" altLang="en-US" sz="1600" b="1" dirty="0"/>
              </a:p>
            </p:txBody>
          </p:sp>
        </p:grp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3129" y="138368"/>
              <a:ext cx="1258604" cy="1258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8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415899"/>
            <a:ext cx="7802879" cy="545226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6840" y="226085"/>
            <a:ext cx="11415163" cy="1311401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zh-TW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肥胖</a:t>
            </a:r>
            <a:r>
              <a:rPr lang="zh-TW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者  </a:t>
            </a: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</a:t>
            </a:r>
            <a:r>
              <a:rPr lang="zh-TW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健康體重</a:t>
            </a:r>
            <a:r>
              <a:rPr lang="zh-TW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6840" y="1694065"/>
            <a:ext cx="6125399" cy="2481695"/>
          </a:xfrm>
          <a:noFill/>
        </p:spPr>
        <p:txBody>
          <a:bodyPr>
            <a:noAutofit/>
          </a:bodyPr>
          <a:lstStyle/>
          <a:p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胖過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死亡率多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倍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肥過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死亡率增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倍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每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胖 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zh-TW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死亡率增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 b="9060"/>
          <a:stretch/>
        </p:blipFill>
        <p:spPr bwMode="auto">
          <a:xfrm>
            <a:off x="701040" y="3998324"/>
            <a:ext cx="2987040" cy="265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9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400" y="274638"/>
            <a:ext cx="1139952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「</a:t>
            </a:r>
            <a:r>
              <a:rPr lang="zh-TW" alt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發胖</a:t>
            </a:r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」不是「</a:t>
            </a:r>
            <a:r>
              <a:rPr lang="zh-TW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發福</a:t>
            </a:r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」而是容易「</a:t>
            </a:r>
            <a:r>
              <a:rPr lang="zh-TW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發病</a:t>
            </a:r>
            <a:r>
              <a:rPr lang="zh-TW" alt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2239" y="1802579"/>
            <a:ext cx="7213601" cy="459911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TW" sz="3200" b="0" dirty="0"/>
              <a:t>106</a:t>
            </a:r>
            <a:r>
              <a:rPr lang="zh-TW" altLang="en-US" sz="3200" b="0" dirty="0"/>
              <a:t>年我國十大死因中，就有</a:t>
            </a:r>
            <a:r>
              <a:rPr lang="en-US" altLang="zh-TW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項</a:t>
            </a:r>
            <a:r>
              <a:rPr lang="zh-TW" altLang="en-US" sz="3200" b="0" dirty="0"/>
              <a:t>與肥胖相關</a:t>
            </a:r>
            <a:endParaRPr lang="en-US" altLang="zh-TW" sz="3200" b="0" dirty="0"/>
          </a:p>
          <a:p>
            <a:pPr>
              <a:lnSpc>
                <a:spcPct val="120000"/>
              </a:lnSpc>
            </a:pPr>
            <a:r>
              <a:rPr lang="zh-TW" altLang="en-US" sz="3200" b="0" dirty="0"/>
              <a:t>對於成長中的</a:t>
            </a:r>
            <a:r>
              <a:rPr lang="zh-TW" altLang="en-US" sz="3200" b="1" dirty="0">
                <a:solidFill>
                  <a:srgbClr val="0070C0"/>
                </a:solidFill>
              </a:rPr>
              <a:t>兒童及青少年</a:t>
            </a:r>
            <a:r>
              <a:rPr lang="zh-TW" altLang="en-US" sz="3200" b="0" dirty="0"/>
              <a:t>而言，</a:t>
            </a:r>
            <a:r>
              <a:rPr lang="en-US" altLang="zh-TW" sz="3200" b="0" dirty="0"/>
              <a:t/>
            </a:r>
            <a:br>
              <a:rPr lang="en-US" altLang="zh-TW" sz="3200" b="0" dirty="0"/>
            </a:br>
            <a:r>
              <a:rPr lang="zh-TW" altLang="en-US" sz="3200" b="0" dirty="0"/>
              <a:t>肥胖產生的影響還包括可能被同儕</a:t>
            </a:r>
            <a:r>
              <a:rPr lang="en-US" altLang="zh-TW" sz="3200" b="0" dirty="0"/>
              <a:t/>
            </a:r>
            <a:br>
              <a:rPr lang="en-US" altLang="zh-TW" sz="3200" b="0" dirty="0"/>
            </a:br>
            <a:r>
              <a:rPr lang="zh-TW" altLang="en-US" sz="3200" b="1" u="sng" dirty="0">
                <a:solidFill>
                  <a:srgbClr val="FF0000"/>
                </a:solidFill>
              </a:rPr>
              <a:t>嘲笑、霸凌，造成低自尊、社會孤立</a:t>
            </a:r>
            <a:r>
              <a:rPr lang="zh-TW" altLang="en-US" sz="3200" b="0" dirty="0"/>
              <a:t>等心理層面的長期影響。</a:t>
            </a:r>
            <a:endParaRPr lang="zh-TW" altLang="en-US" sz="3200" dirty="0"/>
          </a:p>
        </p:txBody>
      </p:sp>
      <p:pic>
        <p:nvPicPr>
          <p:cNvPr id="1030" name="Picture 6" descr="10å¤§æ­»å ï¼çç36å¹´è¬è¯æ¦é¦ãåï¼è¡ç¦é¨çµ±è¨èæä¾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10767" r="56359" b="4587"/>
          <a:stretch/>
        </p:blipFill>
        <p:spPr bwMode="auto">
          <a:xfrm>
            <a:off x="7560297" y="1517715"/>
            <a:ext cx="4245623" cy="517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7560297" y="2908903"/>
            <a:ext cx="757711" cy="335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7573060" y="5894699"/>
            <a:ext cx="2202536" cy="442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7573060" y="6354172"/>
            <a:ext cx="1752388" cy="3519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7573059" y="5608447"/>
            <a:ext cx="1446247" cy="2862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7582978" y="4435957"/>
            <a:ext cx="744948" cy="335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7582978" y="3998140"/>
            <a:ext cx="1068955" cy="4191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7560297" y="3229254"/>
            <a:ext cx="2215298" cy="442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3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73" y="1214651"/>
            <a:ext cx="4405460" cy="55068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397"/>
            <a:ext cx="121920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2018/10/11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世界肥胖日主題：「</a:t>
            </a: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終結體重污名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微軟正黑體" panose="020B0604030504040204" pitchFamily="34" charset="-120"/>
              </a:rPr>
              <a:t>」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270">
            <a:off x="845669" y="1538815"/>
            <a:ext cx="2776538" cy="256698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9ECDF-C667-459E-AEB5-FE3DA797350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 rot="20830441">
            <a:off x="35534" y="3925003"/>
            <a:ext cx="78790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減少以</a:t>
            </a:r>
            <a:r>
              <a:rPr lang="zh-TW" alt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負面言語或意象</a:t>
            </a:r>
            <a:r>
              <a:rPr lang="zh-TW" alt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形容肥胖</a:t>
            </a:r>
            <a:endParaRPr lang="en-US" altLang="zh-TW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建立</a:t>
            </a:r>
            <a:r>
              <a:rPr lang="zh-TW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支持性環境</a:t>
            </a:r>
            <a:endParaRPr lang="en-US" altLang="zh-TW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避免孤立及排擠肥胖者的</a:t>
            </a:r>
            <a:r>
              <a:rPr lang="zh-TW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社會參與</a:t>
            </a:r>
          </a:p>
        </p:txBody>
      </p:sp>
    </p:spTree>
    <p:extLst>
      <p:ext uri="{BB962C8B-B14F-4D97-AF65-F5344CB8AC3E}">
        <p14:creationId xmlns:p14="http://schemas.microsoft.com/office/powerpoint/2010/main" val="5210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pa6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A6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自訂 4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A6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佈景主題">
  <a:themeElements>
    <a:clrScheme name="自訂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多面向</Template>
  <TotalTime>5872</TotalTime>
  <Words>2561</Words>
  <Application>Microsoft Office PowerPoint</Application>
  <PresentationFormat>寬螢幕</PresentationFormat>
  <Paragraphs>408</Paragraphs>
  <Slides>39</Slides>
  <Notes>14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39</vt:i4>
      </vt:variant>
    </vt:vector>
  </HeadingPairs>
  <TitlesOfParts>
    <vt:vector size="59" baseType="lpstr">
      <vt:lpstr>Arial Unicode MS</vt:lpstr>
      <vt:lpstr>ＭＳ ゴシック</vt:lpstr>
      <vt:lpstr>微軟正黑體</vt:lpstr>
      <vt:lpstr>新細明體</vt:lpstr>
      <vt:lpstr>標楷體</vt:lpstr>
      <vt:lpstr>Arial</vt:lpstr>
      <vt:lpstr>Arial Black</vt:lpstr>
      <vt:lpstr>Arial Narrow</vt:lpstr>
      <vt:lpstr>Calibri</vt:lpstr>
      <vt:lpstr>Calibri Light</vt:lpstr>
      <vt:lpstr>Times New Roman</vt:lpstr>
      <vt:lpstr>Verdana</vt:lpstr>
      <vt:lpstr>Wingdings</vt:lpstr>
      <vt:lpstr>Wingdings 2</vt:lpstr>
      <vt:lpstr>公正</vt:lpstr>
      <vt:lpstr>Office 佈景主題</vt:lpstr>
      <vt:lpstr>回顧</vt:lpstr>
      <vt:lpstr>1_Office 佈景主題</vt:lpstr>
      <vt:lpstr>2_Office 佈景主題</vt:lpstr>
      <vt:lpstr>3_Office 佈景主題</vt:lpstr>
      <vt:lpstr>PowerPoint 簡報</vt:lpstr>
      <vt:lpstr>全世界的肥胖問題</vt:lpstr>
      <vt:lpstr>臺灣盛行率</vt:lpstr>
      <vt:lpstr>小時候胖不是胖？其實長大後多仍胖</vt:lpstr>
      <vt:lpstr>PowerPoint 簡報</vt:lpstr>
      <vt:lpstr>PowerPoint 簡報</vt:lpstr>
      <vt:lpstr>肥胖者  比  健康體重者</vt:lpstr>
      <vt:lpstr> 「發胖」不是「發福」而是容易「發病」</vt:lpstr>
      <vt:lpstr> 2018/10/11世界肥胖日主題：「終結體重污名」</vt:lpstr>
      <vt:lpstr>投資肥胖防治刻不容緩</vt:lpstr>
      <vt:lpstr>避免肥胖的不良後果</vt:lpstr>
      <vt:lpstr>以體重為中心的慢性病治療典範轉移</vt:lpstr>
      <vt:lpstr>臺灣肥胖防治實證指引(兒童與成人)</vt:lpstr>
      <vt:lpstr>指引製作流程</vt:lpstr>
      <vt:lpstr>PowerPoint 簡報</vt:lpstr>
      <vt:lpstr>PowerPoint 簡報</vt:lpstr>
      <vt:lpstr>PowerPoint 簡報</vt:lpstr>
      <vt:lpstr>PowerPoint 簡報</vt:lpstr>
      <vt:lpstr>肥胖100+問  章節內容</vt:lpstr>
      <vt:lpstr>台灣肥胖醫學會肥胖防治衛教單張</vt:lpstr>
      <vt:lpstr>PowerPoint 簡報</vt:lpstr>
      <vt:lpstr>肥胖指引導入健康醫院認證標準條文調整構想</vt:lpstr>
      <vt:lpstr>標準2. 病人評估</vt:lpstr>
      <vt:lpstr>標準3. 病人資訊與介入(3.1.1, 3.1.3, 3.1.4)</vt:lpstr>
      <vt:lpstr>標準3. 病人資訊與介入(3.1.5, 3.1.6)</vt:lpstr>
      <vt:lpstr>標準3. 病人資訊與介入(3.2.1)</vt:lpstr>
      <vt:lpstr>標準4. 推動健康職場及              確保臨床健康促進能力</vt:lpstr>
      <vt:lpstr>標準5. 執行與監測</vt:lpstr>
      <vt:lpstr>肥胖防治實證指引導入健康醫院認證標準之構想調查</vt:lpstr>
      <vt:lpstr>PowerPoint 簡報</vt:lpstr>
      <vt:lpstr>PowerPoint 簡報</vt:lpstr>
      <vt:lpstr>PowerPoint 簡報</vt:lpstr>
      <vt:lpstr>PowerPoint 簡報</vt:lpstr>
      <vt:lpstr>PowerPoint 簡報</vt:lpstr>
      <vt:lpstr>臺大醫院北護分院</vt:lpstr>
      <vt:lpstr>108年度      將肥胖防治實證指引導入各種健康場域</vt:lpstr>
      <vt:lpstr>PowerPoint 簡報</vt:lpstr>
      <vt:lpstr>目標三、協助健康照護機構 建立全面的肥胖防治政策及機制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成人肥胖防治實證指引</dc:title>
  <dc:creator>KC Yang</dc:creator>
  <cp:lastModifiedBy>子傑 孫</cp:lastModifiedBy>
  <cp:revision>282</cp:revision>
  <dcterms:created xsi:type="dcterms:W3CDTF">2018-04-10T13:22:32Z</dcterms:created>
  <dcterms:modified xsi:type="dcterms:W3CDTF">2018-12-09T02:02:41Z</dcterms:modified>
</cp:coreProperties>
</file>